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83" r:id="rId2"/>
    <p:sldId id="285" r:id="rId3"/>
    <p:sldId id="288" r:id="rId4"/>
    <p:sldId id="287" r:id="rId5"/>
    <p:sldId id="289" r:id="rId6"/>
    <p:sldId id="291" r:id="rId7"/>
    <p:sldId id="256" r:id="rId8"/>
    <p:sldId id="258" r:id="rId9"/>
    <p:sldId id="257" r:id="rId10"/>
    <p:sldId id="259" r:id="rId11"/>
    <p:sldId id="290" r:id="rId12"/>
    <p:sldId id="260" r:id="rId13"/>
    <p:sldId id="262" r:id="rId14"/>
    <p:sldId id="292" r:id="rId15"/>
    <p:sldId id="264" r:id="rId16"/>
    <p:sldId id="270" r:id="rId17"/>
    <p:sldId id="265" r:id="rId18"/>
    <p:sldId id="271" r:id="rId19"/>
    <p:sldId id="272" r:id="rId20"/>
    <p:sldId id="273" r:id="rId21"/>
    <p:sldId id="274" r:id="rId22"/>
    <p:sldId id="276" r:id="rId23"/>
  </p:sldIdLst>
  <p:sldSz cx="9144000" cy="6858000" type="screen4x3"/>
  <p:notesSz cx="6858000" cy="9144000"/>
  <p:custDataLst>
    <p:tags r:id="rId24"/>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FF"/>
    <a:srgbClr val="00CCFF"/>
    <a:srgbClr val="CCFFFF"/>
    <a:srgbClr val="FFFFFF"/>
    <a:srgbClr val="FFCCFF"/>
    <a:srgbClr val="FFFF99"/>
    <a:srgbClr val="FF99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7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F3F1ED68-436E-4E3B-858E-907910D3E63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4951C27-0EF2-4AA8-BCF9-358E88C251C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C224AB08-E0D8-4CAB-8FEA-486EF28C9E1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5B7F58-CCC3-4C39-A06E-4F6D1C335A5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92F247A8-CC91-4079-BEA7-724BB9C0B49F}"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DEC7C57-4E94-4D84-B610-20F689F992E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0880EF6-7380-4EA2-BE04-B88D80AB01A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191E951-96B4-4C07-95F6-9EE8A66196B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5BFB3790-28C8-4FE7-8685-A35AFF535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08693A0B-CEF2-4294-96E2-2C2B2DD46D0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8C1585C2-952F-4A6F-82CF-3C23B16F7624}"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lang="en-US" smtClean="0"/>
              <a:t>Click to edit Master title style</a:t>
            </a:r>
            <a:endParaRPr lang="en-US"/>
          </a:p>
        </p:txBody>
      </p:sp>
      <p:sp>
        <p:nvSpPr>
          <p:cNvPr id="1029"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defRPr/>
            </a:pPr>
            <a:fld id="{E848A3B8-27E8-4E65-ACCB-C007A965FAE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65" r:id="rId1"/>
    <p:sldLayoutId id="2147483760" r:id="rId2"/>
    <p:sldLayoutId id="2147483766" r:id="rId3"/>
    <p:sldLayoutId id="2147483761" r:id="rId4"/>
    <p:sldLayoutId id="2147483762" r:id="rId5"/>
    <p:sldLayoutId id="2147483763" r:id="rId6"/>
    <p:sldLayoutId id="2147483767" r:id="rId7"/>
    <p:sldLayoutId id="2147483768" r:id="rId8"/>
    <p:sldLayoutId id="2147483769" r:id="rId9"/>
    <p:sldLayoutId id="2147483764" r:id="rId10"/>
    <p:sldLayoutId id="2147483770" r:id="rId11"/>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2" Type="http://schemas.openxmlformats.org/officeDocument/2006/relationships/hyperlink" Target="https://users.ece.cmu.edu/~eno/coding/CppCodingStandard.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3.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s://www.criticalthinking.org/template.php?pages_id=766" TargetMode="External"/><Relationship Id="rId3" Type="http://schemas.openxmlformats.org/officeDocument/2006/relationships/hyperlink" Target="file:///C:\Users\mikeb\Desktop\LevelsOfThought.docx" TargetMode="External"/><Relationship Id="rId7" Type="http://schemas.openxmlformats.org/officeDocument/2006/relationships/hyperlink" Target="http://www.fastcompany.com/magazine/06/dropcode.html" TargetMode="External"/><Relationship Id="rId12" Type="http://schemas.openxmlformats.org/officeDocument/2006/relationships/hyperlink" Target="https://www.webfx.com/blog/web-design/eight-tips-on-how-to-manage-feature-creep/" TargetMode="External"/><Relationship Id="rId2" Type="http://schemas.openxmlformats.org/officeDocument/2006/relationships/hyperlink" Target="file:///C:\Users\mikeb\Desktop\ObjectsAndModeling.docx" TargetMode="External"/><Relationship Id="rId1" Type="http://schemas.openxmlformats.org/officeDocument/2006/relationships/slideLayout" Target="../slideLayouts/slideLayout2.xml"/><Relationship Id="rId6" Type="http://schemas.openxmlformats.org/officeDocument/2006/relationships/hyperlink" Target="http://wrd.cm/1vpX0zu" TargetMode="External"/><Relationship Id="rId11" Type="http://schemas.openxmlformats.org/officeDocument/2006/relationships/hyperlink" Target="http://worrydream.com/ABriefRantOnTheFutureOfInteractionDesign/" TargetMode="External"/><Relationship Id="rId5" Type="http://schemas.openxmlformats.org/officeDocument/2006/relationships/hyperlink" Target="https://biggsrbr.weebly.com/uploads/8/7/4/4/8744974/the-tao-of-pooh-by-benjamin-hoff1.pdf" TargetMode="External"/><Relationship Id="rId10" Type="http://schemas.openxmlformats.org/officeDocument/2006/relationships/hyperlink" Target="http://xp.c2.com/BigDesignUpFront.html" TargetMode="External"/><Relationship Id="rId4" Type="http://schemas.openxmlformats.org/officeDocument/2006/relationships/hyperlink" Target="file:///C:\Users\mikeb\Desktop\IntThread.docx" TargetMode="External"/><Relationship Id="rId9" Type="http://schemas.openxmlformats.org/officeDocument/2006/relationships/hyperlink" Target="http://xp.c2.com/YouArentGonnaNeedIt.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5.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xml"/><Relationship Id="rId1" Type="http://schemas.openxmlformats.org/officeDocument/2006/relationships/tags" Target="../tags/tag6.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Our first lecture on Attitude</a:t>
            </a:r>
            <a:br>
              <a:rPr lang="en-US" dirty="0" smtClean="0"/>
            </a:b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9445413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custDataLst>
              <p:tags r:id="rId1"/>
            </p:custDataLst>
          </p:nvPr>
        </p:nvSpPr>
        <p:spPr>
          <a:xfrm>
            <a:off x="457200" y="274638"/>
            <a:ext cx="8229600" cy="792162"/>
          </a:xfrm>
        </p:spPr>
        <p:txBody>
          <a:bodyPr/>
          <a:lstStyle/>
          <a:p>
            <a:pPr eaLnBrk="1" fontAlgn="auto" hangingPunct="1">
              <a:spcAft>
                <a:spcPts val="0"/>
              </a:spcAft>
              <a:defRPr/>
            </a:pPr>
            <a:r>
              <a:rPr lang="en-US" smtClean="0">
                <a:solidFill>
                  <a:schemeClr val="accent1">
                    <a:satMod val="150000"/>
                  </a:schemeClr>
                </a:solidFill>
              </a:rPr>
              <a:t>Emotional Wars</a:t>
            </a:r>
          </a:p>
        </p:txBody>
      </p:sp>
      <p:sp>
        <p:nvSpPr>
          <p:cNvPr id="12291" name="Rectangle 3"/>
          <p:cNvSpPr>
            <a:spLocks noGrp="1" noChangeArrowheads="1"/>
          </p:cNvSpPr>
          <p:nvPr>
            <p:ph idx="1"/>
            <p:custDataLst>
              <p:tags r:id="rId2"/>
            </p:custDataLst>
          </p:nvPr>
        </p:nvSpPr>
        <p:spPr>
          <a:xfrm>
            <a:off x="457200" y="1676400"/>
            <a:ext cx="8229600" cy="4449763"/>
          </a:xfrm>
        </p:spPr>
        <p:txBody>
          <a:bodyPr/>
          <a:lstStyle/>
          <a:p>
            <a:pPr eaLnBrk="1" hangingPunct="1"/>
            <a:r>
              <a:rPr lang="en-US" sz="2800" dirty="0" smtClean="0"/>
              <a:t>Coding Standards </a:t>
            </a:r>
          </a:p>
          <a:p>
            <a:pPr lvl="1" eaLnBrk="1" hangingPunct="1"/>
            <a:r>
              <a:rPr lang="en-US" sz="2400" dirty="0" smtClean="0"/>
              <a:t>Bracket Placement</a:t>
            </a:r>
          </a:p>
          <a:p>
            <a:pPr lvl="1" eaLnBrk="1" hangingPunct="1"/>
            <a:r>
              <a:rPr lang="en-US" sz="2400" dirty="0" smtClean="0"/>
              <a:t>Variable Names / Naming Conventions</a:t>
            </a:r>
          </a:p>
          <a:p>
            <a:pPr lvl="1" eaLnBrk="1" hangingPunct="1"/>
            <a:r>
              <a:rPr lang="en-US" sz="2400" dirty="0" smtClean="0"/>
              <a:t>Indentation</a:t>
            </a:r>
          </a:p>
          <a:p>
            <a:pPr eaLnBrk="1" hangingPunct="1"/>
            <a:r>
              <a:rPr lang="en-US" sz="2800" dirty="0" smtClean="0"/>
              <a:t>OO vs. non-OO (you can, but should you?)</a:t>
            </a:r>
          </a:p>
          <a:p>
            <a:pPr eaLnBrk="1" hangingPunct="1"/>
            <a:r>
              <a:rPr lang="en-US" sz="2800" dirty="0" smtClean="0"/>
              <a:t>Differences between what you can do and what you should do (multi-platform? configurability</a:t>
            </a:r>
            <a:r>
              <a:rPr lang="en-US" sz="2800" dirty="0" smtClean="0"/>
              <a:t>? </a:t>
            </a:r>
            <a:r>
              <a:rPr lang="en-US" sz="2800" smtClean="0"/>
              <a:t>mobile </a:t>
            </a:r>
            <a:r>
              <a:rPr lang="en-US" sz="2800" dirty="0" smtClean="0"/>
              <a:t>site vs. app?) </a:t>
            </a:r>
            <a:endParaRPr lang="en-US" sz="2800" dirty="0" smtClean="0"/>
          </a:p>
          <a:p>
            <a:pPr eaLnBrk="1" hangingPunct="1"/>
            <a:r>
              <a:rPr lang="en-US" sz="2800" dirty="0" smtClean="0"/>
              <a:t>Design Patterns vs. Design</a:t>
            </a:r>
          </a:p>
          <a:p>
            <a:pPr eaLnBrk="1" hangingPunct="1"/>
            <a:r>
              <a:rPr lang="en-US" sz="2800" dirty="0" smtClean="0"/>
              <a:t>Documentation Standards</a:t>
            </a:r>
          </a:p>
          <a:p>
            <a:pPr eaLnBrk="1" hangingPunct="1"/>
            <a:endParaRPr lang="en-US" sz="28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Coding Standards</a:t>
            </a:r>
            <a:endParaRPr lang="en-US" dirty="0"/>
          </a:p>
        </p:txBody>
      </p:sp>
      <p:sp>
        <p:nvSpPr>
          <p:cNvPr id="3" name="Content Placeholder 2"/>
          <p:cNvSpPr>
            <a:spLocks noGrp="1"/>
          </p:cNvSpPr>
          <p:nvPr>
            <p:ph idx="1"/>
          </p:nvPr>
        </p:nvSpPr>
        <p:spPr/>
        <p:txBody>
          <a:bodyPr/>
          <a:lstStyle/>
          <a:p>
            <a:pPr marL="119062" indent="0">
              <a:buNone/>
            </a:pPr>
            <a:r>
              <a:rPr lang="en-US" dirty="0">
                <a:hlinkClick r:id="rId2"/>
              </a:rPr>
              <a:t>https://users.ece.cmu.edu/~</a:t>
            </a:r>
            <a:r>
              <a:rPr lang="en-US" dirty="0" smtClean="0">
                <a:hlinkClick r:id="rId2"/>
              </a:rPr>
              <a:t>eno/coding/CppCodingStandard.html</a:t>
            </a:r>
            <a:endParaRPr lang="en-US" dirty="0" smtClean="0"/>
          </a:p>
          <a:p>
            <a:pPr marL="119062" indent="0">
              <a:buNone/>
            </a:pPr>
            <a:endParaRPr lang="en-US" dirty="0"/>
          </a:p>
        </p:txBody>
      </p:sp>
    </p:spTree>
    <p:extLst>
      <p:ext uri="{BB962C8B-B14F-4D97-AF65-F5344CB8AC3E}">
        <p14:creationId xmlns:p14="http://schemas.microsoft.com/office/powerpoint/2010/main" val="6148239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ChangeArrowheads="1"/>
          </p:cNvSpPr>
          <p:nvPr>
            <p:custDataLst>
              <p:tags r:id="rId1"/>
            </p:custDataLst>
          </p:nvPr>
        </p:nvSpPr>
        <p:spPr bwMode="auto">
          <a:xfrm>
            <a:off x="228600" y="1143000"/>
            <a:ext cx="8610600" cy="4900613"/>
          </a:xfrm>
          <a:prstGeom prst="rect">
            <a:avLst/>
          </a:prstGeom>
          <a:gradFill rotWithShape="1">
            <a:gsLst>
              <a:gs pos="0">
                <a:srgbClr val="66FF33"/>
              </a:gs>
              <a:gs pos="100000">
                <a:schemeClr val="bg1"/>
              </a:gs>
            </a:gsLst>
            <a:lin ang="5400000" scaled="1"/>
          </a:gradFill>
          <a:ln w="9525">
            <a:noFill/>
            <a:miter lim="800000"/>
            <a:headEnd/>
            <a:tailEnd/>
          </a:ln>
        </p:spPr>
        <p:txBody>
          <a:bodyPr lIns="228528" tIns="152352" rIns="0" bIns="38088" anchor="ctr">
            <a:spAutoFit/>
          </a:bodyPr>
          <a:lstStyle/>
          <a:p>
            <a:pPr>
              <a:tabLst>
                <a:tab pos="457200" algn="l"/>
              </a:tabLst>
            </a:pPr>
            <a:r>
              <a:rPr lang="en-US" b="1"/>
              <a:t>The Emotional Topic of Coding Standards</a:t>
            </a:r>
          </a:p>
          <a:p>
            <a:pPr>
              <a:tabLst>
                <a:tab pos="457200" algn="l"/>
              </a:tabLst>
            </a:pPr>
            <a:r>
              <a:rPr lang="en-US"/>
              <a:t>Please be patient with these coding standards until they become natural... it is only then that an honest opinion as to correctness or utility can be formed. They need not impede the feeling of craftsmanship that comes with writing software. Consider the common good. Embrace the decisions of the group. </a:t>
            </a:r>
          </a:p>
          <a:p>
            <a:pPr>
              <a:tabLst>
                <a:tab pos="457200" algn="l"/>
              </a:tabLst>
            </a:pPr>
            <a:endParaRPr lang="en-US"/>
          </a:p>
          <a:p>
            <a:pPr>
              <a:tabLst>
                <a:tab pos="457200" algn="l"/>
              </a:tabLst>
            </a:pPr>
            <a:r>
              <a:rPr lang="en-US" b="1"/>
              <a:t>A Limited Lifetime Warranty</a:t>
            </a:r>
          </a:p>
          <a:p>
            <a:pPr>
              <a:tabLst>
                <a:tab pos="457200" algn="l"/>
              </a:tabLst>
            </a:pPr>
            <a:r>
              <a:rPr lang="en-US"/>
              <a:t>The </a:t>
            </a:r>
            <a:r>
              <a:rPr lang="en-US" i="1"/>
              <a:t>spirit</a:t>
            </a:r>
            <a:r>
              <a:rPr lang="en-US"/>
              <a:t> of this document, not it’s rules, should dictate the place of standards and consistency within and across projects.</a:t>
            </a:r>
          </a:p>
          <a:p>
            <a:pPr>
              <a:tabLst>
                <a:tab pos="457200" algn="l"/>
              </a:tabLst>
            </a:pPr>
            <a:endParaRPr lang="en-US" b="1"/>
          </a:p>
          <a:p>
            <a:pPr>
              <a:tabLst>
                <a:tab pos="457200" algn="l"/>
              </a:tabLst>
            </a:pPr>
            <a:r>
              <a:rPr lang="en-US" b="1"/>
              <a:t>I Never Learned This in School… Is This a Joke?</a:t>
            </a:r>
          </a:p>
          <a:p>
            <a:pPr>
              <a:tabLst>
                <a:tab pos="457200" algn="l"/>
              </a:tabLst>
            </a:pPr>
            <a:r>
              <a:rPr lang="en-US"/>
              <a:t>You have to use some style, why not be consistent across the project?</a:t>
            </a:r>
          </a:p>
          <a:p>
            <a:pPr>
              <a:tabLst>
                <a:tab pos="457200" algn="l"/>
              </a:tabLst>
            </a:pPr>
            <a:r>
              <a:rPr lang="en-US"/>
              <a:t>Individual styles are not best just because they’re individual.</a:t>
            </a:r>
          </a:p>
          <a:p>
            <a:pPr>
              <a:tabLst>
                <a:tab pos="457200" algn="l"/>
              </a:tabLst>
            </a:pPr>
            <a:r>
              <a:rPr lang="en-US"/>
              <a:t>Individual styles are learned in a non-business environment (school?).</a:t>
            </a:r>
          </a:p>
          <a:p>
            <a:pPr>
              <a:tabLst>
                <a:tab pos="457200" algn="l"/>
              </a:tabLst>
            </a:pPr>
            <a:r>
              <a:rPr lang="en-US"/>
              <a:t>Any style becomes natural after 100,000 lines.</a:t>
            </a:r>
          </a:p>
          <a:p>
            <a:pPr>
              <a:tabLst>
                <a:tab pos="457200" algn="l"/>
              </a:tabLst>
            </a:pPr>
            <a:r>
              <a:rPr lang="en-US"/>
              <a:t>Syntax-based editors can be configured to do the mundane tasks</a:t>
            </a:r>
          </a:p>
          <a:p>
            <a:pPr algn="ctr" eaLnBrk="0" hangingPunct="0">
              <a:tabLst>
                <a:tab pos="457200" algn="l"/>
              </a:tabLst>
            </a:pPr>
            <a:endParaRPr lang="en-US"/>
          </a:p>
        </p:txBody>
      </p:sp>
      <p:sp>
        <p:nvSpPr>
          <p:cNvPr id="13315" name="Text Box 5"/>
          <p:cNvSpPr txBox="1">
            <a:spLocks noChangeArrowheads="1"/>
          </p:cNvSpPr>
          <p:nvPr>
            <p:custDataLst>
              <p:tags r:id="rId2"/>
            </p:custDataLst>
          </p:nvPr>
        </p:nvSpPr>
        <p:spPr bwMode="auto">
          <a:xfrm>
            <a:off x="228600" y="304800"/>
            <a:ext cx="8610600" cy="519113"/>
          </a:xfrm>
          <a:prstGeom prst="rect">
            <a:avLst/>
          </a:prstGeom>
          <a:noFill/>
          <a:ln w="9525">
            <a:noFill/>
            <a:miter lim="800000"/>
            <a:headEnd/>
            <a:tailEnd/>
          </a:ln>
        </p:spPr>
        <p:txBody>
          <a:bodyPr>
            <a:spAutoFit/>
          </a:bodyPr>
          <a:lstStyle/>
          <a:p>
            <a:pPr>
              <a:spcBef>
                <a:spcPct val="50000"/>
              </a:spcBef>
            </a:pPr>
            <a:r>
              <a:rPr lang="en-US" sz="2800" b="1"/>
              <a:t>A Real Coding Standards Defense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custDataLst>
              <p:tags r:id="rId1"/>
            </p:custDataLst>
          </p:nvPr>
        </p:nvSpPr>
        <p:spPr/>
        <p:txBody>
          <a:bodyPr/>
          <a:lstStyle/>
          <a:p>
            <a:pPr eaLnBrk="1" fontAlgn="auto" hangingPunct="1">
              <a:spcAft>
                <a:spcPts val="0"/>
              </a:spcAft>
              <a:defRPr/>
            </a:pPr>
            <a:r>
              <a:rPr lang="en-US" smtClean="0">
                <a:solidFill>
                  <a:schemeClr val="accent1">
                    <a:satMod val="150000"/>
                  </a:schemeClr>
                </a:solidFill>
              </a:rPr>
              <a:t>OO, Java, Design Patterns, XP</a:t>
            </a:r>
          </a:p>
        </p:txBody>
      </p:sp>
      <p:sp>
        <p:nvSpPr>
          <p:cNvPr id="15363" name="Rectangle 3"/>
          <p:cNvSpPr>
            <a:spLocks noGrp="1" noChangeArrowheads="1"/>
          </p:cNvSpPr>
          <p:nvPr>
            <p:ph idx="1"/>
            <p:custDataLst>
              <p:tags r:id="rId2"/>
            </p:custDataLst>
          </p:nvPr>
        </p:nvSpPr>
        <p:spPr/>
        <p:txBody>
          <a:bodyPr/>
          <a:lstStyle/>
          <a:p>
            <a:pPr marL="0" indent="0" eaLnBrk="1" hangingPunct="1">
              <a:buFontTx/>
              <a:buNone/>
            </a:pPr>
            <a:r>
              <a:rPr lang="en-US" dirty="0" smtClean="0"/>
              <a:t>Object Oriented Java supplemented by Design Patterns in an Extreme Programming methodology is currently thought to be the quickest way to develop high quality code, on a large scale, in a team and business environment. It represents the greatest advances in computer language use since high level languages were invented. However: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Sometimes you can’t:</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5408" y="2209800"/>
            <a:ext cx="8997632" cy="3460627"/>
          </a:xfrm>
        </p:spPr>
      </p:pic>
    </p:spTree>
    <p:extLst>
      <p:ext uri="{BB962C8B-B14F-4D97-AF65-F5344CB8AC3E}">
        <p14:creationId xmlns:p14="http://schemas.microsoft.com/office/powerpoint/2010/main" val="2040203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custDataLst>
              <p:tags r:id="rId1"/>
            </p:custDataLst>
          </p:nvPr>
        </p:nvSpPr>
        <p:spPr>
          <a:xfrm>
            <a:off x="228600" y="228600"/>
            <a:ext cx="8915400" cy="838200"/>
          </a:xfrm>
        </p:spPr>
        <p:txBody>
          <a:bodyPr>
            <a:normAutofit fontScale="90000"/>
          </a:bodyPr>
          <a:lstStyle/>
          <a:p>
            <a:pPr eaLnBrk="1" fontAlgn="auto" hangingPunct="1">
              <a:spcAft>
                <a:spcPts val="0"/>
              </a:spcAft>
              <a:defRPr/>
            </a:pPr>
            <a:r>
              <a:rPr lang="en-US" sz="4000" dirty="0" smtClean="0">
                <a:solidFill>
                  <a:schemeClr val="accent1">
                    <a:satMod val="150000"/>
                  </a:schemeClr>
                </a:solidFill>
              </a:rPr>
              <a:t>Applications where you have to be flexible and adapt</a:t>
            </a:r>
          </a:p>
        </p:txBody>
      </p:sp>
      <p:sp>
        <p:nvSpPr>
          <p:cNvPr id="17411" name="Rectangle 3"/>
          <p:cNvSpPr>
            <a:spLocks noGrp="1" noChangeArrowheads="1"/>
          </p:cNvSpPr>
          <p:nvPr>
            <p:ph idx="1"/>
            <p:custDataLst>
              <p:tags r:id="rId2"/>
            </p:custDataLst>
          </p:nvPr>
        </p:nvSpPr>
        <p:spPr>
          <a:xfrm>
            <a:off x="381000" y="1752600"/>
            <a:ext cx="8382000" cy="4754563"/>
          </a:xfrm>
        </p:spPr>
        <p:txBody>
          <a:bodyPr/>
          <a:lstStyle/>
          <a:p>
            <a:pPr eaLnBrk="1" hangingPunct="1"/>
            <a:r>
              <a:rPr lang="en-US" dirty="0" smtClean="0"/>
              <a:t>Legacy Systems – 80%-90% of all SW work </a:t>
            </a:r>
          </a:p>
          <a:p>
            <a:pPr eaLnBrk="1" hangingPunct="1"/>
            <a:r>
              <a:rPr lang="en-US" dirty="0" smtClean="0"/>
              <a:t>Digital Signal Processing </a:t>
            </a:r>
          </a:p>
          <a:p>
            <a:pPr eaLnBrk="1" hangingPunct="1"/>
            <a:r>
              <a:rPr lang="en-US" dirty="0" smtClean="0"/>
              <a:t>Mobile Devices – phones, mp3, </a:t>
            </a:r>
            <a:r>
              <a:rPr lang="en-US" dirty="0" err="1" smtClean="0"/>
              <a:t>etc</a:t>
            </a:r>
            <a:endParaRPr lang="en-US" dirty="0" smtClean="0"/>
          </a:p>
          <a:p>
            <a:pPr eaLnBrk="1" hangingPunct="1"/>
            <a:r>
              <a:rPr lang="en-US" dirty="0" smtClean="0"/>
              <a:t>Vendor-native (Windows Mobile, </a:t>
            </a:r>
            <a:r>
              <a:rPr lang="en-US" dirty="0" err="1" smtClean="0"/>
              <a:t>PalmOS</a:t>
            </a:r>
            <a:r>
              <a:rPr lang="en-US" dirty="0" smtClean="0"/>
              <a:t>, </a:t>
            </a:r>
            <a:r>
              <a:rPr lang="en-US" dirty="0" err="1" smtClean="0"/>
              <a:t>VxWorks</a:t>
            </a:r>
            <a:r>
              <a:rPr lang="en-US" dirty="0" smtClean="0"/>
              <a:t>)</a:t>
            </a:r>
          </a:p>
          <a:p>
            <a:pPr eaLnBrk="1" hangingPunct="1"/>
            <a:r>
              <a:rPr lang="en-US" dirty="0" smtClean="0"/>
              <a:t>Games</a:t>
            </a:r>
          </a:p>
          <a:p>
            <a:pPr eaLnBrk="1" hangingPunct="1"/>
            <a:r>
              <a:rPr lang="en-US" dirty="0" smtClean="0"/>
              <a:t>Databases - SQL</a:t>
            </a:r>
          </a:p>
          <a:p>
            <a:pPr eaLnBrk="1" hangingPunct="1"/>
            <a:r>
              <a:rPr lang="en-US" dirty="0" smtClean="0"/>
              <a:t>Industrial Control – PLCs - </a:t>
            </a:r>
          </a:p>
          <a:p>
            <a:pPr eaLnBrk="1" hangingPunct="1"/>
            <a:r>
              <a:rPr lang="en-US" dirty="0" smtClean="0"/>
              <a:t>Embedded Devices – auto computers, etc. </a:t>
            </a:r>
          </a:p>
          <a:p>
            <a:pPr eaLnBrk="1" hangingPunct="1"/>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fontAlgn="auto" hangingPunct="1">
              <a:spcAft>
                <a:spcPts val="0"/>
              </a:spcAft>
              <a:defRPr/>
            </a:pPr>
            <a:r>
              <a:rPr lang="en-US" smtClean="0">
                <a:solidFill>
                  <a:schemeClr val="accent1">
                    <a:satMod val="150000"/>
                  </a:schemeClr>
                </a:solidFill>
              </a:rPr>
              <a:t>Learn…</a:t>
            </a:r>
          </a:p>
        </p:txBody>
      </p:sp>
      <p:sp>
        <p:nvSpPr>
          <p:cNvPr id="18435" name="Content Placeholder 2"/>
          <p:cNvSpPr>
            <a:spLocks noGrp="1"/>
          </p:cNvSpPr>
          <p:nvPr>
            <p:ph idx="1"/>
          </p:nvPr>
        </p:nvSpPr>
        <p:spPr>
          <a:xfrm>
            <a:off x="838200" y="1981200"/>
            <a:ext cx="6172200" cy="4525963"/>
          </a:xfrm>
        </p:spPr>
        <p:txBody>
          <a:bodyPr/>
          <a:lstStyle/>
          <a:p>
            <a:pPr eaLnBrk="1" hangingPunct="1"/>
            <a:r>
              <a:rPr lang="en-US" dirty="0" smtClean="0"/>
              <a:t>Visual Basic / Delphi / </a:t>
            </a:r>
            <a:r>
              <a:rPr lang="en-US" dirty="0" err="1" smtClean="0"/>
              <a:t>LabView</a:t>
            </a:r>
            <a:endParaRPr lang="en-US" dirty="0" smtClean="0"/>
          </a:p>
          <a:p>
            <a:pPr lvl="1" eaLnBrk="1" hangingPunct="1"/>
            <a:r>
              <a:rPr lang="en-US" dirty="0" smtClean="0"/>
              <a:t>"visual" languages</a:t>
            </a:r>
          </a:p>
          <a:p>
            <a:pPr eaLnBrk="1" hangingPunct="1"/>
            <a:r>
              <a:rPr lang="en-US" dirty="0" smtClean="0"/>
              <a:t>C</a:t>
            </a:r>
          </a:p>
          <a:p>
            <a:pPr eaLnBrk="1" hangingPunct="1"/>
            <a:r>
              <a:rPr lang="en-US" sz="3600" dirty="0" err="1" smtClean="0"/>
              <a:t>ASP.</a:t>
            </a:r>
            <a:r>
              <a:rPr lang="en-US" dirty="0" err="1" smtClean="0"/>
              <a:t>Net</a:t>
            </a:r>
            <a:endParaRPr lang="en-US" dirty="0" smtClean="0"/>
          </a:p>
          <a:p>
            <a:pPr eaLnBrk="1" hangingPunct="1"/>
            <a:r>
              <a:rPr lang="en-US" dirty="0" smtClean="0"/>
              <a:t>SQL</a:t>
            </a:r>
          </a:p>
          <a:p>
            <a:pPr eaLnBrk="1" hangingPunct="1"/>
            <a:r>
              <a:rPr lang="en-US" dirty="0" smtClean="0"/>
              <a:t>Python, PHP, Ruby, anything....</a:t>
            </a:r>
          </a:p>
          <a:p>
            <a:pPr eaLnBrk="1" hangingPunct="1"/>
            <a:r>
              <a:rPr lang="en-US" dirty="0" smtClean="0"/>
              <a:t>the ability to learn new languages and environments</a:t>
            </a:r>
          </a:p>
          <a:p>
            <a:pPr eaLnBrk="1" hangingPunct="1">
              <a:buFontTx/>
              <a:buNone/>
            </a:pPr>
            <a:endParaRPr lang="en-US" dirty="0" smtClean="0"/>
          </a:p>
          <a:p>
            <a:pPr eaLnBrk="1" hangingPunct="1">
              <a:buFontTx/>
              <a:buNone/>
            </a:pPr>
            <a:endParaRPr lang="en-US" dirty="0" smtClean="0"/>
          </a:p>
          <a:p>
            <a:pPr eaLnBrk="1" hangingPunct="1">
              <a:buFontTx/>
              <a:buNone/>
            </a:pPr>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custDataLst>
              <p:tags r:id="rId1"/>
            </p:custDataLst>
          </p:nvPr>
        </p:nvSpPr>
        <p:spPr>
          <a:xfrm>
            <a:off x="0" y="274638"/>
            <a:ext cx="8686800" cy="1143000"/>
          </a:xfrm>
        </p:spPr>
        <p:txBody>
          <a:bodyPr/>
          <a:lstStyle/>
          <a:p>
            <a:pPr eaLnBrk="1" fontAlgn="auto" hangingPunct="1">
              <a:spcAft>
                <a:spcPts val="0"/>
              </a:spcAft>
              <a:defRPr/>
            </a:pPr>
            <a:r>
              <a:rPr lang="en-US" sz="4000" dirty="0" smtClean="0">
                <a:solidFill>
                  <a:schemeClr val="accent1">
                    <a:satMod val="150000"/>
                  </a:schemeClr>
                </a:solidFill>
              </a:rPr>
              <a:t>Be Comfortable With Uncertainty</a:t>
            </a:r>
          </a:p>
        </p:txBody>
      </p:sp>
      <p:sp>
        <p:nvSpPr>
          <p:cNvPr id="19459" name="Rectangle 3"/>
          <p:cNvSpPr>
            <a:spLocks noGrp="1" noChangeArrowheads="1"/>
          </p:cNvSpPr>
          <p:nvPr>
            <p:ph idx="1"/>
            <p:custDataLst>
              <p:tags r:id="rId2"/>
            </p:custDataLst>
          </p:nvPr>
        </p:nvSpPr>
        <p:spPr>
          <a:gradFill rotWithShape="1">
            <a:gsLst>
              <a:gs pos="0">
                <a:schemeClr val="accent1"/>
              </a:gs>
              <a:gs pos="100000">
                <a:schemeClr val="bg1"/>
              </a:gs>
            </a:gsLst>
            <a:lin ang="0" scaled="1"/>
          </a:gradFill>
        </p:spPr>
        <p:txBody>
          <a:bodyPr/>
          <a:lstStyle/>
          <a:p>
            <a:pPr marL="0" indent="0" eaLnBrk="1" hangingPunct="1">
              <a:lnSpc>
                <a:spcPct val="90000"/>
              </a:lnSpc>
              <a:buFontTx/>
              <a:buNone/>
            </a:pPr>
            <a:r>
              <a:rPr lang="en-US" sz="2800" dirty="0" smtClean="0"/>
              <a:t>We were reminded that </a:t>
            </a:r>
            <a:r>
              <a:rPr lang="en-US" sz="2800" i="1" dirty="0" smtClean="0"/>
              <a:t>software engineering was not about right and wrong but only better and worse</a:t>
            </a:r>
            <a:r>
              <a:rPr lang="en-US" sz="2800" dirty="0" smtClean="0"/>
              <a:t>, solutions that solved some problems while ignoring or exacerbating others. That the machine that all the world seems to see as possessing some supreme power and intelligence was indeed intelligent, but </a:t>
            </a:r>
            <a:r>
              <a:rPr lang="en-US" sz="2800" b="1" dirty="0" smtClean="0">
                <a:solidFill>
                  <a:srgbClr val="FF0000"/>
                </a:solidFill>
              </a:rPr>
              <a:t>only as we humans are: full of hedge and error, brilliance and backtrack and compromise. </a:t>
            </a:r>
          </a:p>
          <a:p>
            <a:pPr marL="0" indent="0" eaLnBrk="1" hangingPunct="1">
              <a:lnSpc>
                <a:spcPct val="90000"/>
              </a:lnSpc>
              <a:buFontTx/>
              <a:buNone/>
            </a:pPr>
            <a:endParaRPr lang="en-US" sz="2400" dirty="0" smtClean="0"/>
          </a:p>
          <a:p>
            <a:pPr marL="0" indent="0" eaLnBrk="1" hangingPunct="1">
              <a:lnSpc>
                <a:spcPct val="90000"/>
              </a:lnSpc>
              <a:buFontTx/>
              <a:buNone/>
            </a:pPr>
            <a:r>
              <a:rPr lang="en-US" sz="2400" dirty="0" smtClean="0"/>
              <a:t>Ellen Ullman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fontAlgn="auto" hangingPunct="1">
              <a:spcAft>
                <a:spcPts val="0"/>
              </a:spcAft>
              <a:defRPr/>
            </a:pPr>
            <a:r>
              <a:rPr lang="en-US" smtClean="0">
                <a:solidFill>
                  <a:schemeClr val="accent1">
                    <a:satMod val="150000"/>
                  </a:schemeClr>
                </a:solidFill>
              </a:rPr>
              <a:t>your resume</a:t>
            </a:r>
          </a:p>
        </p:txBody>
      </p:sp>
      <p:sp>
        <p:nvSpPr>
          <p:cNvPr id="21507" name="Content Placeholder 2"/>
          <p:cNvSpPr>
            <a:spLocks noGrp="1"/>
          </p:cNvSpPr>
          <p:nvPr>
            <p:ph idx="1"/>
          </p:nvPr>
        </p:nvSpPr>
        <p:spPr/>
        <p:txBody>
          <a:bodyPr/>
          <a:lstStyle/>
          <a:p>
            <a:pPr eaLnBrk="1" hangingPunct="1">
              <a:buFont typeface="Wingdings" pitchFamily="2" charset="2"/>
              <a:buNone/>
            </a:pPr>
            <a:r>
              <a:rPr lang="en-US" b="1" smtClean="0"/>
              <a:t>Skills:</a:t>
            </a:r>
            <a:r>
              <a:rPr lang="en-US" smtClean="0"/>
              <a:t> software development, requirements specification, incremental methods, software project management, testing.</a:t>
            </a:r>
          </a:p>
          <a:p>
            <a:pPr eaLnBrk="1" hangingPunct="1">
              <a:buFont typeface="Wingdings" pitchFamily="2" charset="2"/>
              <a:buNone/>
            </a:pPr>
            <a:endParaRPr lang="en-US" smtClean="0"/>
          </a:p>
          <a:p>
            <a:pPr eaLnBrk="1" hangingPunct="1">
              <a:buFont typeface="Wingdings" pitchFamily="2" charset="2"/>
              <a:buNone/>
            </a:pPr>
            <a:r>
              <a:rPr lang="en-US" b="1" smtClean="0"/>
              <a:t>Programming experience:</a:t>
            </a:r>
            <a:r>
              <a:rPr lang="en-US" smtClean="0"/>
              <a:t> Java, C++, Visual Basic, many more. Most structured, object oriented, and visual languages. Event- and error-driven programming. Embedded systems.  </a:t>
            </a:r>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fontAlgn="auto" hangingPunct="1">
              <a:spcAft>
                <a:spcPts val="0"/>
              </a:spcAft>
              <a:defRPr/>
            </a:pPr>
            <a:r>
              <a:rPr lang="en-US" smtClean="0">
                <a:solidFill>
                  <a:schemeClr val="accent1">
                    <a:satMod val="150000"/>
                  </a:schemeClr>
                </a:solidFill>
              </a:rPr>
              <a:t>Quotes</a:t>
            </a:r>
          </a:p>
        </p:txBody>
      </p:sp>
      <p:sp>
        <p:nvSpPr>
          <p:cNvPr id="22531" name="Content Placeholder 2"/>
          <p:cNvSpPr>
            <a:spLocks noGrp="1"/>
          </p:cNvSpPr>
          <p:nvPr>
            <p:ph idx="1"/>
          </p:nvPr>
        </p:nvSpPr>
        <p:spPr/>
        <p:txBody>
          <a:bodyPr/>
          <a:lstStyle/>
          <a:p>
            <a:pPr eaLnBrk="1" hangingPunct="1">
              <a:buFontTx/>
              <a:buNone/>
            </a:pPr>
            <a:r>
              <a:rPr lang="en-US" smtClean="0"/>
              <a:t>Writing the first 90 percent of a computer program takes 90 percent of the time.  The remaining ten percent also takes 90 percent of the time and the final touches also take 90 percent of the time.  ~N.J. Rubenking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endParaRPr lang="en-US" altLang="en-US" smtClean="0"/>
          </a:p>
        </p:txBody>
      </p:sp>
      <p:pic>
        <p:nvPicPr>
          <p:cNvPr id="7171" name="Content Placeholder 3" descr="attitude.gif"/>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28600" y="152401"/>
            <a:ext cx="8458200" cy="5867400"/>
          </a:xfrm>
        </p:spPr>
      </p:pic>
      <p:sp>
        <p:nvSpPr>
          <p:cNvPr id="2" name="TextBox 1"/>
          <p:cNvSpPr txBox="1"/>
          <p:nvPr/>
        </p:nvSpPr>
        <p:spPr>
          <a:xfrm>
            <a:off x="2915104" y="6019800"/>
            <a:ext cx="5314496" cy="461665"/>
          </a:xfrm>
          <a:prstGeom prst="rect">
            <a:avLst/>
          </a:prstGeom>
          <a:noFill/>
        </p:spPr>
        <p:txBody>
          <a:bodyPr wrap="square" rtlCol="0">
            <a:spAutoFit/>
          </a:bodyPr>
          <a:lstStyle/>
          <a:p>
            <a:r>
              <a:rPr lang="en-US" sz="2400" dirty="0" smtClean="0"/>
              <a:t>… Lou Tice of the Pacific Institute</a:t>
            </a:r>
            <a:endParaRPr lang="en-US" sz="2400" dirty="0"/>
          </a:p>
        </p:txBody>
      </p:sp>
    </p:spTree>
    <p:extLst>
      <p:ext uri="{BB962C8B-B14F-4D97-AF65-F5344CB8AC3E}">
        <p14:creationId xmlns:p14="http://schemas.microsoft.com/office/powerpoint/2010/main" val="20684627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a:xfrm>
            <a:off x="457200" y="274638"/>
            <a:ext cx="8229600" cy="563562"/>
          </a:xfrm>
        </p:spPr>
        <p:txBody>
          <a:bodyPr>
            <a:normAutofit fontScale="90000"/>
          </a:bodyPr>
          <a:lstStyle/>
          <a:p>
            <a:pPr eaLnBrk="1" fontAlgn="auto" hangingPunct="1">
              <a:spcAft>
                <a:spcPts val="0"/>
              </a:spcAft>
              <a:defRPr/>
            </a:pPr>
            <a:r>
              <a:rPr lang="en-US" sz="3600" smtClean="0">
                <a:solidFill>
                  <a:schemeClr val="accent1">
                    <a:satMod val="150000"/>
                  </a:schemeClr>
                </a:solidFill>
              </a:rPr>
              <a:t>The problem with the Dream Curve</a:t>
            </a:r>
          </a:p>
        </p:txBody>
      </p:sp>
      <p:sp>
        <p:nvSpPr>
          <p:cNvPr id="23555" name="Content Placeholder 2"/>
          <p:cNvSpPr>
            <a:spLocks noGrp="1"/>
          </p:cNvSpPr>
          <p:nvPr>
            <p:ph idx="1"/>
          </p:nvPr>
        </p:nvSpPr>
        <p:spPr>
          <a:xfrm>
            <a:off x="304800" y="1468582"/>
            <a:ext cx="8686800" cy="5237018"/>
          </a:xfrm>
        </p:spPr>
        <p:txBody>
          <a:bodyPr/>
          <a:lstStyle/>
          <a:p>
            <a:pPr marL="0" indent="0" eaLnBrk="1" hangingPunct="1">
              <a:buFontTx/>
              <a:buNone/>
            </a:pPr>
            <a:r>
              <a:rPr lang="en-US" sz="2400" dirty="0" smtClean="0"/>
              <a:t>Historically, we have relied mostly on the </a:t>
            </a:r>
            <a:r>
              <a:rPr lang="en-US" sz="2400" i="1" dirty="0" smtClean="0"/>
              <a:t>waterfall method: building large systems in a single large effort, throwing the switch, and </a:t>
            </a:r>
            <a:r>
              <a:rPr lang="en-US" sz="2400" dirty="0" smtClean="0"/>
              <a:t>hoping that all of the interactions, data boundaries, time slices, and pointers to memory work as planned. This "big bang" approach to design and implementation depends on knowing and building everything up front. </a:t>
            </a:r>
          </a:p>
          <a:p>
            <a:pPr marL="0" indent="0" eaLnBrk="1" hangingPunct="1">
              <a:buFontTx/>
              <a:buNone/>
            </a:pPr>
            <a:endParaRPr lang="en-US" sz="2400" dirty="0" smtClean="0"/>
          </a:p>
          <a:p>
            <a:pPr marL="0" indent="0" eaLnBrk="1" hangingPunct="1">
              <a:buFontTx/>
              <a:buNone/>
            </a:pPr>
            <a:r>
              <a:rPr lang="en-US" sz="2400" dirty="0" smtClean="0"/>
              <a:t>Even with careful analysis and documentation, this is rarely how complex systems evolve... a design team's understanding of the problem naturally gets better through fielding and evaluation of better and better attempts. Otherwise, the concept of software versions might never be needed.</a:t>
            </a:r>
          </a:p>
          <a:p>
            <a:pPr marL="0" indent="0" eaLnBrk="1" hangingPunct="1">
              <a:buFontTx/>
              <a:buNone/>
            </a:pPr>
            <a:r>
              <a:rPr lang="en-US" sz="2400" dirty="0" smtClean="0"/>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fontAlgn="auto" hangingPunct="1">
              <a:spcAft>
                <a:spcPts val="0"/>
              </a:spcAft>
              <a:defRPr/>
            </a:pPr>
            <a:r>
              <a:rPr lang="en-US" smtClean="0">
                <a:solidFill>
                  <a:schemeClr val="accent1">
                    <a:satMod val="150000"/>
                  </a:schemeClr>
                </a:solidFill>
              </a:rPr>
              <a:t>Schedule</a:t>
            </a:r>
          </a:p>
        </p:txBody>
      </p:sp>
      <p:sp>
        <p:nvSpPr>
          <p:cNvPr id="24579" name="Content Placeholder 2"/>
          <p:cNvSpPr>
            <a:spLocks noGrp="1"/>
          </p:cNvSpPr>
          <p:nvPr>
            <p:ph idx="1"/>
          </p:nvPr>
        </p:nvSpPr>
        <p:spPr>
          <a:xfrm>
            <a:off x="304800" y="1371600"/>
            <a:ext cx="8229600" cy="4525963"/>
          </a:xfrm>
        </p:spPr>
        <p:txBody>
          <a:bodyPr/>
          <a:lstStyle/>
          <a:p>
            <a:pPr eaLnBrk="1" hangingPunct="1">
              <a:buFontTx/>
              <a:buNone/>
            </a:pPr>
            <a:r>
              <a:rPr lang="en-US" smtClean="0"/>
              <a:t>Dream Curve:</a:t>
            </a:r>
          </a:p>
          <a:p>
            <a:pPr eaLnBrk="1" hangingPunct="1">
              <a:buFontTx/>
              <a:buNone/>
            </a:pPr>
            <a:endParaRPr lang="en-US" smtClean="0"/>
          </a:p>
          <a:p>
            <a:pPr eaLnBrk="1" hangingPunct="1">
              <a:buFontTx/>
              <a:buNone/>
            </a:pPr>
            <a:endParaRPr lang="en-US" smtClean="0"/>
          </a:p>
          <a:p>
            <a:pPr eaLnBrk="1" hangingPunct="1">
              <a:buFontTx/>
              <a:buNone/>
            </a:pPr>
            <a:endParaRPr lang="en-US" smtClean="0"/>
          </a:p>
          <a:p>
            <a:pPr eaLnBrk="1" hangingPunct="1">
              <a:buFontTx/>
              <a:buNone/>
            </a:pPr>
            <a:r>
              <a:rPr lang="en-US" smtClean="0"/>
              <a:t>Integration Thread:</a:t>
            </a:r>
          </a:p>
          <a:p>
            <a:pPr eaLnBrk="1" hangingPunct="1">
              <a:buFontTx/>
              <a:buNone/>
            </a:pPr>
            <a:endParaRPr lang="en-US" smtClean="0"/>
          </a:p>
        </p:txBody>
      </p:sp>
      <p:cxnSp>
        <p:nvCxnSpPr>
          <p:cNvPr id="14" name="Straight Connector 13"/>
          <p:cNvCxnSpPr/>
          <p:nvPr/>
        </p:nvCxnSpPr>
        <p:spPr>
          <a:xfrm>
            <a:off x="1600200" y="2743200"/>
            <a:ext cx="8382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990600" y="2514600"/>
            <a:ext cx="6096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6" name="Straight Connector 15"/>
          <p:cNvCxnSpPr/>
          <p:nvPr/>
        </p:nvCxnSpPr>
        <p:spPr>
          <a:xfrm>
            <a:off x="3048000" y="2743200"/>
            <a:ext cx="8382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2438400" y="2514600"/>
            <a:ext cx="6096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8" name="Straight Connector 17"/>
          <p:cNvCxnSpPr/>
          <p:nvPr/>
        </p:nvCxnSpPr>
        <p:spPr>
          <a:xfrm>
            <a:off x="4495800" y="2743200"/>
            <a:ext cx="8382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3886200" y="2514600"/>
            <a:ext cx="6096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20" name="Straight Connector 19"/>
          <p:cNvCxnSpPr/>
          <p:nvPr/>
        </p:nvCxnSpPr>
        <p:spPr>
          <a:xfrm>
            <a:off x="5943600" y="2743200"/>
            <a:ext cx="8382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5334000" y="2514600"/>
            <a:ext cx="6096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22" name="Straight Connector 21"/>
          <p:cNvCxnSpPr/>
          <p:nvPr/>
        </p:nvCxnSpPr>
        <p:spPr>
          <a:xfrm>
            <a:off x="7391400" y="2743200"/>
            <a:ext cx="8382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3" name="Oval 22"/>
          <p:cNvSpPr/>
          <p:nvPr/>
        </p:nvSpPr>
        <p:spPr>
          <a:xfrm>
            <a:off x="6781800" y="2514600"/>
            <a:ext cx="6096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Oval 26"/>
          <p:cNvSpPr/>
          <p:nvPr/>
        </p:nvSpPr>
        <p:spPr>
          <a:xfrm>
            <a:off x="6477000" y="4876800"/>
            <a:ext cx="269875"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30" name="Straight Connector 29"/>
          <p:cNvCxnSpPr/>
          <p:nvPr/>
        </p:nvCxnSpPr>
        <p:spPr>
          <a:xfrm>
            <a:off x="2082800" y="5029200"/>
            <a:ext cx="371475" cy="1588"/>
          </a:xfrm>
          <a:prstGeom prst="line">
            <a:avLst/>
          </a:prstGeom>
        </p:spPr>
        <p:style>
          <a:lnRef idx="1">
            <a:schemeClr val="accent1"/>
          </a:lnRef>
          <a:fillRef idx="0">
            <a:schemeClr val="accent1"/>
          </a:fillRef>
          <a:effectRef idx="0">
            <a:schemeClr val="accent1"/>
          </a:effectRef>
          <a:fontRef idx="minor">
            <a:schemeClr val="tx1"/>
          </a:fontRef>
        </p:style>
      </p:cxnSp>
      <p:sp>
        <p:nvSpPr>
          <p:cNvPr id="31" name="Oval 30"/>
          <p:cNvSpPr/>
          <p:nvPr/>
        </p:nvSpPr>
        <p:spPr>
          <a:xfrm>
            <a:off x="1812925" y="4876800"/>
            <a:ext cx="269875"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32" name="Straight Connector 31"/>
          <p:cNvCxnSpPr/>
          <p:nvPr/>
        </p:nvCxnSpPr>
        <p:spPr>
          <a:xfrm>
            <a:off x="2722563" y="5029200"/>
            <a:ext cx="371475" cy="1588"/>
          </a:xfrm>
          <a:prstGeom prst="line">
            <a:avLst/>
          </a:prstGeom>
        </p:spPr>
        <p:style>
          <a:lnRef idx="1">
            <a:schemeClr val="accent1"/>
          </a:lnRef>
          <a:fillRef idx="0">
            <a:schemeClr val="accent1"/>
          </a:fillRef>
          <a:effectRef idx="0">
            <a:schemeClr val="accent1"/>
          </a:effectRef>
          <a:fontRef idx="minor">
            <a:schemeClr val="tx1"/>
          </a:fontRef>
        </p:style>
      </p:cxnSp>
      <p:sp>
        <p:nvSpPr>
          <p:cNvPr id="33" name="Oval 32"/>
          <p:cNvSpPr/>
          <p:nvPr/>
        </p:nvSpPr>
        <p:spPr>
          <a:xfrm>
            <a:off x="2454275" y="4876800"/>
            <a:ext cx="268288"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34" name="Straight Connector 33"/>
          <p:cNvCxnSpPr/>
          <p:nvPr/>
        </p:nvCxnSpPr>
        <p:spPr>
          <a:xfrm flipV="1">
            <a:off x="3363913" y="4800600"/>
            <a:ext cx="293687" cy="228600"/>
          </a:xfrm>
          <a:prstGeom prst="line">
            <a:avLst/>
          </a:prstGeom>
        </p:spPr>
        <p:style>
          <a:lnRef idx="1">
            <a:schemeClr val="accent1"/>
          </a:lnRef>
          <a:fillRef idx="0">
            <a:schemeClr val="accent1"/>
          </a:fillRef>
          <a:effectRef idx="0">
            <a:schemeClr val="accent1"/>
          </a:effectRef>
          <a:fontRef idx="minor">
            <a:schemeClr val="tx1"/>
          </a:fontRef>
        </p:style>
      </p:cxnSp>
      <p:sp>
        <p:nvSpPr>
          <p:cNvPr id="35" name="Oval 34"/>
          <p:cNvSpPr/>
          <p:nvPr/>
        </p:nvSpPr>
        <p:spPr>
          <a:xfrm>
            <a:off x="3094038" y="4876800"/>
            <a:ext cx="269875"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40" name="Straight Connector 39"/>
          <p:cNvCxnSpPr>
            <a:stCxn id="35" idx="6"/>
          </p:cNvCxnSpPr>
          <p:nvPr/>
        </p:nvCxnSpPr>
        <p:spPr>
          <a:xfrm>
            <a:off x="3363913" y="5029200"/>
            <a:ext cx="293687"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35" idx="6"/>
          </p:cNvCxnSpPr>
          <p:nvPr/>
        </p:nvCxnSpPr>
        <p:spPr>
          <a:xfrm>
            <a:off x="3363913" y="5029200"/>
            <a:ext cx="522287" cy="1588"/>
          </a:xfrm>
          <a:prstGeom prst="line">
            <a:avLst/>
          </a:prstGeom>
        </p:spPr>
        <p:style>
          <a:lnRef idx="1">
            <a:schemeClr val="accent1"/>
          </a:lnRef>
          <a:fillRef idx="0">
            <a:schemeClr val="accent1"/>
          </a:fillRef>
          <a:effectRef idx="0">
            <a:schemeClr val="accent1"/>
          </a:effectRef>
          <a:fontRef idx="minor">
            <a:schemeClr val="tx1"/>
          </a:fontRef>
        </p:style>
      </p:cxnSp>
      <p:sp>
        <p:nvSpPr>
          <p:cNvPr id="46" name="Oval 45"/>
          <p:cNvSpPr/>
          <p:nvPr/>
        </p:nvSpPr>
        <p:spPr>
          <a:xfrm>
            <a:off x="3581400" y="4572000"/>
            <a:ext cx="269875"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7" name="Oval 46"/>
          <p:cNvSpPr/>
          <p:nvPr/>
        </p:nvSpPr>
        <p:spPr>
          <a:xfrm>
            <a:off x="3886200" y="4876800"/>
            <a:ext cx="269875"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8" name="Oval 47"/>
          <p:cNvSpPr/>
          <p:nvPr/>
        </p:nvSpPr>
        <p:spPr>
          <a:xfrm>
            <a:off x="3657600" y="5181600"/>
            <a:ext cx="269875"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49" name="Straight Connector 48"/>
          <p:cNvCxnSpPr>
            <a:endCxn id="52" idx="2"/>
          </p:cNvCxnSpPr>
          <p:nvPr/>
        </p:nvCxnSpPr>
        <p:spPr>
          <a:xfrm>
            <a:off x="4160838" y="4724400"/>
            <a:ext cx="59372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744913" y="4724400"/>
            <a:ext cx="369887" cy="1588"/>
          </a:xfrm>
          <a:prstGeom prst="line">
            <a:avLst/>
          </a:prstGeom>
        </p:spPr>
        <p:style>
          <a:lnRef idx="1">
            <a:schemeClr val="accent1"/>
          </a:lnRef>
          <a:fillRef idx="0">
            <a:schemeClr val="accent1"/>
          </a:fillRef>
          <a:effectRef idx="0">
            <a:schemeClr val="accent1"/>
          </a:effectRef>
          <a:fontRef idx="minor">
            <a:schemeClr val="tx1"/>
          </a:fontRef>
        </p:style>
      </p:cxnSp>
      <p:sp>
        <p:nvSpPr>
          <p:cNvPr id="51" name="Oval 50"/>
          <p:cNvSpPr/>
          <p:nvPr/>
        </p:nvSpPr>
        <p:spPr>
          <a:xfrm>
            <a:off x="4114800" y="4572000"/>
            <a:ext cx="269875"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2" name="Oval 51"/>
          <p:cNvSpPr/>
          <p:nvPr/>
        </p:nvSpPr>
        <p:spPr>
          <a:xfrm>
            <a:off x="4754563" y="4572000"/>
            <a:ext cx="269875"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53" name="Straight Connector 52"/>
          <p:cNvCxnSpPr>
            <a:endCxn id="56" idx="2"/>
          </p:cNvCxnSpPr>
          <p:nvPr/>
        </p:nvCxnSpPr>
        <p:spPr>
          <a:xfrm>
            <a:off x="4470400" y="5029200"/>
            <a:ext cx="59372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4054475" y="5029200"/>
            <a:ext cx="369888" cy="1588"/>
          </a:xfrm>
          <a:prstGeom prst="line">
            <a:avLst/>
          </a:prstGeom>
        </p:spPr>
        <p:style>
          <a:lnRef idx="1">
            <a:schemeClr val="accent1"/>
          </a:lnRef>
          <a:fillRef idx="0">
            <a:schemeClr val="accent1"/>
          </a:fillRef>
          <a:effectRef idx="0">
            <a:schemeClr val="accent1"/>
          </a:effectRef>
          <a:fontRef idx="minor">
            <a:schemeClr val="tx1"/>
          </a:fontRef>
        </p:style>
      </p:cxnSp>
      <p:sp>
        <p:nvSpPr>
          <p:cNvPr id="55" name="Oval 54"/>
          <p:cNvSpPr/>
          <p:nvPr/>
        </p:nvSpPr>
        <p:spPr>
          <a:xfrm>
            <a:off x="4424363" y="4876800"/>
            <a:ext cx="269875"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6" name="Oval 55"/>
          <p:cNvSpPr/>
          <p:nvPr/>
        </p:nvSpPr>
        <p:spPr>
          <a:xfrm>
            <a:off x="5064125" y="4876800"/>
            <a:ext cx="269875"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57" name="Straight Connector 56"/>
          <p:cNvCxnSpPr>
            <a:endCxn id="60" idx="2"/>
          </p:cNvCxnSpPr>
          <p:nvPr/>
        </p:nvCxnSpPr>
        <p:spPr>
          <a:xfrm>
            <a:off x="4313238" y="5334000"/>
            <a:ext cx="59372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3897313" y="5334000"/>
            <a:ext cx="369887" cy="1588"/>
          </a:xfrm>
          <a:prstGeom prst="line">
            <a:avLst/>
          </a:prstGeom>
        </p:spPr>
        <p:style>
          <a:lnRef idx="1">
            <a:schemeClr val="accent1"/>
          </a:lnRef>
          <a:fillRef idx="0">
            <a:schemeClr val="accent1"/>
          </a:fillRef>
          <a:effectRef idx="0">
            <a:schemeClr val="accent1"/>
          </a:effectRef>
          <a:fontRef idx="minor">
            <a:schemeClr val="tx1"/>
          </a:fontRef>
        </p:style>
      </p:cxnSp>
      <p:sp>
        <p:nvSpPr>
          <p:cNvPr id="59" name="Oval 58"/>
          <p:cNvSpPr/>
          <p:nvPr/>
        </p:nvSpPr>
        <p:spPr>
          <a:xfrm>
            <a:off x="4267200" y="5181600"/>
            <a:ext cx="269875"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0" name="Oval 59"/>
          <p:cNvSpPr/>
          <p:nvPr/>
        </p:nvSpPr>
        <p:spPr>
          <a:xfrm>
            <a:off x="4906963" y="5181600"/>
            <a:ext cx="269875"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61" name="Straight Connector 60"/>
          <p:cNvCxnSpPr>
            <a:endCxn id="70" idx="1"/>
          </p:cNvCxnSpPr>
          <p:nvPr/>
        </p:nvCxnSpPr>
        <p:spPr>
          <a:xfrm>
            <a:off x="4953000" y="4724400"/>
            <a:ext cx="877888" cy="19685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56" idx="6"/>
          </p:cNvCxnSpPr>
          <p:nvPr/>
        </p:nvCxnSpPr>
        <p:spPr>
          <a:xfrm>
            <a:off x="5334000" y="5029200"/>
            <a:ext cx="457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a:stCxn id="60" idx="6"/>
            <a:endCxn id="70" idx="3"/>
          </p:cNvCxnSpPr>
          <p:nvPr/>
        </p:nvCxnSpPr>
        <p:spPr>
          <a:xfrm flipV="1">
            <a:off x="5176838" y="5137150"/>
            <a:ext cx="654050" cy="196850"/>
          </a:xfrm>
          <a:prstGeom prst="line">
            <a:avLst/>
          </a:prstGeom>
        </p:spPr>
        <p:style>
          <a:lnRef idx="1">
            <a:schemeClr val="accent1"/>
          </a:lnRef>
          <a:fillRef idx="0">
            <a:schemeClr val="accent1"/>
          </a:fillRef>
          <a:effectRef idx="0">
            <a:schemeClr val="accent1"/>
          </a:effectRef>
          <a:fontRef idx="minor">
            <a:schemeClr val="tx1"/>
          </a:fontRef>
        </p:style>
      </p:cxnSp>
      <p:sp>
        <p:nvSpPr>
          <p:cNvPr id="70" name="Oval 69"/>
          <p:cNvSpPr/>
          <p:nvPr/>
        </p:nvSpPr>
        <p:spPr>
          <a:xfrm>
            <a:off x="5791200" y="4876800"/>
            <a:ext cx="269875"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71" name="Straight Connector 70"/>
          <p:cNvCxnSpPr/>
          <p:nvPr/>
        </p:nvCxnSpPr>
        <p:spPr>
          <a:xfrm>
            <a:off x="6096000" y="5029200"/>
            <a:ext cx="36988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a:endCxn id="70" idx="4"/>
          </p:cNvCxnSpPr>
          <p:nvPr/>
        </p:nvCxnSpPr>
        <p:spPr>
          <a:xfrm flipV="1">
            <a:off x="5220890" y="5181600"/>
            <a:ext cx="705248" cy="868363"/>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a:endCxn id="35" idx="4"/>
          </p:cNvCxnSpPr>
          <p:nvPr/>
        </p:nvCxnSpPr>
        <p:spPr>
          <a:xfrm flipH="1" flipV="1">
            <a:off x="3228976" y="5181600"/>
            <a:ext cx="808037" cy="868363"/>
          </a:xfrm>
          <a:prstGeom prst="line">
            <a:avLst/>
          </a:prstGeom>
          <a:ln>
            <a:tailEnd type="triangle" w="lg" len="lg"/>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H="1" flipV="1">
            <a:off x="4003675" y="6048375"/>
            <a:ext cx="1273176"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The reading list</a:t>
            </a:r>
            <a:endParaRPr lang="en-US" dirty="0"/>
          </a:p>
        </p:txBody>
      </p:sp>
      <p:sp>
        <p:nvSpPr>
          <p:cNvPr id="5" name="Rectangle 3"/>
          <p:cNvSpPr>
            <a:spLocks noGrp="1" noChangeArrowheads="1"/>
          </p:cNvSpPr>
          <p:nvPr>
            <p:ph idx="1"/>
          </p:nvPr>
        </p:nvSpPr>
        <p:spPr bwMode="auto">
          <a:xfrm>
            <a:off x="457200" y="1640993"/>
            <a:ext cx="6891630"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Reading assignment for my travel weeks</a:t>
            </a:r>
            <a:r>
              <a:rPr kumimoji="0" lang="en-US" altLang="en-US" sz="1800" b="1" i="0" u="none" strike="noStrike" cap="none" normalizeH="0" baseline="0" dirty="0" smtClean="0">
                <a:ln>
                  <a:noFill/>
                </a:ln>
                <a:solidFill>
                  <a:schemeClr val="tx1"/>
                </a:solidFill>
                <a:effectLst/>
                <a:latin typeface="Arial" panose="020B0604020202020204" pitchFamily="34" charset="0"/>
              </a:rPr>
              <a:t> </a:t>
            </a:r>
            <a:r>
              <a:rPr kumimoji="0" lang="en-US" altLang="en-US" sz="1800" b="1" i="0" u="none" strike="noStrike" cap="none" normalizeH="0" baseline="0" dirty="0" smtClean="0">
                <a:ln>
                  <a:noFill/>
                </a:ln>
                <a:solidFill>
                  <a:srgbClr val="FF0000"/>
                </a:solidFill>
                <a:effectLst/>
                <a:latin typeface="Arial" panose="020B0604020202020204" pitchFamily="34" charset="0"/>
              </a:rPr>
              <a:t>October 10, 12, 17, 19.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0000"/>
                </a:solidFill>
                <a:effectLst/>
                <a:latin typeface="Arial" panose="020B0604020202020204" pitchFamily="34" charset="0"/>
              </a:rPr>
              <a:t>Of course my sincere apologies for being away.</a:t>
            </a: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Arial" panose="020B0604020202020204" pitchFamily="34" charset="0"/>
                <a:hlinkClick r:id="rId2"/>
              </a:rPr>
              <a:t>Essay on Objects and Modeling</a:t>
            </a:r>
            <a:r>
              <a:rPr kumimoji="0" lang="en-US" altLang="en-US" sz="1050" b="0" i="0" u="none" strike="noStrike" cap="none" normalizeH="0" baseline="0" dirty="0" smtClean="0">
                <a:ln>
                  <a:noFill/>
                </a:ln>
                <a:solidFill>
                  <a:schemeClr val="tx1"/>
                </a:solidFill>
                <a:effectLst/>
                <a:latin typeface="Arial" panose="020B0604020202020204" pitchFamily="34" charset="0"/>
              </a:rPr>
              <a:t/>
            </a:r>
            <a:br>
              <a:rPr kumimoji="0" lang="en-US" altLang="en-US" sz="1050" b="0" i="0" u="none" strike="noStrike" cap="none" normalizeH="0" baseline="0" dirty="0" smtClean="0">
                <a:ln>
                  <a:noFill/>
                </a:ln>
                <a:solidFill>
                  <a:schemeClr val="tx1"/>
                </a:solidFill>
                <a:effectLst/>
                <a:latin typeface="Arial" panose="020B0604020202020204" pitchFamily="34" charset="0"/>
              </a:rPr>
            </a:br>
            <a:r>
              <a:rPr lang="en-US" altLang="en-US" sz="2000" dirty="0">
                <a:latin typeface="Arial" panose="020B0604020202020204" pitchFamily="34" charset="0"/>
                <a:hlinkClick r:id="rId3"/>
              </a:rPr>
              <a:t>Essay on Levels of Thought</a:t>
            </a:r>
            <a:r>
              <a:rPr lang="en-US" altLang="en-US" sz="2000" dirty="0">
                <a:latin typeface="Arial" panose="020B0604020202020204" pitchFamily="34" charset="0"/>
              </a:rPr>
              <a:t>   </a:t>
            </a:r>
            <a:br>
              <a:rPr lang="en-US" altLang="en-US" sz="2000" dirty="0">
                <a:latin typeface="Arial" panose="020B0604020202020204" pitchFamily="34" charset="0"/>
              </a:rPr>
            </a:br>
            <a:r>
              <a:rPr lang="en-US" altLang="en-US" sz="2000" dirty="0">
                <a:latin typeface="Arial" panose="020B0604020202020204" pitchFamily="34" charset="0"/>
                <a:hlinkClick r:id="rId4"/>
              </a:rPr>
              <a:t>The Integration Thread Idea</a:t>
            </a:r>
            <a:r>
              <a:rPr lang="en-US" altLang="en-US" sz="2000" dirty="0">
                <a:latin typeface="Arial" panose="020B0604020202020204" pitchFamily="34" charset="0"/>
              </a:rPr>
              <a:t/>
            </a:r>
            <a:br>
              <a:rPr lang="en-US" altLang="en-US" sz="2000" dirty="0">
                <a:latin typeface="Arial" panose="020B0604020202020204" pitchFamily="34" charset="0"/>
              </a:rPr>
            </a:br>
            <a:r>
              <a:rPr lang="en-US" altLang="en-US" sz="2000" dirty="0">
                <a:latin typeface="Arial" panose="020B0604020202020204" pitchFamily="34" charset="0"/>
                <a:hlinkClick r:id="rId5"/>
              </a:rPr>
              <a:t>The Tao of Pooh</a:t>
            </a:r>
            <a:r>
              <a:rPr lang="en-US" altLang="en-US" sz="2000" dirty="0">
                <a:latin typeface="Arial" panose="020B0604020202020204" pitchFamily="34" charset="0"/>
              </a:rPr>
              <a:t/>
            </a:r>
            <a:br>
              <a:rPr lang="en-US" altLang="en-US" sz="2000" dirty="0">
                <a:latin typeface="Arial" panose="020B0604020202020204" pitchFamily="34" charset="0"/>
              </a:rPr>
            </a:br>
            <a:r>
              <a:rPr lang="en-US" altLang="en-US" sz="2000" dirty="0" err="1">
                <a:latin typeface="Arial" panose="020B0604020202020204" pitchFamily="34" charset="0"/>
                <a:hlinkClick r:id="rId6"/>
              </a:rPr>
              <a:t>Alogorithms</a:t>
            </a:r>
            <a:r>
              <a:rPr lang="en-US" altLang="en-US" sz="2000" dirty="0">
                <a:latin typeface="Arial" panose="020B0604020202020204" pitchFamily="34" charset="0"/>
                <a:hlinkClick r:id="rId6"/>
              </a:rPr>
              <a:t> Are Great But They Ruin Lives: WIRED</a:t>
            </a:r>
            <a:r>
              <a:rPr lang="en-US" altLang="en-US" sz="2000" dirty="0">
                <a:latin typeface="Arial" panose="020B0604020202020204" pitchFamily="34" charset="0"/>
              </a:rPr>
              <a:t/>
            </a:r>
            <a:br>
              <a:rPr lang="en-US" altLang="en-US" sz="2000" dirty="0">
                <a:latin typeface="Arial" panose="020B0604020202020204" pitchFamily="34" charset="0"/>
              </a:rPr>
            </a:br>
            <a:r>
              <a:rPr lang="en-US" altLang="en-US" sz="2000" dirty="0">
                <a:latin typeface="Arial" panose="020B0604020202020204" pitchFamily="34" charset="0"/>
                <a:hlinkClick r:id="rId7"/>
              </a:rPr>
              <a:t>Drop And Code Me Twenty</a:t>
            </a:r>
            <a:r>
              <a:rPr lang="en-US" altLang="en-US" sz="2000" dirty="0">
                <a:latin typeface="Arial" panose="020B0604020202020204" pitchFamily="34" charset="0"/>
              </a:rPr>
              <a:t/>
            </a:r>
            <a:br>
              <a:rPr lang="en-US" altLang="en-US" sz="2000" dirty="0">
                <a:latin typeface="Arial" panose="020B0604020202020204" pitchFamily="34" charset="0"/>
              </a:rPr>
            </a:br>
            <a:r>
              <a:rPr lang="en-US" altLang="en-US" sz="2000" dirty="0">
                <a:latin typeface="Arial" panose="020B0604020202020204" pitchFamily="34" charset="0"/>
                <a:hlinkClick r:id="rId8"/>
              </a:rPr>
              <a:t>The Critical Thinking Institute</a:t>
            </a:r>
            <a:r>
              <a:rPr lang="en-US" altLang="en-US" sz="2000" dirty="0">
                <a:latin typeface="Arial" panose="020B0604020202020204" pitchFamily="34" charset="0"/>
              </a:rPr>
              <a:t/>
            </a:r>
            <a:br>
              <a:rPr lang="en-US" altLang="en-US" sz="2000" dirty="0">
                <a:latin typeface="Arial" panose="020B0604020202020204" pitchFamily="34" charset="0"/>
              </a:rPr>
            </a:br>
            <a:r>
              <a:rPr lang="en-US" altLang="en-US" sz="2000" dirty="0">
                <a:latin typeface="Arial" panose="020B0604020202020204" pitchFamily="34" charset="0"/>
                <a:hlinkClick r:id="rId9"/>
              </a:rPr>
              <a:t>You're Not Going To Need It</a:t>
            </a:r>
            <a:r>
              <a:rPr lang="en-US" altLang="en-US" sz="2000" dirty="0">
                <a:latin typeface="Arial" panose="020B0604020202020204" pitchFamily="34" charset="0"/>
              </a:rPr>
              <a:t/>
            </a:r>
            <a:br>
              <a:rPr lang="en-US" altLang="en-US" sz="2000" dirty="0">
                <a:latin typeface="Arial" panose="020B0604020202020204" pitchFamily="34" charset="0"/>
              </a:rPr>
            </a:br>
            <a:r>
              <a:rPr lang="en-US" altLang="en-US" sz="2000" dirty="0">
                <a:latin typeface="Arial" panose="020B0604020202020204" pitchFamily="34" charset="0"/>
                <a:hlinkClick r:id="rId10"/>
              </a:rPr>
              <a:t>Big Design Up Front</a:t>
            </a:r>
            <a:r>
              <a:rPr lang="en-US" altLang="en-US" sz="2000" dirty="0">
                <a:latin typeface="Arial" panose="020B0604020202020204" pitchFamily="34" charset="0"/>
              </a:rPr>
              <a:t/>
            </a:r>
            <a:br>
              <a:rPr lang="en-US" altLang="en-US" sz="2000" dirty="0">
                <a:latin typeface="Arial" panose="020B0604020202020204" pitchFamily="34" charset="0"/>
              </a:rPr>
            </a:br>
            <a:r>
              <a:rPr lang="en-US" altLang="en-US" sz="2000" dirty="0">
                <a:latin typeface="Arial" panose="020B0604020202020204" pitchFamily="34" charset="0"/>
                <a:hlinkClick r:id="rId11"/>
              </a:rPr>
              <a:t>The Future Of Interactive Design</a:t>
            </a:r>
            <a:r>
              <a:rPr lang="en-US" altLang="en-US" sz="2000" dirty="0">
                <a:latin typeface="Arial" panose="020B0604020202020204" pitchFamily="34" charset="0"/>
              </a:rPr>
              <a:t/>
            </a:r>
            <a:br>
              <a:rPr lang="en-US" altLang="en-US" sz="2000" dirty="0">
                <a:latin typeface="Arial" panose="020B0604020202020204" pitchFamily="34" charset="0"/>
              </a:rPr>
            </a:br>
            <a:r>
              <a:rPr lang="en-US" altLang="en-US" sz="2000" dirty="0">
                <a:latin typeface="Arial" panose="020B0604020202020204" pitchFamily="34" charset="0"/>
                <a:hlinkClick r:id="rId12"/>
              </a:rPr>
              <a:t>Managing Feature Creep</a:t>
            </a:r>
            <a:r>
              <a:rPr lang="en-US" altLang="en-US" sz="2000" dirty="0">
                <a:latin typeface="Arial" panose="020B0604020202020204" pitchFamily="34" charset="0"/>
              </a:rPr>
              <a:t/>
            </a:r>
            <a:br>
              <a:rPr lang="en-US" altLang="en-US" sz="2000" dirty="0">
                <a:latin typeface="Arial" panose="020B0604020202020204" pitchFamily="34" charset="0"/>
              </a:rPr>
            </a:br>
            <a:endParaRPr lang="en-US" altLang="en-US" sz="2000" dirty="0">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 we choose the jobs that we do?</a:t>
            </a:r>
            <a:endParaRPr lang="en-US" dirty="0"/>
          </a:p>
        </p:txBody>
      </p:sp>
      <p:sp>
        <p:nvSpPr>
          <p:cNvPr id="3" name="Content Placeholder 2"/>
          <p:cNvSpPr>
            <a:spLocks noGrp="1"/>
          </p:cNvSpPr>
          <p:nvPr>
            <p:ph idx="1"/>
          </p:nvPr>
        </p:nvSpPr>
        <p:spPr/>
        <p:txBody>
          <a:bodyPr/>
          <a:lstStyle/>
          <a:p>
            <a:r>
              <a:rPr lang="en-US" dirty="0" smtClean="0"/>
              <a:t>This might be a great essay question</a:t>
            </a:r>
            <a:endParaRPr lang="en-US" dirty="0"/>
          </a:p>
        </p:txBody>
      </p:sp>
    </p:spTree>
    <p:extLst>
      <p:ext uri="{BB962C8B-B14F-4D97-AF65-F5344CB8AC3E}">
        <p14:creationId xmlns:p14="http://schemas.microsoft.com/office/powerpoint/2010/main" val="2622628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mtClean="0"/>
              <a:t>Technical ability is not enough</a:t>
            </a:r>
          </a:p>
        </p:txBody>
      </p:sp>
      <p:sp>
        <p:nvSpPr>
          <p:cNvPr id="9219" name="Rectangle 38"/>
          <p:cNvSpPr>
            <a:spLocks noGrp="1" noChangeArrowheads="1"/>
          </p:cNvSpPr>
          <p:nvPr>
            <p:ph type="body" idx="4294967295"/>
          </p:nvPr>
        </p:nvSpPr>
        <p:spPr/>
        <p:txBody>
          <a:bodyPr/>
          <a:lstStyle/>
          <a:p>
            <a:r>
              <a:rPr lang="en-US" altLang="en-US" dirty="0" smtClean="0"/>
              <a:t>Teamwork</a:t>
            </a:r>
          </a:p>
          <a:p>
            <a:r>
              <a:rPr lang="en-US" altLang="en-US" dirty="0" smtClean="0"/>
              <a:t>Coping / Burnout / Self worth</a:t>
            </a:r>
          </a:p>
          <a:p>
            <a:pPr marL="119062" indent="0">
              <a:buNone/>
            </a:pPr>
            <a:endParaRPr lang="en-US" altLang="en-US" dirty="0" smtClean="0"/>
          </a:p>
          <a:p>
            <a:r>
              <a:rPr lang="en-US" altLang="en-US" dirty="0" smtClean="0"/>
              <a:t>Modeling the problem space: perceptions, experience, prejudices, loyalties, preconceptions, optimism</a:t>
            </a:r>
          </a:p>
        </p:txBody>
      </p:sp>
    </p:spTree>
    <p:extLst>
      <p:ext uri="{BB962C8B-B14F-4D97-AF65-F5344CB8AC3E}">
        <p14:creationId xmlns:p14="http://schemas.microsoft.com/office/powerpoint/2010/main" val="18506249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custDataLst>
              <p:tags r:id="rId1"/>
            </p:custDataLst>
          </p:nvPr>
        </p:nvSpPr>
        <p:spPr>
          <a:xfrm>
            <a:off x="871538" y="533400"/>
            <a:ext cx="8162925" cy="304800"/>
          </a:xfrm>
        </p:spPr>
        <p:txBody>
          <a:bodyPr>
            <a:normAutofit fontScale="90000"/>
          </a:bodyPr>
          <a:lstStyle/>
          <a:p>
            <a:pPr eaLnBrk="1" hangingPunct="1"/>
            <a:r>
              <a:rPr lang="en-US" altLang="en-US" dirty="0" smtClean="0"/>
              <a:t>Personality Traits and Attitude </a:t>
            </a:r>
          </a:p>
        </p:txBody>
      </p:sp>
      <p:sp>
        <p:nvSpPr>
          <p:cNvPr id="17411" name="Rectangle 3"/>
          <p:cNvSpPr>
            <a:spLocks noGrp="1" noChangeArrowheads="1"/>
          </p:cNvSpPr>
          <p:nvPr>
            <p:ph type="body" idx="1"/>
            <p:custDataLst>
              <p:tags r:id="rId2"/>
            </p:custDataLst>
          </p:nvPr>
        </p:nvSpPr>
        <p:spPr>
          <a:xfrm>
            <a:off x="685800" y="1600200"/>
            <a:ext cx="8110537" cy="4648200"/>
          </a:xfrm>
        </p:spPr>
        <p:txBody>
          <a:bodyPr/>
          <a:lstStyle/>
          <a:p>
            <a:pPr eaLnBrk="1" hangingPunct="1">
              <a:buFont typeface="Wingdings" panose="05000000000000000000" pitchFamily="2" charset="2"/>
              <a:buNone/>
            </a:pPr>
            <a:r>
              <a:rPr lang="en-US" altLang="en-US" sz="2800" dirty="0" smtClean="0"/>
              <a:t>Are these good or bad?</a:t>
            </a:r>
          </a:p>
          <a:p>
            <a:pPr eaLnBrk="1" hangingPunct="1"/>
            <a:r>
              <a:rPr lang="en-US" altLang="en-US" sz="2800" dirty="0" smtClean="0"/>
              <a:t>Humility vs. Self Assurance</a:t>
            </a:r>
          </a:p>
          <a:p>
            <a:pPr eaLnBrk="1" hangingPunct="1"/>
            <a:r>
              <a:rPr lang="en-US" altLang="en-US" sz="2800" dirty="0" smtClean="0"/>
              <a:t>Independence vs. Team-centric</a:t>
            </a:r>
          </a:p>
          <a:p>
            <a:pPr eaLnBrk="1" hangingPunct="1"/>
            <a:r>
              <a:rPr lang="en-US" altLang="en-US" sz="2800" dirty="0" smtClean="0"/>
              <a:t>Creative vs. Disciplined</a:t>
            </a:r>
          </a:p>
          <a:p>
            <a:pPr eaLnBrk="1" hangingPunct="1"/>
            <a:r>
              <a:rPr lang="en-US" altLang="en-US" sz="2800" dirty="0" smtClean="0"/>
              <a:t>Pessimistic vs. Optimistic</a:t>
            </a:r>
          </a:p>
          <a:p>
            <a:pPr eaLnBrk="1" hangingPunct="1"/>
            <a:endParaRPr lang="en-US" altLang="en-US" sz="2800" dirty="0" smtClean="0"/>
          </a:p>
          <a:p>
            <a:pPr marL="119062" indent="0" eaLnBrk="1" hangingPunct="1">
              <a:buNone/>
            </a:pPr>
            <a:r>
              <a:rPr lang="en-US" altLang="en-US" sz="2800" dirty="0" smtClean="0"/>
              <a:t>These are good:</a:t>
            </a:r>
          </a:p>
          <a:p>
            <a:pPr eaLnBrk="1" hangingPunct="1"/>
            <a:r>
              <a:rPr lang="en-US" altLang="en-US" sz="2800" dirty="0" smtClean="0"/>
              <a:t>Moderation in all things (especially </a:t>
            </a:r>
            <a:r>
              <a:rPr lang="en-US" altLang="en-US" sz="2800" smtClean="0"/>
              <a:t>those above)</a:t>
            </a:r>
          </a:p>
          <a:p>
            <a:pPr eaLnBrk="1" hangingPunct="1"/>
            <a:r>
              <a:rPr lang="en-US" altLang="en-US" sz="2800" smtClean="0"/>
              <a:t>Honesty </a:t>
            </a:r>
            <a:r>
              <a:rPr lang="en-US" altLang="en-US" sz="2800" dirty="0" smtClean="0"/>
              <a:t>combined with diplomacy</a:t>
            </a:r>
          </a:p>
          <a:p>
            <a:pPr eaLnBrk="1" hangingPunct="1"/>
            <a:r>
              <a:rPr lang="en-US" altLang="en-US" sz="2800" dirty="0" smtClean="0"/>
              <a:t>Responsibility</a:t>
            </a:r>
          </a:p>
          <a:p>
            <a:pPr eaLnBrk="1" hangingPunct="1"/>
            <a:r>
              <a:rPr lang="en-US" altLang="en-US" sz="2800" dirty="0" smtClean="0"/>
              <a:t>Personal Hygiene</a:t>
            </a:r>
          </a:p>
        </p:txBody>
      </p:sp>
    </p:spTree>
    <p:extLst>
      <p:ext uri="{BB962C8B-B14F-4D97-AF65-F5344CB8AC3E}">
        <p14:creationId xmlns:p14="http://schemas.microsoft.com/office/powerpoint/2010/main" val="3365512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411">
                                            <p:txEl>
                                              <p:pRg st="6" end="6"/>
                                            </p:txEl>
                                          </p:spTgt>
                                        </p:tgtEl>
                                        <p:attrNameLst>
                                          <p:attrName>style.visibility</p:attrName>
                                        </p:attrNameLst>
                                      </p:cBhvr>
                                      <p:to>
                                        <p:strVal val="visible"/>
                                      </p:to>
                                    </p:set>
                                    <p:anim calcmode="lin" valueType="num">
                                      <p:cBhvr additive="base">
                                        <p:cTn id="7" dur="500" fill="hold"/>
                                        <p:tgtEl>
                                          <p:spTgt spid="17411">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411">
                                            <p:txEl>
                                              <p:pRg st="7" end="7"/>
                                            </p:txEl>
                                          </p:spTgt>
                                        </p:tgtEl>
                                        <p:attrNameLst>
                                          <p:attrName>style.visibility</p:attrName>
                                        </p:attrNameLst>
                                      </p:cBhvr>
                                      <p:to>
                                        <p:strVal val="visible"/>
                                      </p:to>
                                    </p:set>
                                    <p:anim calcmode="lin" valueType="num">
                                      <p:cBhvr additive="base">
                                        <p:cTn id="13" dur="500" fill="hold"/>
                                        <p:tgtEl>
                                          <p:spTgt spid="17411">
                                            <p:txEl>
                                              <p:pRg st="7" end="7"/>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1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7411">
                                            <p:txEl>
                                              <p:pRg st="8" end="8"/>
                                            </p:txEl>
                                          </p:spTgt>
                                        </p:tgtEl>
                                        <p:attrNameLst>
                                          <p:attrName>style.visibility</p:attrName>
                                        </p:attrNameLst>
                                      </p:cBhvr>
                                      <p:to>
                                        <p:strVal val="visible"/>
                                      </p:to>
                                    </p:set>
                                    <p:anim calcmode="lin" valueType="num">
                                      <p:cBhvr additive="base">
                                        <p:cTn id="19" dur="500" fill="hold"/>
                                        <p:tgtEl>
                                          <p:spTgt spid="17411">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411">
                                            <p:txEl>
                                              <p:pRg st="8" end="8"/>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7411">
                                            <p:txEl>
                                              <p:pRg st="9" end="9"/>
                                            </p:txEl>
                                          </p:spTgt>
                                        </p:tgtEl>
                                        <p:attrNameLst>
                                          <p:attrName>style.visibility</p:attrName>
                                        </p:attrNameLst>
                                      </p:cBhvr>
                                      <p:to>
                                        <p:strVal val="visible"/>
                                      </p:to>
                                    </p:set>
                                    <p:anim calcmode="lin" valueType="num">
                                      <p:cBhvr additive="base">
                                        <p:cTn id="23" dur="500" fill="hold"/>
                                        <p:tgtEl>
                                          <p:spTgt spid="17411">
                                            <p:txEl>
                                              <p:pRg st="9" end="9"/>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7411">
                                            <p:txEl>
                                              <p:pRg st="9" end="9"/>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7411">
                                            <p:txEl>
                                              <p:pRg st="10" end="10"/>
                                            </p:txEl>
                                          </p:spTgt>
                                        </p:tgtEl>
                                        <p:attrNameLst>
                                          <p:attrName>style.visibility</p:attrName>
                                        </p:attrNameLst>
                                      </p:cBhvr>
                                      <p:to>
                                        <p:strVal val="visible"/>
                                      </p:to>
                                    </p:set>
                                    <p:anim calcmode="lin" valueType="num">
                                      <p:cBhvr additive="base">
                                        <p:cTn id="27" dur="500" fill="hold"/>
                                        <p:tgtEl>
                                          <p:spTgt spid="17411">
                                            <p:txEl>
                                              <p:pRg st="10" end="1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7411">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19062" indent="0">
              <a:buNone/>
            </a:pPr>
            <a:r>
              <a:rPr lang="en-US" dirty="0" smtClean="0"/>
              <a:t>So let’s look at some personality traits &amp; attitudes:</a:t>
            </a:r>
          </a:p>
          <a:p>
            <a:pPr marL="119062" indent="0">
              <a:buNone/>
            </a:pPr>
            <a:endParaRPr lang="en-US" dirty="0" smtClean="0"/>
          </a:p>
          <a:p>
            <a:pPr marL="119062" indent="0">
              <a:buNone/>
            </a:pPr>
            <a:r>
              <a:rPr lang="en-US" dirty="0" smtClean="0"/>
              <a:t>Eclecticism vs. Dogma</a:t>
            </a:r>
          </a:p>
          <a:p>
            <a:pPr marL="119062" indent="0">
              <a:buNone/>
            </a:pPr>
            <a:r>
              <a:rPr lang="en-US" dirty="0" smtClean="0"/>
              <a:t>Flexibility</a:t>
            </a:r>
          </a:p>
          <a:p>
            <a:pPr marL="119062" indent="0">
              <a:buNone/>
            </a:pPr>
            <a:r>
              <a:rPr lang="en-US" dirty="0" smtClean="0"/>
              <a:t>Being Comfortable with Uncertainty &amp; Errors</a:t>
            </a:r>
            <a:endParaRPr lang="en-US" dirty="0"/>
          </a:p>
          <a:p>
            <a:pPr marL="119062" indent="0">
              <a:buNone/>
            </a:pPr>
            <a:endParaRPr lang="en-US" dirty="0"/>
          </a:p>
        </p:txBody>
      </p:sp>
    </p:spTree>
    <p:extLst>
      <p:ext uri="{BB962C8B-B14F-4D97-AF65-F5344CB8AC3E}">
        <p14:creationId xmlns:p14="http://schemas.microsoft.com/office/powerpoint/2010/main" val="20741002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custDataLst>
              <p:tags r:id="rId1"/>
            </p:custDataLst>
          </p:nvPr>
        </p:nvSpPr>
        <p:spPr>
          <a:xfrm>
            <a:off x="609600" y="457200"/>
            <a:ext cx="7772400" cy="1470025"/>
          </a:xfrm>
        </p:spPr>
        <p:txBody>
          <a:bodyPr/>
          <a:lstStyle/>
          <a:p>
            <a:pPr eaLnBrk="1" fontAlgn="auto" hangingPunct="1">
              <a:spcAft>
                <a:spcPts val="0"/>
              </a:spcAft>
              <a:defRPr/>
            </a:pPr>
            <a:r>
              <a:rPr lang="en-US" smtClean="0">
                <a:solidFill>
                  <a:schemeClr val="accent1">
                    <a:satMod val="150000"/>
                  </a:schemeClr>
                </a:solidFill>
              </a:rPr>
              <a:t>Eclecticism</a:t>
            </a:r>
          </a:p>
        </p:txBody>
      </p:sp>
      <p:sp>
        <p:nvSpPr>
          <p:cNvPr id="9219" name="Rectangle 3"/>
          <p:cNvSpPr>
            <a:spLocks noGrp="1" noChangeArrowheads="1"/>
          </p:cNvSpPr>
          <p:nvPr>
            <p:ph type="subTitle" idx="1"/>
            <p:custDataLst>
              <p:tags r:id="rId2"/>
            </p:custDataLst>
          </p:nvPr>
        </p:nvSpPr>
        <p:spPr>
          <a:xfrm>
            <a:off x="609600" y="2057400"/>
            <a:ext cx="7924800" cy="2438400"/>
          </a:xfrm>
        </p:spPr>
        <p:txBody>
          <a:bodyPr/>
          <a:lstStyle/>
          <a:p>
            <a:pPr eaLnBrk="1" hangingPunct="1"/>
            <a:r>
              <a:rPr lang="en-US" sz="2800" smtClean="0"/>
              <a:t>Pronunciation: e-'klek-tik</a:t>
            </a:r>
          </a:p>
          <a:p>
            <a:pPr eaLnBrk="1" hangingPunct="1"/>
            <a:r>
              <a:rPr lang="en-US" sz="2800" b="1" smtClean="0"/>
              <a:t>1</a:t>
            </a:r>
            <a:r>
              <a:rPr lang="en-US" sz="2800" smtClean="0"/>
              <a:t> </a:t>
            </a:r>
            <a:r>
              <a:rPr lang="en-US" sz="2800" b="1" smtClean="0"/>
              <a:t>:</a:t>
            </a:r>
            <a:r>
              <a:rPr lang="en-US" sz="2800" smtClean="0"/>
              <a:t> selecting what appears to be best in various doctrines, methods, or styles</a:t>
            </a:r>
            <a:br>
              <a:rPr lang="en-US" sz="2800" smtClean="0"/>
            </a:br>
            <a:endParaRPr lang="en-US" sz="2800" smtClean="0"/>
          </a:p>
          <a:p>
            <a:pPr eaLnBrk="1" hangingPunct="1"/>
            <a:r>
              <a:rPr lang="en-US" sz="2800" b="1" smtClean="0"/>
              <a:t>2</a:t>
            </a:r>
            <a:r>
              <a:rPr lang="en-US" sz="2800" smtClean="0"/>
              <a:t> </a:t>
            </a:r>
            <a:r>
              <a:rPr lang="en-US" sz="2800" b="1" smtClean="0"/>
              <a:t>:</a:t>
            </a:r>
            <a:r>
              <a:rPr lang="en-US" sz="2800" smtClean="0"/>
              <a:t> composed of elements drawn from various sources;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custDataLst>
              <p:tags r:id="rId1"/>
            </p:custDataLst>
          </p:nvPr>
        </p:nvSpPr>
        <p:spPr>
          <a:xfrm>
            <a:off x="609600" y="381000"/>
            <a:ext cx="7772400" cy="1470025"/>
          </a:xfrm>
        </p:spPr>
        <p:txBody>
          <a:bodyPr/>
          <a:lstStyle/>
          <a:p>
            <a:pPr eaLnBrk="1" fontAlgn="auto" hangingPunct="1">
              <a:spcAft>
                <a:spcPts val="0"/>
              </a:spcAft>
              <a:defRPr/>
            </a:pPr>
            <a:r>
              <a:rPr lang="en-US" smtClean="0">
                <a:solidFill>
                  <a:schemeClr val="accent1">
                    <a:satMod val="150000"/>
                  </a:schemeClr>
                </a:solidFill>
              </a:rPr>
              <a:t>Dogma</a:t>
            </a:r>
          </a:p>
        </p:txBody>
      </p:sp>
      <p:sp>
        <p:nvSpPr>
          <p:cNvPr id="10243" name="Rectangle 5"/>
          <p:cNvSpPr>
            <a:spLocks noGrp="1" noChangeArrowheads="1"/>
          </p:cNvSpPr>
          <p:nvPr>
            <p:ph type="subTitle" idx="1"/>
            <p:custDataLst>
              <p:tags r:id="rId2"/>
            </p:custDataLst>
          </p:nvPr>
        </p:nvSpPr>
        <p:spPr>
          <a:xfrm>
            <a:off x="533400" y="1828800"/>
            <a:ext cx="8077200" cy="2819400"/>
          </a:xfrm>
        </p:spPr>
        <p:txBody>
          <a:bodyPr/>
          <a:lstStyle/>
          <a:p>
            <a:pPr eaLnBrk="1" hangingPunct="1"/>
            <a:r>
              <a:rPr lang="en-US" sz="2800" smtClean="0"/>
              <a:t>Pronunciation: 'dog-m&amp;, 'däg-</a:t>
            </a:r>
            <a:br>
              <a:rPr lang="en-US" sz="2800" smtClean="0"/>
            </a:br>
            <a:r>
              <a:rPr lang="en-US" sz="2800" b="1" smtClean="0"/>
              <a:t>1</a:t>
            </a:r>
            <a:r>
              <a:rPr lang="en-US" sz="2800" smtClean="0"/>
              <a:t> </a:t>
            </a:r>
            <a:r>
              <a:rPr lang="en-US" sz="2800" b="1" smtClean="0"/>
              <a:t>:</a:t>
            </a:r>
            <a:r>
              <a:rPr lang="en-US" sz="2800" smtClean="0"/>
              <a:t> something held as an established opinion; </a:t>
            </a:r>
            <a:r>
              <a:rPr lang="en-US" sz="2800" i="1" smtClean="0"/>
              <a:t>especially</a:t>
            </a:r>
            <a:r>
              <a:rPr lang="en-US" sz="2800" smtClean="0"/>
              <a:t> </a:t>
            </a:r>
            <a:r>
              <a:rPr lang="en-US" sz="2800" b="1" smtClean="0"/>
              <a:t>:</a:t>
            </a:r>
            <a:r>
              <a:rPr lang="en-US" sz="2800" smtClean="0"/>
              <a:t> a definite authoritative tenet </a:t>
            </a:r>
          </a:p>
          <a:p>
            <a:pPr eaLnBrk="1" hangingPunct="1"/>
            <a:r>
              <a:rPr lang="en-US" sz="2800" b="1" smtClean="0"/>
              <a:t>2 :</a:t>
            </a:r>
            <a:r>
              <a:rPr lang="en-US" sz="2800" smtClean="0"/>
              <a:t> a code of such tenets &lt;pedagogical </a:t>
            </a:r>
            <a:r>
              <a:rPr lang="en-US" sz="2800" i="1" smtClean="0"/>
              <a:t>dogma</a:t>
            </a:r>
            <a:r>
              <a:rPr lang="en-US" sz="2800" smtClean="0"/>
              <a:t>&gt; </a:t>
            </a:r>
          </a:p>
          <a:p>
            <a:pPr eaLnBrk="1" hangingPunct="1"/>
            <a:r>
              <a:rPr lang="en-US" sz="2800" b="1" smtClean="0"/>
              <a:t>3 :</a:t>
            </a:r>
            <a:r>
              <a:rPr lang="en-US" sz="2800" smtClean="0"/>
              <a:t> a point of view or tenet put forth as authoritative without adequate grounds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custDataLst>
              <p:tags r:id="rId1"/>
            </p:custDataLst>
          </p:nvPr>
        </p:nvSpPr>
        <p:spPr>
          <a:xfrm>
            <a:off x="457200" y="152400"/>
            <a:ext cx="8229600" cy="639763"/>
          </a:xfrm>
        </p:spPr>
        <p:txBody>
          <a:bodyPr>
            <a:normAutofit fontScale="90000"/>
          </a:bodyPr>
          <a:lstStyle/>
          <a:p>
            <a:pPr eaLnBrk="1" fontAlgn="auto" hangingPunct="1">
              <a:spcAft>
                <a:spcPts val="0"/>
              </a:spcAft>
              <a:defRPr/>
            </a:pPr>
            <a:r>
              <a:rPr lang="en-US" smtClean="0">
                <a:solidFill>
                  <a:schemeClr val="accent1">
                    <a:satMod val="150000"/>
                  </a:schemeClr>
                </a:solidFill>
              </a:rPr>
              <a:t>get a sense of perspective</a:t>
            </a:r>
          </a:p>
        </p:txBody>
      </p:sp>
      <p:sp>
        <p:nvSpPr>
          <p:cNvPr id="11267" name="Rectangle 3"/>
          <p:cNvSpPr>
            <a:spLocks noGrp="1" noChangeArrowheads="1"/>
          </p:cNvSpPr>
          <p:nvPr>
            <p:ph idx="1"/>
            <p:custDataLst>
              <p:tags r:id="rId2"/>
            </p:custDataLst>
          </p:nvPr>
        </p:nvSpPr>
        <p:spPr>
          <a:xfrm>
            <a:off x="0" y="1066800"/>
            <a:ext cx="8763000" cy="5791200"/>
          </a:xfrm>
          <a:gradFill rotWithShape="1">
            <a:gsLst>
              <a:gs pos="0">
                <a:srgbClr val="FFEBFA"/>
              </a:gs>
              <a:gs pos="30000">
                <a:srgbClr val="C4D6EB"/>
              </a:gs>
              <a:gs pos="60001">
                <a:srgbClr val="85C2FF"/>
              </a:gs>
              <a:gs pos="100000">
                <a:srgbClr val="5E9EFF"/>
              </a:gs>
            </a:gsLst>
            <a:lin ang="5400000" scaled="1"/>
          </a:gradFill>
        </p:spPr>
        <p:txBody>
          <a:bodyPr/>
          <a:lstStyle/>
          <a:p>
            <a:pPr marL="914400" lvl="1" indent="-457200" eaLnBrk="1" hangingPunct="1">
              <a:lnSpc>
                <a:spcPct val="90000"/>
              </a:lnSpc>
              <a:spcBef>
                <a:spcPts val="1200"/>
              </a:spcBef>
              <a:spcAft>
                <a:spcPts val="300"/>
              </a:spcAft>
              <a:buFont typeface="Times"/>
              <a:buNone/>
            </a:pPr>
            <a:r>
              <a:rPr lang="en-US" sz="2400" b="1" dirty="0" smtClean="0"/>
              <a:t>Go-</a:t>
            </a:r>
            <a:r>
              <a:rPr lang="en-US" sz="2400" b="1" dirty="0" err="1" smtClean="0"/>
              <a:t>to’s</a:t>
            </a:r>
            <a:r>
              <a:rPr lang="en-US" sz="2400" b="1" dirty="0" smtClean="0"/>
              <a:t>, pointers, and issues of clarity</a:t>
            </a:r>
          </a:p>
          <a:p>
            <a:pPr marL="914400" lvl="1" indent="-457200" eaLnBrk="1" hangingPunct="1">
              <a:lnSpc>
                <a:spcPct val="90000"/>
              </a:lnSpc>
              <a:spcBef>
                <a:spcPts val="1200"/>
              </a:spcBef>
              <a:spcAft>
                <a:spcPts val="300"/>
              </a:spcAft>
              <a:buFont typeface="Times"/>
              <a:buNone/>
            </a:pPr>
            <a:endParaRPr lang="en-US" sz="2400" dirty="0" smtClean="0"/>
          </a:p>
          <a:p>
            <a:pPr marL="533400" indent="-533400" eaLnBrk="1" hangingPunct="1">
              <a:lnSpc>
                <a:spcPct val="90000"/>
              </a:lnSpc>
              <a:buFontTx/>
              <a:buNone/>
            </a:pPr>
            <a:r>
              <a:rPr lang="en-US" sz="2400" dirty="0" smtClean="0"/>
              <a:t>	Go-</a:t>
            </a:r>
            <a:r>
              <a:rPr lang="en-US" sz="2400" dirty="0" err="1" smtClean="0"/>
              <a:t>tos</a:t>
            </a:r>
            <a:r>
              <a:rPr lang="en-US" sz="2400" dirty="0" smtClean="0"/>
              <a:t> are </a:t>
            </a:r>
            <a:r>
              <a:rPr lang="en-US" sz="2400" i="1" u="sng" dirty="0" smtClean="0"/>
              <a:t>not</a:t>
            </a:r>
            <a:r>
              <a:rPr lang="en-US" sz="2400" dirty="0" smtClean="0"/>
              <a:t> to be “avoided at all costs”. It is, instead, </a:t>
            </a:r>
            <a:r>
              <a:rPr lang="en-US" sz="2400" u="sng" dirty="0" smtClean="0"/>
              <a:t>serpentine code</a:t>
            </a:r>
            <a:r>
              <a:rPr lang="en-US" sz="2400" dirty="0" smtClean="0"/>
              <a:t> that needs to be avoided. </a:t>
            </a:r>
          </a:p>
          <a:p>
            <a:pPr marL="533400" indent="-533400" eaLnBrk="1" hangingPunct="1">
              <a:lnSpc>
                <a:spcPct val="90000"/>
              </a:lnSpc>
              <a:buFontTx/>
              <a:buNone/>
            </a:pPr>
            <a:r>
              <a:rPr lang="en-US" sz="2400" dirty="0"/>
              <a:t>	</a:t>
            </a:r>
            <a:r>
              <a:rPr lang="en-US" sz="2400" dirty="0" smtClean="0"/>
              <a:t>Simplicity and clarity should override most other design decisions. </a:t>
            </a:r>
          </a:p>
          <a:p>
            <a:pPr marL="533400" indent="-533400" eaLnBrk="1" hangingPunct="1">
              <a:lnSpc>
                <a:spcPct val="90000"/>
              </a:lnSpc>
              <a:buFontTx/>
              <a:buNone/>
            </a:pPr>
            <a:r>
              <a:rPr lang="en-US" sz="2400" dirty="0"/>
              <a:t>	</a:t>
            </a:r>
            <a:r>
              <a:rPr lang="en-US" sz="2400" dirty="0" smtClean="0"/>
              <a:t>A go-to, in particular, is a powerful tool when used as a direct, no-nonsense jump under well-stated conditions, and can very closely follow problem-space behavior if used with some planning and forethought. </a:t>
            </a:r>
            <a:r>
              <a:rPr lang="en-US" sz="2400" b="1" dirty="0" smtClean="0"/>
              <a:t>Most languages include a go-to keyword. </a:t>
            </a:r>
          </a:p>
          <a:p>
            <a:pPr marL="533400" indent="-533400" eaLnBrk="1" hangingPunct="1">
              <a:lnSpc>
                <a:spcPct val="90000"/>
              </a:lnSpc>
              <a:buFontTx/>
              <a:buNone/>
            </a:pPr>
            <a:r>
              <a:rPr lang="en-US" sz="2400" dirty="0"/>
              <a:t>	</a:t>
            </a:r>
            <a:r>
              <a:rPr lang="en-US" sz="3600" dirty="0" smtClean="0"/>
              <a:t>				</a:t>
            </a:r>
            <a:r>
              <a:rPr lang="en-US" sz="2400" dirty="0" smtClean="0"/>
              <a:t>... published coding standards</a:t>
            </a:r>
            <a:endParaRPr lang="en-US" sz="1600" dirty="0" smtClean="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370</TotalTime>
  <Words>1079</Words>
  <Application>Microsoft Office PowerPoint</Application>
  <PresentationFormat>On-screen Show (4:3)</PresentationFormat>
  <Paragraphs>111</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Corbel</vt:lpstr>
      <vt:lpstr>Times</vt:lpstr>
      <vt:lpstr>Wingdings</vt:lpstr>
      <vt:lpstr>Wingdings 2</vt:lpstr>
      <vt:lpstr>Wingdings 3</vt:lpstr>
      <vt:lpstr>Module</vt:lpstr>
      <vt:lpstr>Our first lecture on Attitude </vt:lpstr>
      <vt:lpstr>PowerPoint Presentation</vt:lpstr>
      <vt:lpstr>Why do we choose the jobs that we do?</vt:lpstr>
      <vt:lpstr>Technical ability is not enough</vt:lpstr>
      <vt:lpstr>Personality Traits and Attitude </vt:lpstr>
      <vt:lpstr>PowerPoint Presentation</vt:lpstr>
      <vt:lpstr>Eclecticism</vt:lpstr>
      <vt:lpstr>Dogma</vt:lpstr>
      <vt:lpstr>get a sense of perspective</vt:lpstr>
      <vt:lpstr>Emotional Wars</vt:lpstr>
      <vt:lpstr>Coding Standards</vt:lpstr>
      <vt:lpstr>PowerPoint Presentation</vt:lpstr>
      <vt:lpstr>OO, Java, Design Patterns, XP</vt:lpstr>
      <vt:lpstr>Sometimes you can’t:</vt:lpstr>
      <vt:lpstr>Applications where you have to be flexible and adapt</vt:lpstr>
      <vt:lpstr>Learn…</vt:lpstr>
      <vt:lpstr>Be Comfortable With Uncertainty</vt:lpstr>
      <vt:lpstr>your resume</vt:lpstr>
      <vt:lpstr>Quotes</vt:lpstr>
      <vt:lpstr>The problem with the Dream Curve</vt:lpstr>
      <vt:lpstr>Schedule</vt:lpstr>
      <vt:lpstr>The reading list</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Eclecticsm</dc:title>
  <dc:creator>MS Research University Relations Tablet PC recipient</dc:creator>
  <cp:lastModifiedBy>mikeb</cp:lastModifiedBy>
  <cp:revision>56</cp:revision>
  <dcterms:created xsi:type="dcterms:W3CDTF">2005-09-21T14:18:57Z</dcterms:created>
  <dcterms:modified xsi:type="dcterms:W3CDTF">2022-09-26T20:33:50Z</dcterms:modified>
</cp:coreProperties>
</file>