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5" r:id="rId9"/>
    <p:sldId id="267" r:id="rId10"/>
    <p:sldId id="268" r:id="rId11"/>
    <p:sldId id="269" r:id="rId12"/>
    <p:sldId id="270" r:id="rId13"/>
    <p:sldId id="279" r:id="rId14"/>
    <p:sldId id="272" r:id="rId15"/>
    <p:sldId id="273" r:id="rId16"/>
    <p:sldId id="274" r:id="rId17"/>
    <p:sldId id="275"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9" d="100"/>
          <a:sy n="49" d="100"/>
        </p:scale>
        <p:origin x="49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8F728A-9A1E-41EF-9634-6A6DDA0DDEF3}"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145815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F728A-9A1E-41EF-9634-6A6DDA0DDEF3}"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391419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F728A-9A1E-41EF-9634-6A6DDA0DDEF3}"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50830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51200" y="228600"/>
            <a:ext cx="8534400" cy="1219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251200" y="1600200"/>
            <a:ext cx="4165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620000" y="1600200"/>
            <a:ext cx="4165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251200" y="3924300"/>
            <a:ext cx="4165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7620000" y="3924300"/>
            <a:ext cx="4165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9AEBC10E-52E8-45C3-8794-78050554E0EB}" type="slidenum">
              <a:rPr lang="en-US" altLang="en-US"/>
              <a:pPr>
                <a:defRPr/>
              </a:pPr>
              <a:t>‹#›</a:t>
            </a:fld>
            <a:endParaRPr lang="en-US" altLang="en-US"/>
          </a:p>
        </p:txBody>
      </p:sp>
    </p:spTree>
    <p:extLst>
      <p:ext uri="{BB962C8B-B14F-4D97-AF65-F5344CB8AC3E}">
        <p14:creationId xmlns:p14="http://schemas.microsoft.com/office/powerpoint/2010/main" val="214739709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51200" y="228600"/>
            <a:ext cx="8534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7151CC47-8722-4221-9D5C-D4213B3D1180}" type="slidenum">
              <a:rPr lang="en-US" altLang="en-US"/>
              <a:pPr>
                <a:defRPr/>
              </a:pPr>
              <a:t>‹#›</a:t>
            </a:fld>
            <a:endParaRPr lang="en-US" altLang="en-US"/>
          </a:p>
        </p:txBody>
      </p:sp>
    </p:spTree>
    <p:extLst>
      <p:ext uri="{BB962C8B-B14F-4D97-AF65-F5344CB8AC3E}">
        <p14:creationId xmlns:p14="http://schemas.microsoft.com/office/powerpoint/2010/main" val="269723721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F728A-9A1E-41EF-9634-6A6DDA0DDEF3}"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159734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8F728A-9A1E-41EF-9634-6A6DDA0DDEF3}"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373802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8F728A-9A1E-41EF-9634-6A6DDA0DDEF3}"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166231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8F728A-9A1E-41EF-9634-6A6DDA0DDEF3}"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204938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8F728A-9A1E-41EF-9634-6A6DDA0DDEF3}"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129020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F728A-9A1E-41EF-9634-6A6DDA0DDEF3}"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70342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F728A-9A1E-41EF-9634-6A6DDA0DDEF3}"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28212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F728A-9A1E-41EF-9634-6A6DDA0DDEF3}"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724AC-446F-4F25-951A-E83245189C31}" type="slidenum">
              <a:rPr lang="en-US" smtClean="0"/>
              <a:t>‹#›</a:t>
            </a:fld>
            <a:endParaRPr lang="en-US"/>
          </a:p>
        </p:txBody>
      </p:sp>
    </p:spTree>
    <p:extLst>
      <p:ext uri="{BB962C8B-B14F-4D97-AF65-F5344CB8AC3E}">
        <p14:creationId xmlns:p14="http://schemas.microsoft.com/office/powerpoint/2010/main" val="256027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F728A-9A1E-41EF-9634-6A6DDA0DDEF3}" type="datetimeFigureOut">
              <a:rPr lang="en-US" smtClean="0"/>
              <a:t>8/29/2022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724AC-446F-4F25-951A-E83245189C31}" type="slidenum">
              <a:rPr lang="en-US" smtClean="0"/>
              <a:t>‹#›</a:t>
            </a:fld>
            <a:endParaRPr lang="en-US"/>
          </a:p>
        </p:txBody>
      </p:sp>
    </p:spTree>
    <p:extLst>
      <p:ext uri="{BB962C8B-B14F-4D97-AF65-F5344CB8AC3E}">
        <p14:creationId xmlns:p14="http://schemas.microsoft.com/office/powerpoint/2010/main" val="13531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5.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7.xml"/><Relationship Id="rId5" Type="http://schemas.openxmlformats.org/officeDocument/2006/relationships/tags" Target="../tags/tag7.xml"/><Relationship Id="rId10" Type="http://schemas.openxmlformats.org/officeDocument/2006/relationships/image" Target="../media/image4.jpeg"/><Relationship Id="rId4" Type="http://schemas.openxmlformats.org/officeDocument/2006/relationships/tags" Target="../tags/tag6.xml"/><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slideLayout" Target="../slideLayouts/slideLayout2.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hyperlink" Target="http://c2.com/cgi/wiki?BigDesignUpFront"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8.xml"/><Relationship Id="rId7" Type="http://schemas.openxmlformats.org/officeDocument/2006/relationships/image" Target="../media/image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2.xml"/><Relationship Id="rId5" Type="http://schemas.openxmlformats.org/officeDocument/2006/relationships/tags" Target="../tags/tag30.xml"/><Relationship Id="rId10" Type="http://schemas.openxmlformats.org/officeDocument/2006/relationships/image" Target="../media/image12.jpeg"/><Relationship Id="rId4" Type="http://schemas.openxmlformats.org/officeDocument/2006/relationships/tags" Target="../tags/tag29.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hyperlink" Target="https://cse.buffalo.edu/~mikeb/Projects.html" TargetMode="External"/><Relationship Id="rId2" Type="http://schemas.openxmlformats.org/officeDocument/2006/relationships/hyperlink" Target="https://invenst.cse.buffalo.edu/viewideabank.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ikeb@buffalo.edu" TargetMode="Externa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www.cse.buffalo.edu/~mike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8594" y="1759131"/>
            <a:ext cx="7219405" cy="1750832"/>
          </a:xfrm>
        </p:spPr>
        <p:txBody>
          <a:bodyPr>
            <a:normAutofit fontScale="90000"/>
          </a:bodyPr>
          <a:lstStyle/>
          <a:p>
            <a:pPr algn="r"/>
            <a:r>
              <a:rPr lang="en-US" sz="4400" dirty="0" smtClean="0">
                <a:solidFill>
                  <a:schemeClr val="tx1">
                    <a:lumMod val="65000"/>
                    <a:lumOff val="35000"/>
                  </a:schemeClr>
                </a:solidFill>
                <a:latin typeface="Goudy Old Style" panose="02020502050305020303" pitchFamily="18" charset="0"/>
              </a:rPr>
              <a:t>Prof. Michael Buckley</a:t>
            </a:r>
            <a:br>
              <a:rPr lang="en-US" sz="4400" dirty="0" smtClean="0">
                <a:solidFill>
                  <a:schemeClr val="tx1">
                    <a:lumMod val="65000"/>
                    <a:lumOff val="35000"/>
                  </a:schemeClr>
                </a:solidFill>
                <a:latin typeface="Goudy Old Style" panose="02020502050305020303" pitchFamily="18" charset="0"/>
              </a:rPr>
            </a:br>
            <a:r>
              <a:rPr lang="en-US" sz="4400" dirty="0" smtClean="0">
                <a:solidFill>
                  <a:schemeClr val="tx1">
                    <a:lumMod val="65000"/>
                    <a:lumOff val="35000"/>
                  </a:schemeClr>
                </a:solidFill>
                <a:latin typeface="Goudy Old Style" panose="02020502050305020303" pitchFamily="18" charset="0"/>
              </a:rPr>
              <a:t>SW Engineering</a:t>
            </a:r>
            <a:br>
              <a:rPr lang="en-US" sz="4400" dirty="0" smtClean="0">
                <a:solidFill>
                  <a:schemeClr val="tx1">
                    <a:lumMod val="65000"/>
                    <a:lumOff val="35000"/>
                  </a:schemeClr>
                </a:solidFill>
                <a:latin typeface="Goudy Old Style" panose="02020502050305020303" pitchFamily="18" charset="0"/>
              </a:rPr>
            </a:br>
            <a:r>
              <a:rPr lang="en-US" sz="4400" dirty="0" smtClean="0">
                <a:solidFill>
                  <a:schemeClr val="tx1">
                    <a:lumMod val="65000"/>
                    <a:lumOff val="35000"/>
                  </a:schemeClr>
                </a:solidFill>
                <a:latin typeface="Goudy Old Style" panose="02020502050305020303" pitchFamily="18" charset="0"/>
              </a:rPr>
              <a:t>Socially Relevant Computing</a:t>
            </a:r>
            <a:endParaRPr lang="en-US" sz="4400" dirty="0">
              <a:solidFill>
                <a:schemeClr val="tx1">
                  <a:lumMod val="65000"/>
                  <a:lumOff val="35000"/>
                </a:schemeClr>
              </a:solidFill>
              <a:latin typeface="Goudy Old Style" panose="020205020503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553" y="1839429"/>
            <a:ext cx="2399723" cy="2399723"/>
          </a:xfrm>
          <a:prstGeom prst="rect">
            <a:avLst/>
          </a:prstGeom>
        </p:spPr>
      </p:pic>
    </p:spTree>
    <p:extLst>
      <p:ext uri="{BB962C8B-B14F-4D97-AF65-F5344CB8AC3E}">
        <p14:creationId xmlns:p14="http://schemas.microsoft.com/office/powerpoint/2010/main" val="510267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876801" y="2209800"/>
            <a:ext cx="29622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3"/>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752600" y="1447800"/>
            <a:ext cx="289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4"/>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7620000" y="152401"/>
            <a:ext cx="28067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5"/>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7010400" y="3276600"/>
            <a:ext cx="2819400" cy="33797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8" name="Rectangle 26"/>
          <p:cNvSpPr>
            <a:spLocks noChangeArrowheads="1"/>
          </p:cNvSpPr>
          <p:nvPr>
            <p:custDataLst>
              <p:tags r:id="rId5"/>
            </p:custDataLst>
          </p:nvPr>
        </p:nvSpPr>
        <p:spPr bwMode="auto">
          <a:xfrm>
            <a:off x="1752600" y="1447800"/>
            <a:ext cx="28956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402553909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84582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19723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
            </p:custDataLst>
          </p:nvPr>
        </p:nvSpPr>
        <p:spPr>
          <a:xfrm>
            <a:off x="838200" y="365126"/>
            <a:ext cx="10515600" cy="357686"/>
          </a:xfrm>
        </p:spPr>
        <p:txBody>
          <a:bodyPr>
            <a:normAutofit fontScale="90000"/>
          </a:bodyPr>
          <a:lstStyle/>
          <a:p>
            <a:pPr eaLnBrk="1" hangingPunct="1">
              <a:defRPr/>
            </a:pPr>
            <a:r>
              <a:rPr lang="en-US" dirty="0" smtClean="0">
                <a:effectLst>
                  <a:outerShdw blurRad="38100" dist="38100" dir="2700000" algn="tl">
                    <a:srgbClr val="C0C0C0"/>
                  </a:outerShdw>
                </a:effectLst>
              </a:rPr>
              <a:t>Topics</a:t>
            </a:r>
          </a:p>
        </p:txBody>
      </p:sp>
      <p:sp>
        <p:nvSpPr>
          <p:cNvPr id="31747" name="Rectangle 3"/>
          <p:cNvSpPr>
            <a:spLocks noGrp="1" noChangeArrowheads="1"/>
          </p:cNvSpPr>
          <p:nvPr>
            <p:ph type="body" sz="half" idx="1"/>
            <p:custDataLst>
              <p:tags r:id="rId2"/>
            </p:custDataLst>
          </p:nvPr>
        </p:nvSpPr>
        <p:spPr>
          <a:xfrm>
            <a:off x="1358537" y="1219200"/>
            <a:ext cx="3124200" cy="4876800"/>
          </a:xfrm>
        </p:spPr>
        <p:txBody>
          <a:bodyPr>
            <a:normAutofit fontScale="92500"/>
          </a:bodyPr>
          <a:lstStyle/>
          <a:p>
            <a:pPr eaLnBrk="1" hangingPunct="1">
              <a:lnSpc>
                <a:spcPct val="90000"/>
              </a:lnSpc>
              <a:defRPr/>
            </a:pPr>
            <a:r>
              <a:rPr lang="en-US" sz="2400" dirty="0">
                <a:effectLst>
                  <a:outerShdw blurRad="38100" dist="38100" dir="2700000" algn="tl">
                    <a:srgbClr val="C0C0C0"/>
                  </a:outerShdw>
                </a:effectLst>
              </a:rPr>
              <a:t>Software Errors</a:t>
            </a:r>
          </a:p>
          <a:p>
            <a:pPr eaLnBrk="1" hangingPunct="1">
              <a:lnSpc>
                <a:spcPct val="90000"/>
              </a:lnSpc>
              <a:defRPr/>
            </a:pPr>
            <a:r>
              <a:rPr lang="en-US" sz="2400" dirty="0">
                <a:effectLst>
                  <a:outerShdw blurRad="38100" dist="38100" dir="2700000" algn="tl">
                    <a:srgbClr val="C0C0C0"/>
                  </a:outerShdw>
                </a:effectLst>
              </a:rPr>
              <a:t>Design Methodologies &amp; Lifecycle Models</a:t>
            </a:r>
          </a:p>
          <a:p>
            <a:pPr eaLnBrk="1" hangingPunct="1">
              <a:lnSpc>
                <a:spcPct val="90000"/>
              </a:lnSpc>
              <a:defRPr/>
            </a:pPr>
            <a:r>
              <a:rPr lang="en-US" sz="2400" dirty="0">
                <a:effectLst>
                  <a:outerShdw blurRad="38100" dist="38100" dir="2700000" algn="tl">
                    <a:srgbClr val="C0C0C0"/>
                  </a:outerShdw>
                </a:effectLst>
              </a:rPr>
              <a:t>SADCITM</a:t>
            </a:r>
          </a:p>
          <a:p>
            <a:pPr eaLnBrk="1" hangingPunct="1">
              <a:lnSpc>
                <a:spcPct val="90000"/>
              </a:lnSpc>
              <a:defRPr/>
            </a:pPr>
            <a:r>
              <a:rPr lang="en-US" sz="2400" dirty="0">
                <a:effectLst>
                  <a:outerShdw blurRad="38100" dist="38100" dir="2700000" algn="tl">
                    <a:srgbClr val="C0C0C0"/>
                  </a:outerShdw>
                </a:effectLst>
              </a:rPr>
              <a:t>Customers</a:t>
            </a:r>
          </a:p>
          <a:p>
            <a:pPr eaLnBrk="1" hangingPunct="1">
              <a:lnSpc>
                <a:spcPct val="90000"/>
              </a:lnSpc>
              <a:defRPr/>
            </a:pPr>
            <a:r>
              <a:rPr lang="en-US" sz="2400" dirty="0">
                <a:effectLst>
                  <a:outerShdw blurRad="38100" dist="38100" dir="2700000" algn="tl">
                    <a:srgbClr val="C0C0C0"/>
                  </a:outerShdw>
                </a:effectLst>
              </a:rPr>
              <a:t>Users</a:t>
            </a:r>
          </a:p>
          <a:p>
            <a:pPr eaLnBrk="1" hangingPunct="1">
              <a:lnSpc>
                <a:spcPct val="90000"/>
              </a:lnSpc>
              <a:defRPr/>
            </a:pPr>
            <a:r>
              <a:rPr lang="en-US" sz="2400" dirty="0">
                <a:effectLst>
                  <a:outerShdw blurRad="38100" dist="38100" dir="2700000" algn="tl">
                    <a:srgbClr val="C0C0C0"/>
                  </a:outerShdw>
                </a:effectLst>
              </a:rPr>
              <a:t>Requirements</a:t>
            </a:r>
          </a:p>
          <a:p>
            <a:pPr eaLnBrk="1" hangingPunct="1">
              <a:lnSpc>
                <a:spcPct val="90000"/>
              </a:lnSpc>
              <a:defRPr/>
            </a:pPr>
            <a:r>
              <a:rPr lang="en-US" sz="2400" dirty="0">
                <a:effectLst>
                  <a:outerShdw blurRad="38100" dist="38100" dir="2700000" algn="tl">
                    <a:srgbClr val="C0C0C0"/>
                  </a:outerShdw>
                </a:effectLst>
              </a:rPr>
              <a:t>Documentation</a:t>
            </a:r>
          </a:p>
          <a:p>
            <a:pPr eaLnBrk="1" hangingPunct="1">
              <a:lnSpc>
                <a:spcPct val="90000"/>
              </a:lnSpc>
              <a:defRPr/>
            </a:pPr>
            <a:r>
              <a:rPr lang="en-US" sz="2400" dirty="0">
                <a:effectLst>
                  <a:outerShdw blurRad="38100" dist="38100" dir="2700000" algn="tl">
                    <a:srgbClr val="C0C0C0"/>
                  </a:outerShdw>
                </a:effectLst>
              </a:rPr>
              <a:t>Coding</a:t>
            </a:r>
          </a:p>
          <a:p>
            <a:pPr eaLnBrk="1" hangingPunct="1">
              <a:lnSpc>
                <a:spcPct val="90000"/>
              </a:lnSpc>
              <a:defRPr/>
            </a:pPr>
            <a:r>
              <a:rPr lang="en-US" sz="2400" dirty="0">
                <a:solidFill>
                  <a:srgbClr val="FF0000"/>
                </a:solidFill>
                <a:effectLst>
                  <a:outerShdw blurRad="38100" dist="38100" dir="2700000" algn="tl">
                    <a:srgbClr val="C0C0C0"/>
                  </a:outerShdw>
                </a:effectLst>
              </a:rPr>
              <a:t>People and </a:t>
            </a:r>
            <a:r>
              <a:rPr lang="en-US" sz="2400" dirty="0" smtClean="0">
                <a:solidFill>
                  <a:srgbClr val="FF0000"/>
                </a:solidFill>
                <a:effectLst>
                  <a:outerShdw blurRad="38100" dist="38100" dir="2700000" algn="tl">
                    <a:srgbClr val="C0C0C0"/>
                  </a:outerShdw>
                </a:effectLst>
              </a:rPr>
              <a:t>Personality</a:t>
            </a:r>
          </a:p>
          <a:p>
            <a:pPr eaLnBrk="1" hangingPunct="1">
              <a:lnSpc>
                <a:spcPct val="90000"/>
              </a:lnSpc>
              <a:defRPr/>
            </a:pPr>
            <a:r>
              <a:rPr lang="en-US" sz="2400" dirty="0" smtClean="0">
                <a:solidFill>
                  <a:srgbClr val="FF0000"/>
                </a:solidFill>
                <a:effectLst>
                  <a:outerShdw blurRad="38100" dist="38100" dir="2700000" algn="tl">
                    <a:srgbClr val="C0C0C0"/>
                  </a:outerShdw>
                </a:effectLst>
              </a:rPr>
              <a:t>Attitude</a:t>
            </a:r>
            <a:endParaRPr lang="en-US" sz="2400" dirty="0">
              <a:solidFill>
                <a:srgbClr val="FF0000"/>
              </a:solidFill>
              <a:effectLst>
                <a:outerShdw blurRad="38100" dist="38100" dir="2700000" algn="tl">
                  <a:srgbClr val="C0C0C0"/>
                </a:outerShdw>
              </a:effectLst>
            </a:endParaRPr>
          </a:p>
        </p:txBody>
      </p:sp>
      <p:sp>
        <p:nvSpPr>
          <p:cNvPr id="31748" name="Rectangle 4"/>
          <p:cNvSpPr>
            <a:spLocks noGrp="1" noChangeArrowheads="1"/>
          </p:cNvSpPr>
          <p:nvPr>
            <p:ph type="body" sz="half" idx="2"/>
            <p:custDataLst>
              <p:tags r:id="rId3"/>
            </p:custDataLst>
          </p:nvPr>
        </p:nvSpPr>
        <p:spPr>
          <a:xfrm>
            <a:off x="5349240" y="1219200"/>
            <a:ext cx="3124200" cy="5638800"/>
          </a:xfrm>
        </p:spPr>
        <p:txBody>
          <a:bodyPr>
            <a:normAutofit lnSpcReduction="10000"/>
          </a:bodyPr>
          <a:lstStyle/>
          <a:p>
            <a:pPr>
              <a:defRPr/>
            </a:pPr>
            <a:r>
              <a:rPr lang="en-US" sz="2400" dirty="0">
                <a:effectLst>
                  <a:outerShdw blurRad="38100" dist="38100" dir="2700000" algn="tl">
                    <a:srgbClr val="C0C0C0"/>
                  </a:outerShdw>
                </a:effectLst>
              </a:rPr>
              <a:t>Case Histories</a:t>
            </a:r>
          </a:p>
          <a:p>
            <a:pPr>
              <a:defRPr/>
            </a:pPr>
            <a:r>
              <a:rPr lang="en-US" sz="2400" dirty="0">
                <a:effectLst>
                  <a:outerShdw blurRad="38100" dist="38100" dir="2700000" algn="tl">
                    <a:srgbClr val="C0C0C0"/>
                  </a:outerShdw>
                </a:effectLst>
              </a:rPr>
              <a:t>SW Project Management</a:t>
            </a:r>
          </a:p>
          <a:p>
            <a:pPr>
              <a:defRPr/>
            </a:pPr>
            <a:r>
              <a:rPr lang="en-US" sz="2400" dirty="0">
                <a:effectLst>
                  <a:outerShdw blurRad="38100" dist="38100" dir="2700000" algn="tl">
                    <a:srgbClr val="C0C0C0"/>
                  </a:outerShdw>
                </a:effectLst>
              </a:rPr>
              <a:t>Project Planning</a:t>
            </a:r>
          </a:p>
          <a:p>
            <a:pPr>
              <a:defRPr/>
            </a:pPr>
            <a:r>
              <a:rPr lang="en-US" sz="2400" dirty="0">
                <a:effectLst>
                  <a:outerShdw blurRad="38100" dist="38100" dir="2700000" algn="tl">
                    <a:srgbClr val="C0C0C0"/>
                  </a:outerShdw>
                </a:effectLst>
              </a:rPr>
              <a:t>Scheduling</a:t>
            </a:r>
          </a:p>
          <a:p>
            <a:pPr>
              <a:defRPr/>
            </a:pPr>
            <a:r>
              <a:rPr lang="en-US" sz="2400" dirty="0">
                <a:effectLst>
                  <a:outerShdw blurRad="38100" dist="38100" dir="2700000" algn="tl">
                    <a:srgbClr val="C0C0C0"/>
                  </a:outerShdw>
                </a:effectLst>
              </a:rPr>
              <a:t>Estimation</a:t>
            </a:r>
          </a:p>
          <a:p>
            <a:pPr>
              <a:defRPr/>
            </a:pPr>
            <a:r>
              <a:rPr lang="en-US" sz="2400" dirty="0">
                <a:solidFill>
                  <a:srgbClr val="FF0000"/>
                </a:solidFill>
                <a:effectLst>
                  <a:outerShdw blurRad="38100" dist="38100" dir="2700000" algn="tl">
                    <a:srgbClr val="C0C0C0"/>
                  </a:outerShdw>
                </a:effectLst>
              </a:rPr>
              <a:t>Legal Issues</a:t>
            </a:r>
          </a:p>
          <a:p>
            <a:pPr>
              <a:defRPr/>
            </a:pPr>
            <a:r>
              <a:rPr lang="en-US" sz="2400" dirty="0">
                <a:solidFill>
                  <a:srgbClr val="FF0000"/>
                </a:solidFill>
                <a:effectLst>
                  <a:outerShdw blurRad="38100" dist="38100" dir="2700000" algn="tl">
                    <a:srgbClr val="C0C0C0"/>
                  </a:outerShdw>
                </a:effectLst>
              </a:rPr>
              <a:t>Ethics</a:t>
            </a:r>
          </a:p>
          <a:p>
            <a:pPr>
              <a:defRPr/>
            </a:pPr>
            <a:r>
              <a:rPr lang="en-US" sz="2400" dirty="0">
                <a:effectLst>
                  <a:outerShdw blurRad="38100" dist="38100" dir="2700000" algn="tl">
                    <a:srgbClr val="C0C0C0"/>
                  </a:outerShdw>
                </a:effectLst>
              </a:rPr>
              <a:t>Risk</a:t>
            </a:r>
          </a:p>
          <a:p>
            <a:pPr>
              <a:defRPr/>
            </a:pPr>
            <a:r>
              <a:rPr lang="en-US" sz="2400" dirty="0">
                <a:effectLst>
                  <a:outerShdw blurRad="38100" dist="38100" dir="2700000" algn="tl">
                    <a:srgbClr val="C0C0C0"/>
                  </a:outerShdw>
                </a:effectLst>
              </a:rPr>
              <a:t>Metrics</a:t>
            </a:r>
          </a:p>
          <a:p>
            <a:pPr>
              <a:defRPr/>
            </a:pPr>
            <a:r>
              <a:rPr lang="en-US" sz="2400" dirty="0">
                <a:effectLst>
                  <a:outerShdw blurRad="38100" dist="38100" dir="2700000" algn="tl">
                    <a:srgbClr val="C0C0C0"/>
                  </a:outerShdw>
                </a:effectLst>
              </a:rPr>
              <a:t>Human Factors</a:t>
            </a:r>
          </a:p>
          <a:p>
            <a:pPr>
              <a:defRPr/>
            </a:pPr>
            <a:r>
              <a:rPr lang="en-US" sz="2400" dirty="0">
                <a:effectLst>
                  <a:outerShdw blurRad="38100" dist="38100" dir="2700000" algn="tl">
                    <a:srgbClr val="C0C0C0"/>
                  </a:outerShdw>
                </a:effectLst>
              </a:rPr>
              <a:t>Configuration and Version Control</a:t>
            </a:r>
          </a:p>
          <a:p>
            <a:pPr eaLnBrk="1" hangingPunct="1">
              <a:lnSpc>
                <a:spcPct val="90000"/>
              </a:lnSpc>
              <a:buFont typeface="Wingdings" charset="0"/>
              <a:buChar char="n"/>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58478896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a:xfrm>
            <a:off x="1752600" y="704850"/>
            <a:ext cx="8686800" cy="1143000"/>
          </a:xfrm>
        </p:spPr>
        <p:txBody>
          <a:bodyPr>
            <a:normAutofit fontScale="90000"/>
          </a:bodyPr>
          <a:lstStyle/>
          <a:p>
            <a:pPr eaLnBrk="1" hangingPunct="1"/>
            <a:r>
              <a:rPr lang="en-US" altLang="en-US" sz="4000">
                <a:ea typeface="ＭＳ Ｐゴシック" panose="020B0600070205080204" pitchFamily="34" charset="-128"/>
                <a:hlinkClick r:id="rId14"/>
              </a:rPr>
              <a:t>http://c2.com/cgi/wiki?BigDesignUpFront</a:t>
            </a:r>
            <a:r>
              <a:rPr lang="en-US" altLang="en-US" sz="4000">
                <a:ea typeface="ＭＳ Ｐゴシック" panose="020B0600070205080204" pitchFamily="34" charset="-128"/>
              </a:rPr>
              <a:t/>
            </a:r>
            <a:br>
              <a:rPr lang="en-US" altLang="en-US" sz="4000">
                <a:ea typeface="ＭＳ Ｐゴシック" panose="020B0600070205080204" pitchFamily="34" charset="-128"/>
              </a:rPr>
            </a:br>
            <a:endParaRPr lang="en-US" altLang="en-US" sz="4000" b="1" u="sng">
              <a:ea typeface="ＭＳ Ｐゴシック" panose="020B0600070205080204" pitchFamily="34" charset="-128"/>
            </a:endParaRPr>
          </a:p>
        </p:txBody>
      </p:sp>
      <p:sp>
        <p:nvSpPr>
          <p:cNvPr id="7171" name="Rectangle 3"/>
          <p:cNvSpPr>
            <a:spLocks noGrp="1" noChangeArrowheads="1"/>
          </p:cNvSpPr>
          <p:nvPr>
            <p:ph type="body" idx="1"/>
            <p:custDataLst>
              <p:tags r:id="rId2"/>
            </p:custDataLst>
          </p:nvPr>
        </p:nvSpPr>
        <p:spPr/>
        <p:txBody>
          <a:bodyPr/>
          <a:lstStyle/>
          <a:p>
            <a:pPr eaLnBrk="1" hangingPunct="1">
              <a:buFont typeface="Wingdings" panose="05000000000000000000" pitchFamily="2" charset="2"/>
              <a:buNone/>
            </a:pPr>
            <a:r>
              <a:rPr lang="en-US" altLang="en-US" smtClean="0">
                <a:ea typeface="ＭＳ Ｐゴシック" panose="020B0600070205080204" pitchFamily="34" charset="-128"/>
              </a:rPr>
              <a:t>% of time spent</a:t>
            </a:r>
          </a:p>
        </p:txBody>
      </p:sp>
      <p:sp>
        <p:nvSpPr>
          <p:cNvPr id="7172" name="Line 4"/>
          <p:cNvSpPr>
            <a:spLocks noChangeShapeType="1"/>
          </p:cNvSpPr>
          <p:nvPr>
            <p:custDataLst>
              <p:tags r:id="rId3"/>
            </p:custDataLst>
          </p:nvPr>
        </p:nvSpPr>
        <p:spPr bwMode="auto">
          <a:xfrm>
            <a:off x="2351088" y="2492375"/>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 name="Line 5"/>
          <p:cNvSpPr>
            <a:spLocks noChangeShapeType="1"/>
          </p:cNvSpPr>
          <p:nvPr>
            <p:custDataLst>
              <p:tags r:id="rId4"/>
            </p:custDataLst>
          </p:nvPr>
        </p:nvSpPr>
        <p:spPr bwMode="auto">
          <a:xfrm>
            <a:off x="2351089" y="5661025"/>
            <a:ext cx="7489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 name="Text Box 6"/>
          <p:cNvSpPr txBox="1">
            <a:spLocks noChangeArrowheads="1"/>
          </p:cNvSpPr>
          <p:nvPr>
            <p:custDataLst>
              <p:tags r:id="rId5"/>
            </p:custDataLst>
          </p:nvPr>
        </p:nvSpPr>
        <p:spPr bwMode="auto">
          <a:xfrm>
            <a:off x="2782888" y="5734050"/>
            <a:ext cx="7491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ＭＳ Ｐゴシック"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ＭＳ Ｐゴシック"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ＭＳ Ｐゴシック"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9pPr>
          </a:lstStyle>
          <a:p>
            <a:pPr>
              <a:spcBef>
                <a:spcPct val="0"/>
              </a:spcBef>
              <a:buClrTx/>
              <a:buSzTx/>
              <a:buFontTx/>
              <a:buNone/>
            </a:pPr>
            <a:r>
              <a:rPr lang="en-US" altLang="en-US" sz="2000">
                <a:latin typeface="Times New Roman" panose="02020603050405020304" pitchFamily="18" charset="0"/>
              </a:rPr>
              <a:t>Spec     Analysis    Design    Code     Integration    Test      Maintenance</a:t>
            </a:r>
          </a:p>
        </p:txBody>
      </p:sp>
      <p:sp>
        <p:nvSpPr>
          <p:cNvPr id="70663" name="Line 7"/>
          <p:cNvSpPr>
            <a:spLocks noChangeShapeType="1"/>
          </p:cNvSpPr>
          <p:nvPr>
            <p:custDataLst>
              <p:tags r:id="rId6"/>
            </p:custDataLst>
          </p:nvPr>
        </p:nvSpPr>
        <p:spPr bwMode="auto">
          <a:xfrm>
            <a:off x="2855914" y="2636838"/>
            <a:ext cx="5832475" cy="273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4" name="Line 8"/>
          <p:cNvSpPr>
            <a:spLocks noChangeShapeType="1"/>
          </p:cNvSpPr>
          <p:nvPr>
            <p:custDataLst>
              <p:tags r:id="rId7"/>
            </p:custDataLst>
          </p:nvPr>
        </p:nvSpPr>
        <p:spPr bwMode="auto">
          <a:xfrm>
            <a:off x="3000376" y="5013325"/>
            <a:ext cx="22320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Line 9"/>
          <p:cNvSpPr>
            <a:spLocks noChangeShapeType="1"/>
          </p:cNvSpPr>
          <p:nvPr>
            <p:custDataLst>
              <p:tags r:id="rId8"/>
            </p:custDataLst>
          </p:nvPr>
        </p:nvSpPr>
        <p:spPr bwMode="auto">
          <a:xfrm flipV="1">
            <a:off x="5232401" y="3141663"/>
            <a:ext cx="576263" cy="18716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10"/>
          <p:cNvSpPr>
            <a:spLocks noChangeShapeType="1"/>
          </p:cNvSpPr>
          <p:nvPr>
            <p:custDataLst>
              <p:tags r:id="rId9"/>
            </p:custDataLst>
          </p:nvPr>
        </p:nvSpPr>
        <p:spPr bwMode="auto">
          <a:xfrm>
            <a:off x="6743700" y="3860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7" name="Line 11"/>
          <p:cNvSpPr>
            <a:spLocks noChangeShapeType="1"/>
          </p:cNvSpPr>
          <p:nvPr>
            <p:custDataLst>
              <p:tags r:id="rId10"/>
            </p:custDataLst>
          </p:nvPr>
        </p:nvSpPr>
        <p:spPr bwMode="auto">
          <a:xfrm flipV="1">
            <a:off x="5808664" y="1989139"/>
            <a:ext cx="2016125" cy="11525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8" name="Line 12"/>
          <p:cNvSpPr>
            <a:spLocks noChangeShapeType="1"/>
          </p:cNvSpPr>
          <p:nvPr>
            <p:custDataLst>
              <p:tags r:id="rId11"/>
            </p:custDataLst>
          </p:nvPr>
        </p:nvSpPr>
        <p:spPr bwMode="auto">
          <a:xfrm>
            <a:off x="7824789" y="1989139"/>
            <a:ext cx="2232025" cy="18002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9" name="Text Box 13"/>
          <p:cNvSpPr txBox="1">
            <a:spLocks noChangeArrowheads="1"/>
          </p:cNvSpPr>
          <p:nvPr>
            <p:custDataLst>
              <p:tags r:id="rId12"/>
            </p:custDataLst>
          </p:nvPr>
        </p:nvSpPr>
        <p:spPr bwMode="auto">
          <a:xfrm>
            <a:off x="6291264" y="3810001"/>
            <a:ext cx="3843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ＭＳ Ｐゴシック"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ＭＳ Ｐゴシック"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ＭＳ Ｐゴシック"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ＭＳ Ｐゴシック" panose="020B0600070205080204" pitchFamily="34" charset="-128"/>
              </a:defRPr>
            </a:lvl9pPr>
          </a:lstStyle>
          <a:p>
            <a:pPr>
              <a:spcBef>
                <a:spcPct val="0"/>
              </a:spcBef>
              <a:buClrTx/>
              <a:buSzTx/>
              <a:buFontTx/>
              <a:buNone/>
            </a:pPr>
            <a:r>
              <a:rPr lang="en-US" altLang="en-US" sz="2800" b="1">
                <a:latin typeface="Times New Roman" panose="02020603050405020304" pitchFamily="18" charset="0"/>
              </a:rPr>
              <a:t>The Dream Curve</a:t>
            </a:r>
          </a:p>
        </p:txBody>
      </p:sp>
    </p:spTree>
    <p:extLst>
      <p:ext uri="{BB962C8B-B14F-4D97-AF65-F5344CB8AC3E}">
        <p14:creationId xmlns:p14="http://schemas.microsoft.com/office/powerpoint/2010/main" val="1066957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additive="base">
                                        <p:cTn id="7" dur="500" fill="hold"/>
                                        <p:tgtEl>
                                          <p:spTgt spid="70663"/>
                                        </p:tgtEl>
                                        <p:attrNameLst>
                                          <p:attrName>ppt_x</p:attrName>
                                        </p:attrNameLst>
                                      </p:cBhvr>
                                      <p:tavLst>
                                        <p:tav tm="0">
                                          <p:val>
                                            <p:strVal val="#ppt_x"/>
                                          </p:val>
                                        </p:tav>
                                        <p:tav tm="100000">
                                          <p:val>
                                            <p:strVal val="#ppt_x"/>
                                          </p:val>
                                        </p:tav>
                                      </p:tavLst>
                                    </p:anim>
                                    <p:anim calcmode="lin" valueType="num">
                                      <p:cBhvr additive="base">
                                        <p:cTn id="8" dur="500" fill="hold"/>
                                        <p:tgtEl>
                                          <p:spTgt spid="706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69"/>
                                        </p:tgtEl>
                                        <p:attrNameLst>
                                          <p:attrName>style.visibility</p:attrName>
                                        </p:attrNameLst>
                                      </p:cBhvr>
                                      <p:to>
                                        <p:strVal val="visible"/>
                                      </p:to>
                                    </p:set>
                                    <p:anim calcmode="lin" valueType="num">
                                      <p:cBhvr additive="base">
                                        <p:cTn id="13" dur="500" fill="hold"/>
                                        <p:tgtEl>
                                          <p:spTgt spid="70669"/>
                                        </p:tgtEl>
                                        <p:attrNameLst>
                                          <p:attrName>ppt_x</p:attrName>
                                        </p:attrNameLst>
                                      </p:cBhvr>
                                      <p:tavLst>
                                        <p:tav tm="0">
                                          <p:val>
                                            <p:strVal val="#ppt_x"/>
                                          </p:val>
                                        </p:tav>
                                        <p:tav tm="100000">
                                          <p:val>
                                            <p:strVal val="#ppt_x"/>
                                          </p:val>
                                        </p:tav>
                                      </p:tavLst>
                                    </p:anim>
                                    <p:anim calcmode="lin" valueType="num">
                                      <p:cBhvr additive="base">
                                        <p:cTn id="14" dur="500" fill="hold"/>
                                        <p:tgtEl>
                                          <p:spTgt spid="706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0664"/>
                                        </p:tgtEl>
                                        <p:attrNameLst>
                                          <p:attrName>style.visibility</p:attrName>
                                        </p:attrNameLst>
                                      </p:cBhvr>
                                      <p:to>
                                        <p:strVal val="visible"/>
                                      </p:to>
                                    </p:set>
                                    <p:anim calcmode="lin" valueType="num">
                                      <p:cBhvr additive="base">
                                        <p:cTn id="19" dur="500" fill="hold"/>
                                        <p:tgtEl>
                                          <p:spTgt spid="70664"/>
                                        </p:tgtEl>
                                        <p:attrNameLst>
                                          <p:attrName>ppt_x</p:attrName>
                                        </p:attrNameLst>
                                      </p:cBhvr>
                                      <p:tavLst>
                                        <p:tav tm="0">
                                          <p:val>
                                            <p:strVal val="#ppt_x"/>
                                          </p:val>
                                        </p:tav>
                                        <p:tav tm="100000">
                                          <p:val>
                                            <p:strVal val="#ppt_x"/>
                                          </p:val>
                                        </p:tav>
                                      </p:tavLst>
                                    </p:anim>
                                    <p:anim calcmode="lin" valueType="num">
                                      <p:cBhvr additive="base">
                                        <p:cTn id="20" dur="500" fill="hold"/>
                                        <p:tgtEl>
                                          <p:spTgt spid="7066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70665"/>
                                        </p:tgtEl>
                                        <p:attrNameLst>
                                          <p:attrName>style.visibility</p:attrName>
                                        </p:attrNameLst>
                                      </p:cBhvr>
                                      <p:to>
                                        <p:strVal val="visible"/>
                                      </p:to>
                                    </p:set>
                                    <p:anim calcmode="lin" valueType="num">
                                      <p:cBhvr additive="base">
                                        <p:cTn id="24" dur="500" fill="hold"/>
                                        <p:tgtEl>
                                          <p:spTgt spid="70665"/>
                                        </p:tgtEl>
                                        <p:attrNameLst>
                                          <p:attrName>ppt_x</p:attrName>
                                        </p:attrNameLst>
                                      </p:cBhvr>
                                      <p:tavLst>
                                        <p:tav tm="0">
                                          <p:val>
                                            <p:strVal val="#ppt_x"/>
                                          </p:val>
                                        </p:tav>
                                        <p:tav tm="100000">
                                          <p:val>
                                            <p:strVal val="#ppt_x"/>
                                          </p:val>
                                        </p:tav>
                                      </p:tavLst>
                                    </p:anim>
                                    <p:anim calcmode="lin" valueType="num">
                                      <p:cBhvr additive="base">
                                        <p:cTn id="25" dur="500" fill="hold"/>
                                        <p:tgtEl>
                                          <p:spTgt spid="70665"/>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
                            </p:stCondLst>
                            <p:childTnLst>
                              <p:par>
                                <p:cTn id="27" presetID="2" presetClass="entr" presetSubtype="4" fill="hold" nodeType="afterEffect">
                                  <p:stCondLst>
                                    <p:cond delay="0"/>
                                  </p:stCondLst>
                                  <p:childTnLst>
                                    <p:set>
                                      <p:cBhvr>
                                        <p:cTn id="28" dur="1" fill="hold">
                                          <p:stCondLst>
                                            <p:cond delay="0"/>
                                          </p:stCondLst>
                                        </p:cTn>
                                        <p:tgtEl>
                                          <p:spTgt spid="70667"/>
                                        </p:tgtEl>
                                        <p:attrNameLst>
                                          <p:attrName>style.visibility</p:attrName>
                                        </p:attrNameLst>
                                      </p:cBhvr>
                                      <p:to>
                                        <p:strVal val="visible"/>
                                      </p:to>
                                    </p:set>
                                    <p:anim calcmode="lin" valueType="num">
                                      <p:cBhvr additive="base">
                                        <p:cTn id="29" dur="500" fill="hold"/>
                                        <p:tgtEl>
                                          <p:spTgt spid="70667"/>
                                        </p:tgtEl>
                                        <p:attrNameLst>
                                          <p:attrName>ppt_x</p:attrName>
                                        </p:attrNameLst>
                                      </p:cBhvr>
                                      <p:tavLst>
                                        <p:tav tm="0">
                                          <p:val>
                                            <p:strVal val="#ppt_x"/>
                                          </p:val>
                                        </p:tav>
                                        <p:tav tm="100000">
                                          <p:val>
                                            <p:strVal val="#ppt_x"/>
                                          </p:val>
                                        </p:tav>
                                      </p:tavLst>
                                    </p:anim>
                                    <p:anim calcmode="lin" valueType="num">
                                      <p:cBhvr additive="base">
                                        <p:cTn id="30" dur="500" fill="hold"/>
                                        <p:tgtEl>
                                          <p:spTgt spid="7066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500"/>
                            </p:stCondLst>
                            <p:childTnLst>
                              <p:par>
                                <p:cTn id="32" presetID="2" presetClass="entr" presetSubtype="4" fill="hold" nodeType="afterEffect">
                                  <p:stCondLst>
                                    <p:cond delay="0"/>
                                  </p:stCondLst>
                                  <p:childTnLst>
                                    <p:set>
                                      <p:cBhvr>
                                        <p:cTn id="33" dur="1" fill="hold">
                                          <p:stCondLst>
                                            <p:cond delay="0"/>
                                          </p:stCondLst>
                                        </p:cTn>
                                        <p:tgtEl>
                                          <p:spTgt spid="70668"/>
                                        </p:tgtEl>
                                        <p:attrNameLst>
                                          <p:attrName>style.visibility</p:attrName>
                                        </p:attrNameLst>
                                      </p:cBhvr>
                                      <p:to>
                                        <p:strVal val="visible"/>
                                      </p:to>
                                    </p:set>
                                    <p:anim calcmode="lin" valueType="num">
                                      <p:cBhvr additive="base">
                                        <p:cTn id="34" dur="500" fill="hold"/>
                                        <p:tgtEl>
                                          <p:spTgt spid="70668"/>
                                        </p:tgtEl>
                                        <p:attrNameLst>
                                          <p:attrName>ppt_x</p:attrName>
                                        </p:attrNameLst>
                                      </p:cBhvr>
                                      <p:tavLst>
                                        <p:tav tm="0">
                                          <p:val>
                                            <p:strVal val="#ppt_x"/>
                                          </p:val>
                                        </p:tav>
                                        <p:tav tm="100000">
                                          <p:val>
                                            <p:strVal val="#ppt_x"/>
                                          </p:val>
                                        </p:tav>
                                      </p:tavLst>
                                    </p:anim>
                                    <p:anim calcmode="lin" valueType="num">
                                      <p:cBhvr additive="base">
                                        <p:cTn id="35" dur="500" fill="hold"/>
                                        <p:tgtEl>
                                          <p:spTgt spid="706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a:xfrm>
            <a:off x="971005" y="613819"/>
            <a:ext cx="6643688" cy="533400"/>
          </a:xfrm>
        </p:spPr>
        <p:txBody>
          <a:bodyPr>
            <a:normAutofit fontScale="90000"/>
          </a:bodyPr>
          <a:lstStyle/>
          <a:p>
            <a:pPr eaLnBrk="1" hangingPunct="1">
              <a:defRPr/>
            </a:pPr>
            <a:r>
              <a:rPr lang="en-US" dirty="0" smtClean="0">
                <a:effectLst>
                  <a:outerShdw blurRad="38100" dist="38100" dir="2700000" algn="tl">
                    <a:srgbClr val="C0C0C0"/>
                  </a:outerShdw>
                </a:effectLst>
              </a:rPr>
              <a:t>The Class Team-based Project</a:t>
            </a:r>
          </a:p>
        </p:txBody>
      </p:sp>
      <p:sp>
        <p:nvSpPr>
          <p:cNvPr id="30723" name="Rectangle 3"/>
          <p:cNvSpPr>
            <a:spLocks noGrp="1" noChangeArrowheads="1"/>
          </p:cNvSpPr>
          <p:nvPr>
            <p:ph type="body" idx="1"/>
            <p:custDataLst>
              <p:tags r:id="rId2"/>
            </p:custDataLst>
          </p:nvPr>
        </p:nvSpPr>
        <p:spPr>
          <a:xfrm>
            <a:off x="1258389" y="1829073"/>
            <a:ext cx="6705600" cy="4362721"/>
          </a:xfrm>
        </p:spPr>
        <p:txBody>
          <a:bodyPr/>
          <a:lstStyle/>
          <a:p>
            <a:pPr eaLnBrk="1" hangingPunct="1">
              <a:lnSpc>
                <a:spcPct val="90000"/>
              </a:lnSpc>
              <a:defRPr/>
            </a:pPr>
            <a:r>
              <a:rPr lang="en-US" dirty="0" smtClean="0">
                <a:effectLst>
                  <a:outerShdw blurRad="38100" dist="38100" dir="2700000" algn="tl">
                    <a:srgbClr val="C0C0C0"/>
                  </a:outerShdw>
                </a:effectLst>
              </a:rPr>
              <a:t>These should be for real </a:t>
            </a:r>
            <a:r>
              <a:rPr lang="en-US" dirty="0">
                <a:effectLst>
                  <a:outerShdw blurRad="38100" dist="38100" dir="2700000" algn="tl">
                    <a:srgbClr val="C0C0C0"/>
                  </a:outerShdw>
                </a:effectLst>
              </a:rPr>
              <a:t>customers and users – </a:t>
            </a:r>
            <a:r>
              <a:rPr lang="en-US" dirty="0" smtClean="0">
                <a:effectLst>
                  <a:outerShdw blurRad="38100" dist="38100" dir="2700000" algn="tl">
                    <a:srgbClr val="C0C0C0"/>
                  </a:outerShdw>
                </a:effectLst>
              </a:rPr>
              <a:t>Improve someone’s quality of life, needed </a:t>
            </a:r>
            <a:r>
              <a:rPr lang="en-US" dirty="0">
                <a:effectLst>
                  <a:outerShdw blurRad="38100" dist="38100" dir="2700000" algn="tl">
                    <a:srgbClr val="C0C0C0"/>
                  </a:outerShdw>
                </a:effectLst>
              </a:rPr>
              <a:t>in our community</a:t>
            </a:r>
          </a:p>
          <a:p>
            <a:pPr eaLnBrk="1" hangingPunct="1">
              <a:lnSpc>
                <a:spcPct val="90000"/>
              </a:lnSpc>
              <a:defRPr/>
            </a:pPr>
            <a:r>
              <a:rPr lang="en-US" dirty="0">
                <a:effectLst>
                  <a:outerShdw blurRad="38100" dist="38100" dir="2700000" algn="tl">
                    <a:srgbClr val="C0C0C0"/>
                  </a:outerShdw>
                </a:effectLst>
              </a:rPr>
              <a:t>4 Phases - requirements, design, planning, coding – </a:t>
            </a:r>
            <a:r>
              <a:rPr lang="en-US" i="1" dirty="0">
                <a:effectLst>
                  <a:outerShdw blurRad="38100" dist="38100" dir="2700000" algn="tl">
                    <a:srgbClr val="C0C0C0"/>
                  </a:outerShdw>
                </a:effectLst>
              </a:rPr>
              <a:t>via </a:t>
            </a:r>
            <a:r>
              <a:rPr lang="en-US" i="1" dirty="0" smtClean="0">
                <a:effectLst>
                  <a:outerShdw blurRad="38100" dist="38100" dir="2700000" algn="tl">
                    <a:srgbClr val="C0C0C0"/>
                  </a:outerShdw>
                </a:effectLst>
              </a:rPr>
              <a:t>SLACK</a:t>
            </a:r>
            <a:endParaRPr lang="en-US" i="1" dirty="0">
              <a:effectLst>
                <a:outerShdw blurRad="38100" dist="38100" dir="2700000" algn="tl">
                  <a:srgbClr val="C0C0C0"/>
                </a:outerShdw>
              </a:effectLst>
            </a:endParaRPr>
          </a:p>
          <a:p>
            <a:pPr eaLnBrk="1" hangingPunct="1">
              <a:lnSpc>
                <a:spcPct val="90000"/>
              </a:lnSpc>
              <a:defRPr/>
            </a:pPr>
            <a:r>
              <a:rPr lang="en-US" dirty="0" smtClean="0">
                <a:effectLst>
                  <a:outerShdw blurRad="38100" dist="38100" dir="2700000" algn="tl">
                    <a:srgbClr val="C0C0C0"/>
                  </a:outerShdw>
                </a:effectLst>
              </a:rPr>
              <a:t>You </a:t>
            </a:r>
            <a:r>
              <a:rPr lang="en-US" dirty="0">
                <a:effectLst>
                  <a:outerShdw blurRad="38100" dist="38100" dir="2700000" algn="tl">
                    <a:srgbClr val="C0C0C0"/>
                  </a:outerShdw>
                </a:effectLst>
              </a:rPr>
              <a:t>can work o</a:t>
            </a:r>
            <a:r>
              <a:rPr lang="en-US" dirty="0" smtClean="0">
                <a:effectLst>
                  <a:outerShdw blurRad="38100" dist="38100" dir="2700000" algn="tl">
                    <a:srgbClr val="C0C0C0"/>
                  </a:outerShdw>
                </a:effectLst>
              </a:rPr>
              <a:t>n </a:t>
            </a:r>
            <a:r>
              <a:rPr lang="en-US" dirty="0">
                <a:effectLst>
                  <a:outerShdw blurRad="38100" dist="38100" dir="2700000" algn="tl">
                    <a:srgbClr val="C0C0C0"/>
                  </a:outerShdw>
                </a:effectLst>
              </a:rPr>
              <a:t>teams </a:t>
            </a:r>
            <a:r>
              <a:rPr lang="en-US" dirty="0" smtClean="0">
                <a:effectLst>
                  <a:outerShdw blurRad="38100" dist="38100" dir="2700000" algn="tl">
                    <a:srgbClr val="C0C0C0"/>
                  </a:outerShdw>
                </a:effectLst>
              </a:rPr>
              <a:t>of 6-8 people.</a:t>
            </a:r>
            <a:endParaRPr lang="en-US" dirty="0">
              <a:effectLst>
                <a:outerShdw blurRad="38100" dist="38100" dir="2700000" algn="tl">
                  <a:srgbClr val="C0C0C0"/>
                </a:outerShdw>
              </a:effectLst>
            </a:endParaRPr>
          </a:p>
        </p:txBody>
      </p:sp>
    </p:spTree>
    <p:extLst>
      <p:ext uri="{BB962C8B-B14F-4D97-AF65-F5344CB8AC3E}">
        <p14:creationId xmlns:p14="http://schemas.microsoft.com/office/powerpoint/2010/main" val="423287115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sz="quarter"/>
            <p:custDataLst>
              <p:tags r:id="rId1"/>
            </p:custDataLst>
          </p:nvPr>
        </p:nvSpPr>
        <p:spPr/>
        <p:txBody>
          <a:bodyPr/>
          <a:lstStyle/>
          <a:p>
            <a:pPr eaLnBrk="1" hangingPunct="1">
              <a:defRPr/>
            </a:pPr>
            <a:r>
              <a:rPr lang="en-US" smtClean="0">
                <a:effectLst>
                  <a:outerShdw blurRad="38100" dist="38100" dir="2700000" algn="tl">
                    <a:srgbClr val="C0C0C0"/>
                  </a:outerShdw>
                </a:effectLst>
              </a:rPr>
              <a:t>Our Clients &amp; Customers</a:t>
            </a:r>
          </a:p>
        </p:txBody>
      </p:sp>
      <p:pic>
        <p:nvPicPr>
          <p:cNvPr id="18435" name="Picture 3"/>
          <p:cNvPicPr>
            <a:picLocks noGrp="1" noChangeAspect="1" noChangeArrowheads="1"/>
          </p:cNvPicPr>
          <p:nvPr>
            <p:ph sz="quarter" idx="1"/>
            <p:custDataLst>
              <p:tags r:id="rId2"/>
            </p:custDataLst>
          </p:nvPr>
        </p:nvPicPr>
        <p:blipFill>
          <a:blip r:embed="rId7">
            <a:extLst>
              <a:ext uri="{28A0092B-C50C-407E-A947-70E740481C1C}">
                <a14:useLocalDpi xmlns:a14="http://schemas.microsoft.com/office/drawing/2010/main" val="0"/>
              </a:ext>
            </a:extLst>
          </a:blip>
          <a:srcRect/>
          <a:stretch>
            <a:fillRect/>
          </a:stretch>
        </p:blipFill>
        <p:spPr>
          <a:xfrm>
            <a:off x="4495801" y="1524001"/>
            <a:ext cx="2460625" cy="2170113"/>
          </a:xfrm>
        </p:spPr>
      </p:pic>
      <p:pic>
        <p:nvPicPr>
          <p:cNvPr id="18436" name="Picture 4"/>
          <p:cNvPicPr>
            <a:picLocks noGrp="1" noChangeAspect="1" noChangeArrowheads="1"/>
          </p:cNvPicPr>
          <p:nvPr>
            <p:ph sz="quarter" idx="4"/>
            <p:custDataLst>
              <p:tags r:id="rId3"/>
            </p:custDataLst>
          </p:nvPr>
        </p:nvPicPr>
        <p:blipFill>
          <a:blip r:embed="rId8">
            <a:extLst>
              <a:ext uri="{28A0092B-C50C-407E-A947-70E740481C1C}">
                <a14:useLocalDpi xmlns:a14="http://schemas.microsoft.com/office/drawing/2010/main" val="0"/>
              </a:ext>
            </a:extLst>
          </a:blip>
          <a:srcRect/>
          <a:stretch>
            <a:fillRect/>
          </a:stretch>
        </p:blipFill>
        <p:spPr>
          <a:xfrm>
            <a:off x="7810500" y="3925888"/>
            <a:ext cx="2476500" cy="2170112"/>
          </a:xfrm>
        </p:spPr>
      </p:pic>
      <p:pic>
        <p:nvPicPr>
          <p:cNvPr id="18437" name="Picture 5"/>
          <p:cNvPicPr>
            <a:picLocks noGrp="1" noChangeAspect="1" noChangeArrowheads="1"/>
          </p:cNvPicPr>
          <p:nvPr>
            <p:ph sz="quarter" idx="2"/>
            <p:custDataLst>
              <p:tags r:id="rId4"/>
            </p:custDataLst>
          </p:nvPr>
        </p:nvPicPr>
        <p:blipFill>
          <a:blip r:embed="rId9">
            <a:extLst>
              <a:ext uri="{28A0092B-C50C-407E-A947-70E740481C1C}">
                <a14:useLocalDpi xmlns:a14="http://schemas.microsoft.com/office/drawing/2010/main" val="0"/>
              </a:ext>
            </a:extLst>
          </a:blip>
          <a:srcRect/>
          <a:stretch>
            <a:fillRect/>
          </a:stretch>
        </p:blipFill>
        <p:spPr>
          <a:xfrm>
            <a:off x="7696200" y="1600201"/>
            <a:ext cx="1708150" cy="2170113"/>
          </a:xfrm>
        </p:spPr>
      </p:pic>
      <p:pic>
        <p:nvPicPr>
          <p:cNvPr id="18438" name="Picture 6"/>
          <p:cNvPicPr>
            <a:picLocks noGrp="1" noChangeAspect="1" noChangeArrowheads="1"/>
          </p:cNvPicPr>
          <p:nvPr>
            <p:ph sz="quarter" idx="3"/>
            <p:custDataLst>
              <p:tags r:id="rId5"/>
            </p:custDataLst>
          </p:nvPr>
        </p:nvPicPr>
        <p:blipFill>
          <a:blip r:embed="rId10">
            <a:extLst>
              <a:ext uri="{28A0092B-C50C-407E-A947-70E740481C1C}">
                <a14:useLocalDpi xmlns:a14="http://schemas.microsoft.com/office/drawing/2010/main" val="0"/>
              </a:ext>
            </a:extLst>
          </a:blip>
          <a:srcRect/>
          <a:stretch>
            <a:fillRect/>
          </a:stretch>
        </p:blipFill>
        <p:spPr>
          <a:xfrm>
            <a:off x="3962400" y="3962401"/>
            <a:ext cx="3352800" cy="2170113"/>
          </a:xfrm>
        </p:spPr>
      </p:pic>
    </p:spTree>
    <p:extLst>
      <p:ext uri="{BB962C8B-B14F-4D97-AF65-F5344CB8AC3E}">
        <p14:creationId xmlns:p14="http://schemas.microsoft.com/office/powerpoint/2010/main" val="3887043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2819400" y="2057400"/>
            <a:ext cx="7194550" cy="4421188"/>
          </a:xfrm>
        </p:spPr>
      </p:pic>
      <p:sp>
        <p:nvSpPr>
          <p:cNvPr id="44035" name="Rectangle 3"/>
          <p:cNvSpPr>
            <a:spLocks noGrp="1" noChangeArrowheads="1"/>
          </p:cNvSpPr>
          <p:nvPr>
            <p:ph type="title" idx="4294967295"/>
            <p:custDataLst>
              <p:tags r:id="rId2"/>
            </p:custDataLst>
          </p:nvPr>
        </p:nvSpPr>
        <p:spPr/>
        <p:txBody>
          <a:bodyPr/>
          <a:lstStyle/>
          <a:p>
            <a:pPr eaLnBrk="1" hangingPunct="1">
              <a:defRPr/>
            </a:pPr>
            <a:r>
              <a:rPr lang="en-US">
                <a:solidFill>
                  <a:srgbClr val="E8BC00"/>
                </a:solidFill>
                <a:ea typeface="ＭＳ Ｐゴシック" charset="0"/>
                <a:cs typeface="ＭＳ Ｐゴシック" charset="0"/>
              </a:rPr>
              <a:t>UB Talker</a:t>
            </a:r>
            <a:endParaRPr lang="en-US">
              <a:ea typeface="ＭＳ Ｐゴシック" charset="0"/>
              <a:cs typeface="ＭＳ Ｐゴシック" charset="0"/>
            </a:endParaRPr>
          </a:p>
        </p:txBody>
      </p:sp>
    </p:spTree>
    <p:extLst>
      <p:ext uri="{BB962C8B-B14F-4D97-AF65-F5344CB8AC3E}">
        <p14:creationId xmlns:p14="http://schemas.microsoft.com/office/powerpoint/2010/main" val="1837035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819400" y="60960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397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35188" y="963614"/>
            <a:ext cx="8304212"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custDataLst>
              <p:tags r:id="rId2"/>
            </p:custDataLst>
          </p:nvPr>
        </p:nvSpPr>
        <p:spPr bwMode="auto">
          <a:xfrm>
            <a:off x="3962400" y="228601"/>
            <a:ext cx="6400800" cy="608013"/>
          </a:xfrm>
          <a:prstGeom prst="rect">
            <a:avLst/>
          </a:prstGeom>
          <a:noFill/>
          <a:ln w="9525">
            <a:noFill/>
            <a:miter lim="800000"/>
            <a:headEnd/>
            <a:tailEnd/>
          </a:ln>
          <a:effectLst/>
        </p:spPr>
        <p:txBody>
          <a:bodyPr anchor="ctr"/>
          <a:lstStyle/>
          <a:p>
            <a:pPr eaLnBrk="1" hangingPunct="1">
              <a:defRPr/>
            </a:pPr>
            <a:r>
              <a:rPr lang="en-US" sz="3600">
                <a:solidFill>
                  <a:srgbClr val="E8BC00"/>
                </a:solidFill>
                <a:effectLst>
                  <a:outerShdw blurRad="38100" dist="38100" dir="2700000" algn="tl">
                    <a:srgbClr val="DDDDDD"/>
                  </a:outerShdw>
                </a:effectLst>
                <a:latin typeface="Arial" charset="0"/>
                <a:ea typeface="ＭＳ Ｐゴシック" charset="0"/>
                <a:cs typeface="ＭＳ Ｐゴシック" charset="0"/>
              </a:rPr>
              <a:t>DISCO</a:t>
            </a:r>
            <a:endParaRPr lang="en-US" sz="3600">
              <a:solidFill>
                <a:schemeClr val="tx2"/>
              </a:solidFill>
              <a:effectLst>
                <a:outerShdw blurRad="38100" dist="38100" dir="2700000" algn="tl">
                  <a:srgbClr val="DDDDDD"/>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78981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743200" y="533401"/>
            <a:ext cx="74676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97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eKnack">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69074" y="539931"/>
            <a:ext cx="7720656" cy="5663157"/>
          </a:xfrm>
          <a:prstGeom prst="rect">
            <a:avLst/>
          </a:prstGeom>
        </p:spPr>
      </p:pic>
    </p:spTree>
    <p:extLst>
      <p:ext uri="{BB962C8B-B14F-4D97-AF65-F5344CB8AC3E}">
        <p14:creationId xmlns:p14="http://schemas.microsoft.com/office/powerpoint/2010/main" val="1793255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895600" y="53340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059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week, and next	</a:t>
            </a:r>
            <a:endParaRPr lang="en-US" dirty="0"/>
          </a:p>
        </p:txBody>
      </p:sp>
      <p:sp>
        <p:nvSpPr>
          <p:cNvPr id="3" name="Content Placeholder 2"/>
          <p:cNvSpPr>
            <a:spLocks noGrp="1"/>
          </p:cNvSpPr>
          <p:nvPr>
            <p:ph idx="1"/>
          </p:nvPr>
        </p:nvSpPr>
        <p:spPr>
          <a:xfrm>
            <a:off x="838200" y="1550126"/>
            <a:ext cx="10515600" cy="5059680"/>
          </a:xfrm>
        </p:spPr>
        <p:txBody>
          <a:bodyPr>
            <a:normAutofit/>
          </a:bodyPr>
          <a:lstStyle/>
          <a:p>
            <a:r>
              <a:rPr lang="en-US" dirty="0" smtClean="0"/>
              <a:t>Create teams – by Sept. 5, after which I will assign</a:t>
            </a:r>
          </a:p>
          <a:p>
            <a:r>
              <a:rPr lang="en-US" dirty="0" smtClean="0"/>
              <a:t>Pick a project</a:t>
            </a:r>
          </a:p>
          <a:p>
            <a:pPr lvl="1"/>
            <a:r>
              <a:rPr lang="en-US" dirty="0" smtClean="0"/>
              <a:t>Invent one</a:t>
            </a:r>
          </a:p>
          <a:p>
            <a:pPr lvl="1"/>
            <a:r>
              <a:rPr lang="en-US" dirty="0" smtClean="0"/>
              <a:t>Use this </a:t>
            </a:r>
            <a:r>
              <a:rPr lang="en-US" dirty="0"/>
              <a:t>website: </a:t>
            </a:r>
            <a:r>
              <a:rPr lang="en-US" dirty="0">
                <a:hlinkClick r:id="rId2"/>
              </a:rPr>
              <a:t>https://</a:t>
            </a:r>
            <a:r>
              <a:rPr lang="en-US" dirty="0" smtClean="0">
                <a:hlinkClick r:id="rId2"/>
              </a:rPr>
              <a:t>invenst.cse.buffalo.edu/viewideabank.php</a:t>
            </a:r>
            <a:endParaRPr lang="en-US" dirty="0" smtClean="0"/>
          </a:p>
          <a:p>
            <a:pPr lvl="1"/>
            <a:r>
              <a:rPr lang="en-US" dirty="0" smtClean="0"/>
              <a:t>The project must be SOCIALLY RELEVANT</a:t>
            </a:r>
          </a:p>
          <a:p>
            <a:pPr lvl="1"/>
            <a:r>
              <a:rPr lang="en-US" dirty="0" smtClean="0"/>
              <a:t>Here’s some from my lab: </a:t>
            </a:r>
            <a:r>
              <a:rPr lang="en-US" dirty="0">
                <a:hlinkClick r:id="rId3"/>
              </a:rPr>
              <a:t>https://cse.buffalo.edu/~</a:t>
            </a:r>
            <a:r>
              <a:rPr lang="en-US" dirty="0" smtClean="0">
                <a:hlinkClick r:id="rId3"/>
              </a:rPr>
              <a:t>mikeb/Projects.html</a:t>
            </a:r>
            <a:endParaRPr lang="en-US" dirty="0" smtClean="0"/>
          </a:p>
          <a:p>
            <a:r>
              <a:rPr lang="en-US" dirty="0" smtClean="0"/>
              <a:t>Socially Relevant Computing: an enabling technology that improves the quality-of-life of a disadvantaged person or group.</a:t>
            </a:r>
          </a:p>
          <a:p>
            <a:r>
              <a:rPr lang="en-US" dirty="0" smtClean="0"/>
              <a:t>Something you would be proud to put on your resume. </a:t>
            </a:r>
            <a:endParaRPr lang="en-US" dirty="0"/>
          </a:p>
        </p:txBody>
      </p:sp>
    </p:spTree>
    <p:extLst>
      <p:ext uri="{BB962C8B-B14F-4D97-AF65-F5344CB8AC3E}">
        <p14:creationId xmlns:p14="http://schemas.microsoft.com/office/powerpoint/2010/main" val="152847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custDataLst>
              <p:tags r:id="rId1"/>
            </p:custDataLst>
          </p:nvPr>
        </p:nvSpPr>
        <p:spPr>
          <a:xfrm>
            <a:off x="1312364" y="1177834"/>
            <a:ext cx="6624638" cy="5454650"/>
          </a:xfrm>
        </p:spPr>
        <p:txBody>
          <a:bodyPr/>
          <a:lstStyle/>
          <a:p>
            <a:pPr eaLnBrk="1" hangingPunct="1">
              <a:defRPr/>
            </a:pPr>
            <a:r>
              <a:rPr lang="en-US" dirty="0" smtClean="0">
                <a:effectLst>
                  <a:outerShdw blurRad="38100" dist="38100" dir="2700000" algn="tl">
                    <a:srgbClr val="C0C0C0"/>
                  </a:outerShdw>
                </a:effectLst>
              </a:rPr>
              <a:t>Prof. Michael </a:t>
            </a:r>
            <a:r>
              <a:rPr lang="en-US" dirty="0">
                <a:effectLst>
                  <a:outerShdw blurRad="38100" dist="38100" dir="2700000" algn="tl">
                    <a:srgbClr val="C0C0C0"/>
                  </a:outerShdw>
                </a:effectLst>
              </a:rPr>
              <a:t>Buckley</a:t>
            </a:r>
          </a:p>
          <a:p>
            <a:pPr eaLnBrk="1" hangingPunct="1">
              <a:defRPr/>
            </a:pPr>
            <a:r>
              <a:rPr lang="en-US" dirty="0">
                <a:effectLst>
                  <a:outerShdw blurRad="38100" dist="38100" dir="2700000" algn="tl">
                    <a:srgbClr val="C0C0C0"/>
                  </a:outerShdw>
                </a:effectLst>
                <a:hlinkClick r:id="rId3"/>
              </a:rPr>
              <a:t>mikeb@buffalo.edu</a:t>
            </a:r>
            <a:endParaRPr lang="en-US" dirty="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hlinkClick r:id="rId4"/>
              </a:rPr>
              <a:t>www.cse.buffalo.edu/~mikeb</a:t>
            </a:r>
            <a:endParaRPr lang="en-US" dirty="0" smtClean="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rPr>
              <a:t>Personal contact is far better than email</a:t>
            </a:r>
          </a:p>
          <a:p>
            <a:pPr eaLnBrk="1" hangingPunct="1">
              <a:defRPr/>
            </a:pPr>
            <a:r>
              <a:rPr lang="en-US" dirty="0" smtClean="0">
                <a:effectLst>
                  <a:outerShdw blurRad="38100" dist="38100" dir="2700000" algn="tl">
                    <a:srgbClr val="C0C0C0"/>
                  </a:outerShdw>
                </a:effectLst>
              </a:rPr>
              <a:t>Davis </a:t>
            </a:r>
            <a:r>
              <a:rPr lang="en-US" dirty="0">
                <a:effectLst>
                  <a:outerShdw blurRad="38100" dist="38100" dir="2700000" algn="tl">
                    <a:srgbClr val="C0C0C0"/>
                  </a:outerShdw>
                </a:effectLst>
              </a:rPr>
              <a:t>327</a:t>
            </a:r>
          </a:p>
        </p:txBody>
      </p:sp>
    </p:spTree>
    <p:extLst>
      <p:ext uri="{BB962C8B-B14F-4D97-AF65-F5344CB8AC3E}">
        <p14:creationId xmlns:p14="http://schemas.microsoft.com/office/powerpoint/2010/main" val="284993561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Meeting – you are expected to produce team documents fully half of your participation time. </a:t>
            </a:r>
            <a:endParaRPr lang="en-US" dirty="0"/>
          </a:p>
        </p:txBody>
      </p:sp>
      <p:sp>
        <p:nvSpPr>
          <p:cNvPr id="3" name="Content Placeholder 2"/>
          <p:cNvSpPr>
            <a:spLocks noGrp="1"/>
          </p:cNvSpPr>
          <p:nvPr>
            <p:ph idx="1"/>
          </p:nvPr>
        </p:nvSpPr>
        <p:spPr>
          <a:xfrm>
            <a:off x="838200" y="2264229"/>
            <a:ext cx="10515600" cy="3912734"/>
          </a:xfrm>
        </p:spPr>
        <p:txBody>
          <a:bodyPr/>
          <a:lstStyle/>
          <a:p>
            <a:pPr>
              <a:defRPr/>
            </a:pPr>
            <a:r>
              <a:rPr lang="en-US" dirty="0" smtClean="0"/>
              <a:t>Lectures on Monday and Wednesday</a:t>
            </a:r>
          </a:p>
          <a:p>
            <a:pPr>
              <a:defRPr/>
            </a:pPr>
            <a:r>
              <a:rPr lang="en-US" dirty="0" smtClean="0"/>
              <a:t>Friday is a dependable time when your team </a:t>
            </a:r>
            <a:r>
              <a:rPr lang="en-US" dirty="0"/>
              <a:t>(</a:t>
            </a:r>
            <a:r>
              <a:rPr lang="en-US" dirty="0" smtClean="0"/>
              <a:t>and I) can meet – no lecture</a:t>
            </a:r>
          </a:p>
          <a:p>
            <a:pPr>
              <a:defRPr/>
            </a:pPr>
            <a:r>
              <a:rPr lang="en-US" dirty="0" smtClean="0"/>
              <a:t>Friday is available for meetings with me via Zoom, just let me know</a:t>
            </a:r>
          </a:p>
          <a:p>
            <a:pPr>
              <a:defRPr/>
            </a:pPr>
            <a:r>
              <a:rPr lang="en-US" dirty="0" smtClean="0"/>
              <a:t>We don’t use recitations in this course</a:t>
            </a:r>
          </a:p>
        </p:txBody>
      </p:sp>
    </p:spTree>
    <p:extLst>
      <p:ext uri="{BB962C8B-B14F-4D97-AF65-F5344CB8AC3E}">
        <p14:creationId xmlns:p14="http://schemas.microsoft.com/office/powerpoint/2010/main" val="221022992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00923" y="585652"/>
            <a:ext cx="640080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en-US" dirty="0" smtClean="0">
                <a:effectLst/>
                <a:ea typeface="ＭＳ Ｐゴシック" panose="020B0600070205080204" pitchFamily="34" charset="-128"/>
              </a:rPr>
              <a:t>Objectives</a:t>
            </a:r>
          </a:p>
        </p:txBody>
      </p:sp>
      <p:sp>
        <p:nvSpPr>
          <p:cNvPr id="7171" name="Rectangle 3"/>
          <p:cNvSpPr>
            <a:spLocks noGrp="1" noChangeArrowheads="1"/>
          </p:cNvSpPr>
          <p:nvPr>
            <p:ph type="body" idx="1"/>
          </p:nvPr>
        </p:nvSpPr>
        <p:spPr>
          <a:xfrm>
            <a:off x="1200923" y="1639390"/>
            <a:ext cx="6732587" cy="5546725"/>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altLang="en-US" dirty="0" smtClean="0">
                <a:effectLst/>
                <a:ea typeface="ＭＳ Ｐゴシック" panose="020B0600070205080204" pitchFamily="34" charset="-128"/>
              </a:rPr>
              <a:t>Step through a “real” project</a:t>
            </a:r>
          </a:p>
          <a:p>
            <a:pPr>
              <a:lnSpc>
                <a:spcPct val="90000"/>
              </a:lnSpc>
            </a:pPr>
            <a:r>
              <a:rPr lang="en-US" altLang="en-US" dirty="0" smtClean="0">
                <a:effectLst/>
                <a:ea typeface="ＭＳ Ｐゴシック" panose="020B0600070205080204" pitchFamily="34" charset="-128"/>
              </a:rPr>
              <a:t>Criticize Bad Design / Recognize Good</a:t>
            </a:r>
          </a:p>
          <a:p>
            <a:pPr>
              <a:lnSpc>
                <a:spcPct val="90000"/>
              </a:lnSpc>
            </a:pPr>
            <a:r>
              <a:rPr lang="en-US" altLang="en-US" dirty="0" smtClean="0">
                <a:effectLst/>
                <a:ea typeface="ＭＳ Ｐゴシック" panose="020B0600070205080204" pitchFamily="34" charset="-128"/>
              </a:rPr>
              <a:t>Understand the Complexity of Building Systems</a:t>
            </a:r>
          </a:p>
          <a:p>
            <a:pPr>
              <a:lnSpc>
                <a:spcPct val="90000"/>
              </a:lnSpc>
            </a:pPr>
            <a:r>
              <a:rPr lang="en-US" altLang="en-US" dirty="0" smtClean="0">
                <a:effectLst/>
                <a:ea typeface="ＭＳ Ｐゴシック" panose="020B0600070205080204" pitchFamily="34" charset="-128"/>
              </a:rPr>
              <a:t>Chart a Logical Path Through the Complexity </a:t>
            </a:r>
          </a:p>
          <a:p>
            <a:pPr>
              <a:lnSpc>
                <a:spcPct val="90000"/>
              </a:lnSpc>
            </a:pPr>
            <a:r>
              <a:rPr lang="en-US" altLang="en-US" dirty="0" smtClean="0">
                <a:effectLst/>
                <a:ea typeface="ＭＳ Ｐゴシック" panose="020B0600070205080204" pitchFamily="34" charset="-128"/>
              </a:rPr>
              <a:t>Appreciate Simple Elegance</a:t>
            </a:r>
          </a:p>
          <a:p>
            <a:pPr>
              <a:lnSpc>
                <a:spcPct val="90000"/>
              </a:lnSpc>
            </a:pPr>
            <a:r>
              <a:rPr lang="en-US" altLang="en-US" dirty="0" smtClean="0">
                <a:effectLst/>
                <a:ea typeface="ＭＳ Ｐゴシック" panose="020B0600070205080204" pitchFamily="34" charset="-128"/>
              </a:rPr>
              <a:t>Connect Left and Right Brains</a:t>
            </a:r>
          </a:p>
          <a:p>
            <a:pPr>
              <a:lnSpc>
                <a:spcPct val="90000"/>
              </a:lnSpc>
            </a:pPr>
            <a:r>
              <a:rPr lang="en-US" altLang="en-US" dirty="0" smtClean="0">
                <a:effectLst/>
                <a:ea typeface="ＭＳ Ｐゴシック" panose="020B0600070205080204" pitchFamily="34" charset="-128"/>
              </a:rPr>
              <a:t>Apply CRITICAL THINKING skills</a:t>
            </a:r>
          </a:p>
          <a:p>
            <a:pPr>
              <a:lnSpc>
                <a:spcPct val="90000"/>
              </a:lnSpc>
            </a:pPr>
            <a:endParaRPr lang="en-US" altLang="en-US" dirty="0" smtClean="0">
              <a:effectLst/>
              <a:ea typeface="ＭＳ Ｐゴシック" panose="020B0600070205080204" pitchFamily="34" charset="-128"/>
            </a:endParaRPr>
          </a:p>
        </p:txBody>
      </p:sp>
    </p:spTree>
    <p:extLst>
      <p:ext uri="{BB962C8B-B14F-4D97-AF65-F5344CB8AC3E}">
        <p14:creationId xmlns:p14="http://schemas.microsoft.com/office/powerpoint/2010/main" val="105887279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This course</a:t>
            </a:r>
            <a:endParaRPr lang="en-US" dirty="0"/>
          </a:p>
        </p:txBody>
      </p:sp>
      <p:sp>
        <p:nvSpPr>
          <p:cNvPr id="3" name="Content Placeholder 2"/>
          <p:cNvSpPr>
            <a:spLocks noGrp="1"/>
          </p:cNvSpPr>
          <p:nvPr>
            <p:ph idx="1"/>
          </p:nvPr>
        </p:nvSpPr>
        <p:spPr/>
        <p:txBody>
          <a:bodyPr/>
          <a:lstStyle/>
          <a:p>
            <a:pPr>
              <a:defRPr/>
            </a:pPr>
            <a:r>
              <a:rPr lang="en-US" dirty="0" smtClean="0"/>
              <a:t>This is a software engineering, project management, and </a:t>
            </a:r>
            <a:r>
              <a:rPr lang="en-US" b="1" i="1" dirty="0" smtClean="0"/>
              <a:t>philosophy of work</a:t>
            </a:r>
            <a:r>
              <a:rPr lang="en-US" dirty="0" smtClean="0"/>
              <a:t> course</a:t>
            </a:r>
            <a:endParaRPr lang="en-US" dirty="0"/>
          </a:p>
        </p:txBody>
      </p:sp>
    </p:spTree>
    <p:extLst>
      <p:ext uri="{BB962C8B-B14F-4D97-AF65-F5344CB8AC3E}">
        <p14:creationId xmlns:p14="http://schemas.microsoft.com/office/powerpoint/2010/main" val="16209322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28601"/>
            <a:ext cx="6400800" cy="485775"/>
          </a:xfrm>
        </p:spPr>
        <p:txBody>
          <a:bodyPr>
            <a:normAutofit fontScale="90000"/>
          </a:bodyPr>
          <a:lstStyle/>
          <a:p>
            <a:pPr>
              <a:defRPr/>
            </a:pPr>
            <a:r>
              <a:rPr lang="en-US" smtClean="0"/>
              <a:t>Grading</a:t>
            </a:r>
            <a:endParaRPr lang="en-US"/>
          </a:p>
        </p:txBody>
      </p:sp>
      <p:sp>
        <p:nvSpPr>
          <p:cNvPr id="3" name="Content Placeholder 2"/>
          <p:cNvSpPr>
            <a:spLocks noGrp="1"/>
          </p:cNvSpPr>
          <p:nvPr>
            <p:ph idx="1"/>
          </p:nvPr>
        </p:nvSpPr>
        <p:spPr>
          <a:xfrm>
            <a:off x="1398494" y="857250"/>
            <a:ext cx="8964706" cy="5238750"/>
          </a:xfrm>
        </p:spPr>
        <p:txBody>
          <a:bodyPr>
            <a:normAutofit fontScale="62500" lnSpcReduction="20000"/>
          </a:bodyPr>
          <a:lstStyle/>
          <a:p>
            <a:pPr marL="0" indent="0">
              <a:buNone/>
            </a:pPr>
            <a:r>
              <a:rPr lang="en-US" dirty="0"/>
              <a:t>Project Grade </a:t>
            </a:r>
            <a:r>
              <a:rPr lang="en-US" dirty="0" smtClean="0"/>
              <a:t>70</a:t>
            </a:r>
            <a:r>
              <a:rPr lang="en-US" dirty="0"/>
              <a:t>% - </a:t>
            </a:r>
          </a:p>
          <a:p>
            <a:pPr marL="457200" lvl="1" indent="0">
              <a:buNone/>
            </a:pPr>
            <a:r>
              <a:rPr lang="en-US" sz="2900" dirty="0" smtClean="0"/>
              <a:t>Requirements Specification - Requirements from the customer perspective (Phase 1) - </a:t>
            </a:r>
            <a:r>
              <a:rPr lang="en-US" sz="2900" b="1" dirty="0" smtClean="0"/>
              <a:t>15%</a:t>
            </a:r>
            <a:endParaRPr lang="en-US" sz="2900" dirty="0" smtClean="0"/>
          </a:p>
          <a:p>
            <a:pPr marL="457200" lvl="1" indent="0">
              <a:buNone/>
            </a:pPr>
            <a:r>
              <a:rPr lang="en-US" sz="2900" dirty="0" smtClean="0"/>
              <a:t>Design (Phase 2) - </a:t>
            </a:r>
            <a:r>
              <a:rPr lang="en-US" sz="2900" b="1" dirty="0" smtClean="0"/>
              <a:t>20% </a:t>
            </a:r>
            <a:r>
              <a:rPr lang="en-US" sz="2900" dirty="0" smtClean="0"/>
              <a:t>(this includes 5% for the architectural diagram)</a:t>
            </a:r>
          </a:p>
          <a:p>
            <a:pPr marL="457200" lvl="1" indent="0">
              <a:buNone/>
            </a:pPr>
            <a:r>
              <a:rPr lang="en-US" sz="2900" dirty="0" smtClean="0"/>
              <a:t>Project Plan (Phase 3) –</a:t>
            </a:r>
            <a:r>
              <a:rPr lang="en-US" sz="2900" b="1" dirty="0" smtClean="0"/>
              <a:t> 15%</a:t>
            </a:r>
            <a:endParaRPr lang="en-US" sz="2900" dirty="0" smtClean="0"/>
          </a:p>
          <a:p>
            <a:pPr marL="457200" lvl="1" indent="0">
              <a:buNone/>
            </a:pPr>
            <a:r>
              <a:rPr lang="en-US" sz="2900" dirty="0" smtClean="0"/>
              <a:t>Implementation/testing/Demo (Phase 4)	- </a:t>
            </a:r>
            <a:r>
              <a:rPr lang="en-US" sz="2900" b="1" dirty="0" smtClean="0"/>
              <a:t>15%</a:t>
            </a:r>
            <a:endParaRPr lang="en-US" sz="2900" dirty="0"/>
          </a:p>
          <a:p>
            <a:pPr marL="457200" lvl="1" indent="0">
              <a:buNone/>
            </a:pPr>
            <a:r>
              <a:rPr lang="en-US" sz="2900" dirty="0" smtClean="0"/>
              <a:t>Peer </a:t>
            </a:r>
            <a:r>
              <a:rPr lang="en-US" sz="2900" dirty="0"/>
              <a:t>Review –</a:t>
            </a:r>
            <a:r>
              <a:rPr lang="en-US" sz="2900" b="1" dirty="0"/>
              <a:t> 5%</a:t>
            </a:r>
            <a:endParaRPr lang="en-US" sz="2900" dirty="0"/>
          </a:p>
          <a:p>
            <a:pPr marL="0" indent="0">
              <a:buNone/>
            </a:pPr>
            <a:r>
              <a:rPr lang="en-US" dirty="0" smtClean="0"/>
              <a:t> </a:t>
            </a:r>
          </a:p>
          <a:p>
            <a:pPr marL="0" indent="0">
              <a:buNone/>
            </a:pPr>
            <a:r>
              <a:rPr lang="en-US" dirty="0" smtClean="0"/>
              <a:t>Individual Grade 30% - </a:t>
            </a:r>
          </a:p>
          <a:p>
            <a:pPr marL="457200" lvl="1" indent="0">
              <a:buNone/>
            </a:pPr>
            <a:r>
              <a:rPr lang="en-US" sz="3200" dirty="0" smtClean="0"/>
              <a:t>Essay/Research Question #1	</a:t>
            </a:r>
            <a:r>
              <a:rPr lang="en-US" sz="3200" b="1" dirty="0" smtClean="0"/>
              <a:t>10%</a:t>
            </a:r>
            <a:endParaRPr lang="en-US" sz="3200" dirty="0"/>
          </a:p>
          <a:p>
            <a:pPr marL="457200" lvl="1" indent="0">
              <a:buNone/>
            </a:pPr>
            <a:r>
              <a:rPr lang="en-US" sz="3200" dirty="0" smtClean="0"/>
              <a:t>Essay/Research Question #2  	</a:t>
            </a:r>
            <a:r>
              <a:rPr lang="en-US" sz="3200" b="1" dirty="0" smtClean="0"/>
              <a:t>10%</a:t>
            </a:r>
            <a:endParaRPr lang="en-US" sz="3200" dirty="0"/>
          </a:p>
          <a:p>
            <a:pPr marL="457200" lvl="1" indent="0">
              <a:buNone/>
            </a:pPr>
            <a:r>
              <a:rPr lang="en-US" sz="3200" dirty="0" smtClean="0"/>
              <a:t>Class participation &amp; professionalism (individual) </a:t>
            </a:r>
            <a:r>
              <a:rPr lang="en-US" sz="3200" b="1" dirty="0" smtClean="0"/>
              <a:t>10%</a:t>
            </a:r>
            <a:r>
              <a:rPr lang="en-US" sz="3200" dirty="0" smtClean="0"/>
              <a:t> - attendance is taken randomly throughout the semester, usually when the class looks empty. The professional component includes not just the attendance, but emphasizes more pointedly the productive value of input a student offers to class discussion. It could also include professional behaviors such as not texting during class, looking at laptops when they are not needed for the class, and not talking with fellow students during class. It includes other aspects of professional behavior such as properly written emails, preparedness when attending office hours, and advanced notification for classes that are missed.  </a:t>
            </a:r>
          </a:p>
          <a:p>
            <a:pPr marL="457200" lvl="1" indent="0">
              <a:buNone/>
            </a:pPr>
            <a:r>
              <a:rPr lang="en-US" sz="2900" dirty="0" smtClean="0"/>
              <a:t> </a:t>
            </a:r>
            <a:endParaRPr lang="en-US" sz="2900" dirty="0"/>
          </a:p>
        </p:txBody>
      </p:sp>
    </p:spTree>
    <p:extLst>
      <p:ext uri="{BB962C8B-B14F-4D97-AF65-F5344CB8AC3E}">
        <p14:creationId xmlns:p14="http://schemas.microsoft.com/office/powerpoint/2010/main" val="326338290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ffectLst>
                  <a:outerShdw blurRad="38100" dist="38100" dir="2700000" algn="tl">
                    <a:srgbClr val="C0C0C0"/>
                  </a:outerShdw>
                </a:effectLst>
              </a:rPr>
              <a:t>books</a:t>
            </a:r>
          </a:p>
        </p:txBody>
      </p:sp>
      <p:pic>
        <p:nvPicPr>
          <p:cNvPr id="12291" name="Content Placeholder 3" descr="CC.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62400" y="1295400"/>
            <a:ext cx="3810000" cy="4654550"/>
          </a:xfrm>
        </p:spPr>
      </p:pic>
      <p:pic>
        <p:nvPicPr>
          <p:cNvPr id="12292" name="Picture 25"/>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620000" y="3200400"/>
            <a:ext cx="2819400" cy="33797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Box 4"/>
          <p:cNvSpPr txBox="1">
            <a:spLocks noChangeArrowheads="1"/>
          </p:cNvSpPr>
          <p:nvPr/>
        </p:nvSpPr>
        <p:spPr bwMode="auto">
          <a:xfrm>
            <a:off x="8077200" y="762001"/>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t>useful in your career </a:t>
            </a:r>
          </a:p>
          <a:p>
            <a:pPr>
              <a:spcBef>
                <a:spcPct val="0"/>
              </a:spcBef>
              <a:buClrTx/>
              <a:buSzTx/>
              <a:buFontTx/>
              <a:buNone/>
            </a:pPr>
            <a:r>
              <a:rPr lang="en-US" altLang="en-US" sz="1800"/>
              <a:t>but NOT required</a:t>
            </a:r>
          </a:p>
        </p:txBody>
      </p:sp>
      <p:cxnSp>
        <p:nvCxnSpPr>
          <p:cNvPr id="12294" name="Straight Connector 6"/>
          <p:cNvCxnSpPr>
            <a:cxnSpLocks noChangeShapeType="1"/>
          </p:cNvCxnSpPr>
          <p:nvPr/>
        </p:nvCxnSpPr>
        <p:spPr bwMode="auto">
          <a:xfrm rot="10800000" flipV="1">
            <a:off x="7848600" y="15240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295" name="Straight Connector 7"/>
          <p:cNvCxnSpPr>
            <a:cxnSpLocks noChangeShapeType="1"/>
          </p:cNvCxnSpPr>
          <p:nvPr/>
        </p:nvCxnSpPr>
        <p:spPr bwMode="auto">
          <a:xfrm rot="10800000" flipV="1">
            <a:off x="8991600" y="23622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296" name="TextBox 8"/>
          <p:cNvSpPr txBox="1">
            <a:spLocks noChangeArrowheads="1"/>
          </p:cNvSpPr>
          <p:nvPr/>
        </p:nvSpPr>
        <p:spPr bwMode="auto">
          <a:xfrm>
            <a:off x="9529482" y="1639669"/>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smtClean="0"/>
              <a:t>Required (free pdf)</a:t>
            </a:r>
            <a:endParaRPr lang="en-US" altLang="en-US" sz="1800" dirty="0"/>
          </a:p>
        </p:txBody>
      </p:sp>
    </p:spTree>
    <p:extLst>
      <p:ext uri="{BB962C8B-B14F-4D97-AF65-F5344CB8AC3E}">
        <p14:creationId xmlns:p14="http://schemas.microsoft.com/office/powerpoint/2010/main" val="3821192924"/>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535</Words>
  <Application>Microsoft Office PowerPoint</Application>
  <PresentationFormat>Widescreen</PresentationFormat>
  <Paragraphs>80</Paragraphs>
  <Slides>20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Arial</vt:lpstr>
      <vt:lpstr>Calibri</vt:lpstr>
      <vt:lpstr>Calibri Light</vt:lpstr>
      <vt:lpstr>Goudy Old Style</vt:lpstr>
      <vt:lpstr>Times New Roman</vt:lpstr>
      <vt:lpstr>Wingdings</vt:lpstr>
      <vt:lpstr>Office Theme</vt:lpstr>
      <vt:lpstr>Prof. Michael Buckley SW Engineering Socially Relevant Computing</vt:lpstr>
      <vt:lpstr>PowerPoint Presentation</vt:lpstr>
      <vt:lpstr>This week, and next </vt:lpstr>
      <vt:lpstr>PowerPoint Presentation</vt:lpstr>
      <vt:lpstr>Meeting – you are expected to produce team documents fully half of your participation time. </vt:lpstr>
      <vt:lpstr>Objectives</vt:lpstr>
      <vt:lpstr>This course</vt:lpstr>
      <vt:lpstr>Grading</vt:lpstr>
      <vt:lpstr>books</vt:lpstr>
      <vt:lpstr>PowerPoint Presentation</vt:lpstr>
      <vt:lpstr>PowerPoint Presentation</vt:lpstr>
      <vt:lpstr>Topics</vt:lpstr>
      <vt:lpstr>http://c2.com/cgi/wiki?BigDesignUpFront </vt:lpstr>
      <vt:lpstr>The Class Team-based Project</vt:lpstr>
      <vt:lpstr>Our Clients &amp; Customers</vt:lpstr>
      <vt:lpstr>UB Talker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Michael Buckley SW Engineering Socially Relevant Computing</dc:title>
  <dc:creator>Michael Buckley</dc:creator>
  <cp:lastModifiedBy>mikeb</cp:lastModifiedBy>
  <cp:revision>14</cp:revision>
  <dcterms:created xsi:type="dcterms:W3CDTF">2022-06-13T15:36:37Z</dcterms:created>
  <dcterms:modified xsi:type="dcterms:W3CDTF">2022-08-29T19:57:20Z</dcterms:modified>
</cp:coreProperties>
</file>