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b" initials="m" lastIdx="1" clrIdx="0">
    <p:extLst>
      <p:ext uri="{19B8F6BF-5375-455C-9EA6-DF929625EA0E}">
        <p15:presenceInfo xmlns:p15="http://schemas.microsoft.com/office/powerpoint/2012/main" userId="mik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9" d="100"/>
          <a:sy n="49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5T11:32:27.76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9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F65F-BB61-44AE-AEAB-C47D09FC39F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B250-D32E-4B06-BBB7-DC2EBE5D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43" y="0"/>
            <a:ext cx="5429019" cy="6858000"/>
          </a:xfrm>
        </p:spPr>
      </p:pic>
    </p:spTree>
    <p:extLst>
      <p:ext uri="{BB962C8B-B14F-4D97-AF65-F5344CB8AC3E}">
        <p14:creationId xmlns:p14="http://schemas.microsoft.com/office/powerpoint/2010/main" val="980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" y="175097"/>
            <a:ext cx="11677458" cy="6647661"/>
          </a:xfrm>
        </p:spPr>
      </p:pic>
    </p:spTree>
    <p:extLst>
      <p:ext uri="{BB962C8B-B14F-4D97-AF65-F5344CB8AC3E}">
        <p14:creationId xmlns:p14="http://schemas.microsoft.com/office/powerpoint/2010/main" val="4234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685" cy="6858000"/>
          </a:xfrm>
        </p:spPr>
      </p:pic>
    </p:spTree>
    <p:extLst>
      <p:ext uri="{BB962C8B-B14F-4D97-AF65-F5344CB8AC3E}">
        <p14:creationId xmlns:p14="http://schemas.microsoft.com/office/powerpoint/2010/main" val="1367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3" y="172463"/>
            <a:ext cx="2881516" cy="42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85" y="172463"/>
            <a:ext cx="2733229" cy="4297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17" y="172463"/>
            <a:ext cx="2751293" cy="4297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62" y="172463"/>
            <a:ext cx="2871983" cy="4297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353" y="4805464"/>
            <a:ext cx="11572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are about the intellectual and math history of England. I am looking for books on the intellectual and math history of India, the Middle East, China, and France.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675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59" y="136187"/>
            <a:ext cx="6084269" cy="6750316"/>
          </a:xfrm>
        </p:spPr>
      </p:pic>
    </p:spTree>
    <p:extLst>
      <p:ext uri="{BB962C8B-B14F-4D97-AF65-F5344CB8AC3E}">
        <p14:creationId xmlns:p14="http://schemas.microsoft.com/office/powerpoint/2010/main" val="3363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642"/>
            <a:ext cx="11794922" cy="6322979"/>
          </a:xfrm>
        </p:spPr>
      </p:pic>
    </p:spTree>
    <p:extLst>
      <p:ext uri="{BB962C8B-B14F-4D97-AF65-F5344CB8AC3E}">
        <p14:creationId xmlns:p14="http://schemas.microsoft.com/office/powerpoint/2010/main" val="36249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1978 – 1982 The golden age of 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mainframes (research and universities)</a:t>
            </a:r>
          </a:p>
          <a:p>
            <a:r>
              <a:rPr lang="en-US" dirty="0" smtClean="0"/>
              <a:t>The rise of mini-computers (small businesses)</a:t>
            </a:r>
          </a:p>
          <a:p>
            <a:r>
              <a:rPr lang="en-US" dirty="0" smtClean="0"/>
              <a:t>The rise of Personal Computers (hobbyists)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21" y="501313"/>
            <a:ext cx="2838856" cy="5880032"/>
          </a:xfrm>
        </p:spPr>
        <p:txBody>
          <a:bodyPr/>
          <a:lstStyle/>
          <a:p>
            <a:r>
              <a:rPr lang="en-US" dirty="0" smtClean="0"/>
              <a:t>IBM “360” main-frame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64" y="431395"/>
            <a:ext cx="75438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2362" cy="5627113"/>
          </a:xfrm>
        </p:spPr>
        <p:txBody>
          <a:bodyPr/>
          <a:lstStyle/>
          <a:p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General</a:t>
            </a:r>
            <a:br>
              <a:rPr lang="en-US" dirty="0" smtClean="0"/>
            </a:br>
            <a:r>
              <a:rPr lang="en-US" dirty="0" smtClean="0"/>
              <a:t>“Eclipse” model mini-computer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6" y="-1"/>
            <a:ext cx="6960977" cy="6712085"/>
          </a:xfrm>
        </p:spPr>
      </p:pic>
    </p:spTree>
    <p:extLst>
      <p:ext uri="{BB962C8B-B14F-4D97-AF65-F5344CB8AC3E}">
        <p14:creationId xmlns:p14="http://schemas.microsoft.com/office/powerpoint/2010/main" val="20533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89443" cy="5918943"/>
          </a:xfrm>
        </p:spPr>
        <p:txBody>
          <a:bodyPr/>
          <a:lstStyle/>
          <a:p>
            <a:r>
              <a:rPr lang="en-US" dirty="0" smtClean="0"/>
              <a:t>Digital Equipment Corporation “PDP/11” mini-computer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43" y="346075"/>
            <a:ext cx="7256834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9" y="365125"/>
            <a:ext cx="3093396" cy="6094041"/>
          </a:xfrm>
        </p:spPr>
        <p:txBody>
          <a:bodyPr/>
          <a:lstStyle/>
          <a:p>
            <a:r>
              <a:rPr lang="en-US" dirty="0" smtClean="0"/>
              <a:t>IBM PC</a:t>
            </a:r>
            <a:br>
              <a:rPr lang="en-US" dirty="0" smtClean="0"/>
            </a:br>
            <a:r>
              <a:rPr lang="en-US" dirty="0" smtClean="0"/>
              <a:t>O/S not written by IBM, processor not developed by IBM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94" y="0"/>
            <a:ext cx="9074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PC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 1981 – 40 years ago</a:t>
            </a:r>
          </a:p>
          <a:p>
            <a:r>
              <a:rPr lang="en-US" dirty="0" smtClean="0"/>
              <a:t>Two 360 Kbyte removable disks</a:t>
            </a:r>
          </a:p>
          <a:p>
            <a:r>
              <a:rPr lang="en-US" dirty="0" smtClean="0"/>
              <a:t>640 Kbyte RAM</a:t>
            </a:r>
          </a:p>
          <a:p>
            <a:r>
              <a:rPr lang="en-US" dirty="0" smtClean="0"/>
              <a:t>4.77 MHz 8-bit processor</a:t>
            </a:r>
          </a:p>
          <a:p>
            <a:r>
              <a:rPr lang="en-US" dirty="0" smtClean="0"/>
              <a:t>1-bit speaker (it could only beep or buzz)</a:t>
            </a:r>
          </a:p>
          <a:p>
            <a:r>
              <a:rPr lang="en-US" dirty="0"/>
              <a:t>Starting at </a:t>
            </a:r>
            <a:r>
              <a:rPr lang="en-US" dirty="0" smtClean="0"/>
              <a:t>US $</a:t>
            </a:r>
            <a:r>
              <a:rPr lang="en-US" dirty="0"/>
              <a:t>1,565 (equivalent to $4,401 </a:t>
            </a:r>
            <a:r>
              <a:rPr lang="en-US" dirty="0" smtClean="0"/>
              <a:t>now)</a:t>
            </a:r>
          </a:p>
          <a:p>
            <a:r>
              <a:rPr lang="en-US" dirty="0" smtClean="0"/>
              <a:t>No mouse, no graphics</a:t>
            </a:r>
          </a:p>
          <a:p>
            <a:r>
              <a:rPr lang="en-US" dirty="0" smtClean="0"/>
              <a:t>Initially white on black, green on black, or amber on black; eventually 16 colors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169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1978 – 1982 The golden age of personal computers</vt:lpstr>
      <vt:lpstr>IBM “360” main-frame computer</vt:lpstr>
      <vt:lpstr>Data General “Eclipse” model mini-computer</vt:lpstr>
      <vt:lpstr>Digital Equipment Corporation “PDP/11” mini-computer</vt:lpstr>
      <vt:lpstr>IBM PC O/S not written by IBM, processor not developed by IBM</vt:lpstr>
      <vt:lpstr>IBM PC specs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mikeb</dc:creator>
  <cp:lastModifiedBy>mikeb</cp:lastModifiedBy>
  <cp:revision>11</cp:revision>
  <dcterms:created xsi:type="dcterms:W3CDTF">2021-03-05T14:22:41Z</dcterms:created>
  <dcterms:modified xsi:type="dcterms:W3CDTF">2021-03-05T16:35:55Z</dcterms:modified>
</cp:coreProperties>
</file>