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85" r:id="rId4"/>
    <p:sldId id="284" r:id="rId5"/>
    <p:sldId id="257" r:id="rId6"/>
    <p:sldId id="259" r:id="rId7"/>
    <p:sldId id="260" r:id="rId8"/>
    <p:sldId id="261" r:id="rId9"/>
    <p:sldId id="258" r:id="rId10"/>
    <p:sldId id="262" r:id="rId11"/>
    <p:sldId id="264" r:id="rId12"/>
    <p:sldId id="267" r:id="rId13"/>
    <p:sldId id="268" r:id="rId14"/>
    <p:sldId id="269" r:id="rId15"/>
    <p:sldId id="282" r:id="rId16"/>
    <p:sldId id="270" r:id="rId17"/>
    <p:sldId id="271" r:id="rId18"/>
    <p:sldId id="283" r:id="rId19"/>
    <p:sldId id="272" r:id="rId20"/>
    <p:sldId id="273" r:id="rId21"/>
    <p:sldId id="274" r:id="rId22"/>
    <p:sldId id="275" r:id="rId23"/>
    <p:sldId id="287" r:id="rId24"/>
    <p:sldId id="277" r:id="rId25"/>
    <p:sldId id="278"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77" d="100"/>
          <a:sy n="77"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FF4F59-3C70-4BF8-9DA0-1DACB946EDA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41929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F4F59-3C70-4BF8-9DA0-1DACB946EDA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1729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F4F59-3C70-4BF8-9DA0-1DACB946EDA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309776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F4F59-3C70-4BF8-9DA0-1DACB946EDA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233514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FF4F59-3C70-4BF8-9DA0-1DACB946EDA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248823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FF4F59-3C70-4BF8-9DA0-1DACB946EDA1}"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298490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FF4F59-3C70-4BF8-9DA0-1DACB946EDA1}"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136899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FF4F59-3C70-4BF8-9DA0-1DACB946EDA1}"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102657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F4F59-3C70-4BF8-9DA0-1DACB946EDA1}"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286992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FF4F59-3C70-4BF8-9DA0-1DACB946EDA1}"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395686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FF4F59-3C70-4BF8-9DA0-1DACB946EDA1}"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E469E-1CAF-4CF6-AE5A-F138EB7EF985}" type="slidenum">
              <a:rPr lang="en-US" smtClean="0"/>
              <a:t>‹#›</a:t>
            </a:fld>
            <a:endParaRPr lang="en-US"/>
          </a:p>
        </p:txBody>
      </p:sp>
    </p:spTree>
    <p:extLst>
      <p:ext uri="{BB962C8B-B14F-4D97-AF65-F5344CB8AC3E}">
        <p14:creationId xmlns:p14="http://schemas.microsoft.com/office/powerpoint/2010/main" val="15313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F4F59-3C70-4BF8-9DA0-1DACB946EDA1}" type="datetimeFigureOut">
              <a:rPr lang="en-US" smtClean="0"/>
              <a:t>10/24/2022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E469E-1CAF-4CF6-AE5A-F138EB7EF985}" type="slidenum">
              <a:rPr lang="en-US" smtClean="0"/>
              <a:t>‹#›</a:t>
            </a:fld>
            <a:endParaRPr lang="en-US"/>
          </a:p>
        </p:txBody>
      </p:sp>
    </p:spTree>
    <p:extLst>
      <p:ext uri="{BB962C8B-B14F-4D97-AF65-F5344CB8AC3E}">
        <p14:creationId xmlns:p14="http://schemas.microsoft.com/office/powerpoint/2010/main" val="73061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cnn.com/2022/10/24/world/search-and-rescue-rats-apopo-hnk-spc-intl/index.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tags" Target="../tags/tag43.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image" Target="../media/image5.jpeg"/><Relationship Id="rId7" Type="http://schemas.openxmlformats.org/officeDocument/2006/relationships/tags" Target="../tags/tag1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8" Type="http://schemas.openxmlformats.org/officeDocument/2006/relationships/tags" Target="../tags/tag12.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ourceforge.net/projects/projectlib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34736"/>
            <a:ext cx="9144000" cy="4923064"/>
          </a:xfrm>
        </p:spPr>
        <p:txBody>
          <a:bodyPr/>
          <a:lstStyle/>
          <a:p>
            <a:r>
              <a:rPr lang="en-US" dirty="0">
                <a:hlinkClick r:id="rId2"/>
              </a:rPr>
              <a:t>Rats with backpacks could help rescue earthquake survivors | </a:t>
            </a:r>
            <a:r>
              <a:rPr lang="en-US" dirty="0" smtClean="0">
                <a:hlinkClick r:id="rId2"/>
              </a:rPr>
              <a:t>CNN</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4" y="1295400"/>
            <a:ext cx="6586399" cy="4166507"/>
          </a:xfrm>
          <a:prstGeom prst="rect">
            <a:avLst/>
          </a:prstGeom>
        </p:spPr>
      </p:pic>
      <p:pic>
        <p:nvPicPr>
          <p:cNvPr id="2" name="Picture 1"/>
          <p:cNvPicPr>
            <a:picLocks noChangeAspect="1"/>
          </p:cNvPicPr>
          <p:nvPr/>
        </p:nvPicPr>
        <p:blipFill>
          <a:blip r:embed="rId4"/>
          <a:stretch>
            <a:fillRect/>
          </a:stretch>
        </p:blipFill>
        <p:spPr>
          <a:xfrm>
            <a:off x="7517033" y="979475"/>
            <a:ext cx="4343718" cy="3257789"/>
          </a:xfrm>
          <a:prstGeom prst="rect">
            <a:avLst/>
          </a:prstGeom>
        </p:spPr>
      </p:pic>
    </p:spTree>
    <p:extLst>
      <p:ext uri="{BB962C8B-B14F-4D97-AF65-F5344CB8AC3E}">
        <p14:creationId xmlns:p14="http://schemas.microsoft.com/office/powerpoint/2010/main" val="201316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do Phase 3 now, together</a:t>
            </a:r>
            <a:endParaRPr lang="en-US" dirty="0"/>
          </a:p>
        </p:txBody>
      </p:sp>
      <p:sp>
        <p:nvSpPr>
          <p:cNvPr id="3" name="Content Placeholder 2"/>
          <p:cNvSpPr>
            <a:spLocks noGrp="1"/>
          </p:cNvSpPr>
          <p:nvPr>
            <p:ph idx="1"/>
          </p:nvPr>
        </p:nvSpPr>
        <p:spPr/>
        <p:txBody>
          <a:bodyPr/>
          <a:lstStyle/>
          <a:p>
            <a:r>
              <a:rPr lang="en-US" dirty="0" smtClean="0"/>
              <a:t>You must produce a Project Plan, using Microsoft Project, or OpenOffice Project </a:t>
            </a:r>
            <a:r>
              <a:rPr lang="en-US" dirty="0" err="1" smtClean="0"/>
              <a:t>Libre</a:t>
            </a:r>
            <a:r>
              <a:rPr lang="en-US" dirty="0" smtClean="0"/>
              <a:t>.</a:t>
            </a:r>
          </a:p>
          <a:p>
            <a:r>
              <a:rPr lang="en-US" dirty="0" smtClean="0"/>
              <a:t>The core of a project plan is a list of tasks to perform, with length and precedence (more later).</a:t>
            </a:r>
            <a:endParaRPr lang="en-US" dirty="0"/>
          </a:p>
        </p:txBody>
      </p:sp>
    </p:spTree>
    <p:extLst>
      <p:ext uri="{BB962C8B-B14F-4D97-AF65-F5344CB8AC3E}">
        <p14:creationId xmlns:p14="http://schemas.microsoft.com/office/powerpoint/2010/main" val="100455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p:txBody>
          <a:bodyPr>
            <a:normAutofit/>
          </a:bodyPr>
          <a:lstStyle/>
          <a:p>
            <a:pPr>
              <a:defRPr/>
            </a:pPr>
            <a:r>
              <a:rPr lang="en-US" smtClean="0"/>
              <a:t>Critical Paths, or "Pert" charts:</a:t>
            </a:r>
            <a:br>
              <a:rPr lang="en-US" smtClean="0"/>
            </a:br>
            <a:r>
              <a:rPr lang="en-US" smtClean="0"/>
              <a:t>A Project Management Tool</a:t>
            </a:r>
          </a:p>
        </p:txBody>
      </p:sp>
      <p:sp>
        <p:nvSpPr>
          <p:cNvPr id="9219" name="Rectangle 3"/>
          <p:cNvSpPr>
            <a:spLocks noGrp="1" noChangeArrowheads="1"/>
          </p:cNvSpPr>
          <p:nvPr>
            <p:ph idx="1"/>
            <p:custDataLst>
              <p:tags r:id="rId2"/>
            </p:custDataLst>
          </p:nvPr>
        </p:nvSpPr>
        <p:spPr>
          <a:xfrm>
            <a:off x="1981200" y="2133600"/>
            <a:ext cx="8229600" cy="4343400"/>
          </a:xfrm>
        </p:spPr>
        <p:txBody>
          <a:bodyPr/>
          <a:lstStyle/>
          <a:p>
            <a:pPr eaLnBrk="1" hangingPunct="1"/>
            <a:r>
              <a:rPr lang="en-US" altLang="en-US" smtClean="0"/>
              <a:t>If you’re not doing Critical Paths, you’re not doing project management.</a:t>
            </a:r>
          </a:p>
          <a:p>
            <a:pPr eaLnBrk="1" hangingPunct="1"/>
            <a:r>
              <a:rPr lang="en-US" altLang="en-US" smtClean="0"/>
              <a:t>Shows the time sequence of events, including parallel efforts.</a:t>
            </a:r>
          </a:p>
          <a:p>
            <a:pPr eaLnBrk="1" hangingPunct="1"/>
            <a:r>
              <a:rPr lang="en-US" altLang="en-US" smtClean="0"/>
              <a:t>Determines length (calendar time) of a project.</a:t>
            </a:r>
          </a:p>
        </p:txBody>
      </p:sp>
    </p:spTree>
    <p:extLst>
      <p:ext uri="{BB962C8B-B14F-4D97-AF65-F5344CB8AC3E}">
        <p14:creationId xmlns:p14="http://schemas.microsoft.com/office/powerpoint/2010/main" val="122807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1981200" y="274638"/>
            <a:ext cx="8229600" cy="850900"/>
          </a:xfrm>
        </p:spPr>
        <p:txBody>
          <a:bodyPr/>
          <a:lstStyle/>
          <a:p>
            <a:pPr>
              <a:defRPr/>
            </a:pPr>
            <a:r>
              <a:rPr lang="en-US" smtClean="0"/>
              <a:t>Draw a Pert Chart for this job:</a:t>
            </a:r>
          </a:p>
        </p:txBody>
      </p:sp>
      <p:sp>
        <p:nvSpPr>
          <p:cNvPr id="12291" name="Rectangle 3"/>
          <p:cNvSpPr>
            <a:spLocks noGrp="1" noChangeArrowheads="1"/>
          </p:cNvSpPr>
          <p:nvPr>
            <p:ph idx="1"/>
            <p:custDataLst>
              <p:tags r:id="rId2"/>
            </p:custDataLst>
          </p:nvPr>
        </p:nvSpPr>
        <p:spPr>
          <a:xfrm>
            <a:off x="1774825" y="1268413"/>
            <a:ext cx="8713788" cy="4857750"/>
          </a:xfrm>
        </p:spPr>
        <p:txBody>
          <a:bodyPr/>
          <a:lstStyle/>
          <a:p>
            <a:pPr marL="609600" indent="-609600">
              <a:buNone/>
            </a:pPr>
            <a:r>
              <a:rPr lang="en-US" altLang="en-US" smtClean="0"/>
              <a:t>Task		Title		Duration		</a:t>
            </a:r>
            <a:r>
              <a:rPr lang="en-US" altLang="en-US"/>
              <a:t>Precedence</a:t>
            </a:r>
          </a:p>
          <a:p>
            <a:pPr marL="609600" indent="-609600">
              <a:buFontTx/>
              <a:buAutoNum type="alphaLcPeriod"/>
            </a:pPr>
            <a:r>
              <a:rPr lang="en-US" altLang="en-US"/>
              <a:t>start				0			-</a:t>
            </a:r>
          </a:p>
          <a:p>
            <a:pPr marL="609600" indent="-609600">
              <a:buFontTx/>
              <a:buAutoNum type="alphaLcPeriod"/>
            </a:pPr>
            <a:r>
              <a:rPr lang="en-US" altLang="en-US"/>
              <a:t>think				1			a</a:t>
            </a:r>
          </a:p>
          <a:p>
            <a:pPr marL="609600" indent="-609600">
              <a:buFontTx/>
              <a:buAutoNum type="alphaLcPeriod"/>
            </a:pPr>
            <a:r>
              <a:rPr lang="en-US" altLang="en-US"/>
              <a:t>plan				2			b</a:t>
            </a:r>
          </a:p>
          <a:p>
            <a:pPr marL="609600" indent="-609600">
              <a:buFontTx/>
              <a:buAutoNum type="alphaLcPeriod"/>
            </a:pPr>
            <a:r>
              <a:rPr lang="en-US" altLang="en-US"/>
              <a:t>procrastinate			5			a</a:t>
            </a:r>
          </a:p>
          <a:p>
            <a:pPr marL="609600" indent="-609600">
              <a:buFontTx/>
              <a:buAutoNum type="alphaLcPeriod"/>
            </a:pPr>
            <a:r>
              <a:rPr lang="en-US" altLang="en-US"/>
              <a:t>assign to someone else	1			c,d</a:t>
            </a:r>
          </a:p>
          <a:p>
            <a:pPr marL="609600" indent="-609600">
              <a:buFontTx/>
              <a:buAutoNum type="alphaLcPeriod"/>
            </a:pPr>
            <a:r>
              <a:rPr lang="en-US" altLang="en-US"/>
              <a:t>hide				3			e</a:t>
            </a:r>
          </a:p>
          <a:p>
            <a:pPr marL="609600" indent="-609600">
              <a:buFontTx/>
              <a:buAutoNum type="alphaLcPeriod"/>
            </a:pPr>
            <a:r>
              <a:rPr lang="en-US" altLang="en-US"/>
              <a:t>finish				1			e</a:t>
            </a:r>
          </a:p>
          <a:p>
            <a:pPr marL="609600" indent="-609600">
              <a:buFontTx/>
              <a:buAutoNum type="alphaLcPeriod"/>
            </a:pPr>
            <a:r>
              <a:rPr lang="en-US" altLang="en-US"/>
              <a:t>grab credit			1			f,g</a:t>
            </a:r>
          </a:p>
        </p:txBody>
      </p:sp>
    </p:spTree>
    <p:extLst>
      <p:ext uri="{BB962C8B-B14F-4D97-AF65-F5344CB8AC3E}">
        <p14:creationId xmlns:p14="http://schemas.microsoft.com/office/powerpoint/2010/main" val="200085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idx="1"/>
            <p:custDataLst>
              <p:tags r:id="rId1"/>
            </p:custDataLst>
          </p:nvPr>
        </p:nvSpPr>
        <p:spPr>
          <a:xfrm>
            <a:off x="1692276" y="3521076"/>
            <a:ext cx="8785225" cy="3179763"/>
          </a:xfrm>
        </p:spPr>
        <p:txBody>
          <a:bodyPr/>
          <a:lstStyle/>
          <a:p>
            <a:pPr eaLnBrk="1" hangingPunct="1">
              <a:buFontTx/>
              <a:buNone/>
            </a:pPr>
            <a:r>
              <a:rPr lang="en-US" altLang="en-US" smtClean="0"/>
              <a:t>  </a:t>
            </a:r>
          </a:p>
        </p:txBody>
      </p:sp>
      <p:sp>
        <p:nvSpPr>
          <p:cNvPr id="64515" name="Oval 3"/>
          <p:cNvSpPr>
            <a:spLocks noChangeArrowheads="1"/>
          </p:cNvSpPr>
          <p:nvPr>
            <p:custDataLst>
              <p:tags r:id="rId2"/>
            </p:custDataLst>
          </p:nvPr>
        </p:nvSpPr>
        <p:spPr bwMode="auto">
          <a:xfrm>
            <a:off x="2063750" y="3716338"/>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A</a:t>
            </a:r>
          </a:p>
        </p:txBody>
      </p:sp>
      <p:sp>
        <p:nvSpPr>
          <p:cNvPr id="64516" name="Oval 4"/>
          <p:cNvSpPr>
            <a:spLocks noChangeArrowheads="1"/>
          </p:cNvSpPr>
          <p:nvPr>
            <p:custDataLst>
              <p:tags r:id="rId3"/>
            </p:custDataLst>
          </p:nvPr>
        </p:nvSpPr>
        <p:spPr bwMode="auto">
          <a:xfrm>
            <a:off x="3216275" y="3716338"/>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B</a:t>
            </a:r>
          </a:p>
        </p:txBody>
      </p:sp>
      <p:sp>
        <p:nvSpPr>
          <p:cNvPr id="64517" name="Oval 5"/>
          <p:cNvSpPr>
            <a:spLocks noChangeArrowheads="1"/>
          </p:cNvSpPr>
          <p:nvPr>
            <p:custDataLst>
              <p:tags r:id="rId4"/>
            </p:custDataLst>
          </p:nvPr>
        </p:nvSpPr>
        <p:spPr bwMode="auto">
          <a:xfrm>
            <a:off x="5448300" y="3716338"/>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C&amp;D</a:t>
            </a:r>
          </a:p>
        </p:txBody>
      </p:sp>
      <p:sp>
        <p:nvSpPr>
          <p:cNvPr id="64518" name="Oval 6"/>
          <p:cNvSpPr>
            <a:spLocks noChangeArrowheads="1"/>
          </p:cNvSpPr>
          <p:nvPr>
            <p:custDataLst>
              <p:tags r:id="rId5"/>
            </p:custDataLst>
          </p:nvPr>
        </p:nvSpPr>
        <p:spPr bwMode="auto">
          <a:xfrm>
            <a:off x="6600825" y="3716338"/>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E</a:t>
            </a:r>
          </a:p>
        </p:txBody>
      </p:sp>
      <p:sp>
        <p:nvSpPr>
          <p:cNvPr id="64519" name="Oval 7"/>
          <p:cNvSpPr>
            <a:spLocks noChangeArrowheads="1"/>
          </p:cNvSpPr>
          <p:nvPr>
            <p:custDataLst>
              <p:tags r:id="rId6"/>
            </p:custDataLst>
          </p:nvPr>
        </p:nvSpPr>
        <p:spPr bwMode="auto">
          <a:xfrm>
            <a:off x="7824788" y="3716338"/>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F</a:t>
            </a:r>
          </a:p>
        </p:txBody>
      </p:sp>
      <p:sp>
        <p:nvSpPr>
          <p:cNvPr id="64520" name="Oval 8"/>
          <p:cNvSpPr>
            <a:spLocks noChangeArrowheads="1"/>
          </p:cNvSpPr>
          <p:nvPr>
            <p:custDataLst>
              <p:tags r:id="rId7"/>
            </p:custDataLst>
          </p:nvPr>
        </p:nvSpPr>
        <p:spPr bwMode="auto">
          <a:xfrm>
            <a:off x="8977313" y="3716338"/>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F&amp;G</a:t>
            </a:r>
          </a:p>
        </p:txBody>
      </p:sp>
      <p:sp>
        <p:nvSpPr>
          <p:cNvPr id="64521" name="Line 9"/>
          <p:cNvSpPr>
            <a:spLocks noChangeShapeType="1"/>
          </p:cNvSpPr>
          <p:nvPr>
            <p:custDataLst>
              <p:tags r:id="rId8"/>
            </p:custDataLst>
          </p:nvPr>
        </p:nvSpPr>
        <p:spPr bwMode="auto">
          <a:xfrm>
            <a:off x="1703388" y="40052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2" name="Line 10"/>
          <p:cNvSpPr>
            <a:spLocks noChangeShapeType="1"/>
          </p:cNvSpPr>
          <p:nvPr>
            <p:custDataLst>
              <p:tags r:id="rId9"/>
            </p:custDataLst>
          </p:nvPr>
        </p:nvSpPr>
        <p:spPr bwMode="auto">
          <a:xfrm>
            <a:off x="2711451" y="40052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3" name="Line 11"/>
          <p:cNvSpPr>
            <a:spLocks noChangeShapeType="1"/>
          </p:cNvSpPr>
          <p:nvPr>
            <p:custDataLst>
              <p:tags r:id="rId10"/>
            </p:custDataLst>
          </p:nvPr>
        </p:nvSpPr>
        <p:spPr bwMode="auto">
          <a:xfrm>
            <a:off x="3863975" y="4005263"/>
            <a:ext cx="503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4" name="Oval 12"/>
          <p:cNvSpPr>
            <a:spLocks noChangeArrowheads="1"/>
          </p:cNvSpPr>
          <p:nvPr>
            <p:custDataLst>
              <p:tags r:id="rId11"/>
            </p:custDataLst>
          </p:nvPr>
        </p:nvSpPr>
        <p:spPr bwMode="auto">
          <a:xfrm>
            <a:off x="3216275" y="4797425"/>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D</a:t>
            </a:r>
          </a:p>
        </p:txBody>
      </p:sp>
      <p:sp>
        <p:nvSpPr>
          <p:cNvPr id="64525" name="Line 13"/>
          <p:cNvSpPr>
            <a:spLocks noChangeShapeType="1"/>
          </p:cNvSpPr>
          <p:nvPr>
            <p:custDataLst>
              <p:tags r:id="rId12"/>
            </p:custDataLst>
          </p:nvPr>
        </p:nvSpPr>
        <p:spPr bwMode="auto">
          <a:xfrm>
            <a:off x="2568575" y="4364038"/>
            <a:ext cx="719138"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6" name="Line 14"/>
          <p:cNvSpPr>
            <a:spLocks noChangeShapeType="1"/>
          </p:cNvSpPr>
          <p:nvPr>
            <p:custDataLst>
              <p:tags r:id="rId13"/>
            </p:custDataLst>
          </p:nvPr>
        </p:nvSpPr>
        <p:spPr bwMode="auto">
          <a:xfrm flipV="1">
            <a:off x="3863975" y="4364038"/>
            <a:ext cx="1727200" cy="79216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7" name="Text Box 15"/>
          <p:cNvSpPr txBox="1">
            <a:spLocks noChangeArrowheads="1"/>
          </p:cNvSpPr>
          <p:nvPr>
            <p:custDataLst>
              <p:tags r:id="rId14"/>
            </p:custDataLst>
          </p:nvPr>
        </p:nvSpPr>
        <p:spPr bwMode="auto">
          <a:xfrm>
            <a:off x="1703388" y="35734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a</a:t>
            </a:r>
          </a:p>
        </p:txBody>
      </p:sp>
      <p:sp>
        <p:nvSpPr>
          <p:cNvPr id="64528" name="Text Box 16"/>
          <p:cNvSpPr txBox="1">
            <a:spLocks noChangeArrowheads="1"/>
          </p:cNvSpPr>
          <p:nvPr>
            <p:custDataLst>
              <p:tags r:id="rId15"/>
            </p:custDataLst>
          </p:nvPr>
        </p:nvSpPr>
        <p:spPr bwMode="auto">
          <a:xfrm>
            <a:off x="2835275" y="35210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b</a:t>
            </a:r>
          </a:p>
        </p:txBody>
      </p:sp>
      <p:sp>
        <p:nvSpPr>
          <p:cNvPr id="64529" name="Text Box 17"/>
          <p:cNvSpPr txBox="1">
            <a:spLocks noChangeArrowheads="1"/>
          </p:cNvSpPr>
          <p:nvPr>
            <p:custDataLst>
              <p:tags r:id="rId16"/>
            </p:custDataLst>
          </p:nvPr>
        </p:nvSpPr>
        <p:spPr bwMode="auto">
          <a:xfrm>
            <a:off x="2908300" y="43132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d</a:t>
            </a:r>
          </a:p>
        </p:txBody>
      </p:sp>
      <p:sp>
        <p:nvSpPr>
          <p:cNvPr id="64530" name="Text Box 18"/>
          <p:cNvSpPr txBox="1">
            <a:spLocks noChangeArrowheads="1"/>
          </p:cNvSpPr>
          <p:nvPr>
            <p:custDataLst>
              <p:tags r:id="rId17"/>
            </p:custDataLst>
          </p:nvPr>
        </p:nvSpPr>
        <p:spPr bwMode="auto">
          <a:xfrm>
            <a:off x="3916363" y="35925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c</a:t>
            </a:r>
          </a:p>
        </p:txBody>
      </p:sp>
      <p:sp>
        <p:nvSpPr>
          <p:cNvPr id="64531" name="Line 19"/>
          <p:cNvSpPr>
            <a:spLocks noChangeShapeType="1"/>
          </p:cNvSpPr>
          <p:nvPr>
            <p:custDataLst>
              <p:tags r:id="rId18"/>
            </p:custDataLst>
          </p:nvPr>
        </p:nvSpPr>
        <p:spPr bwMode="auto">
          <a:xfrm>
            <a:off x="6097589" y="4005263"/>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2" name="Text Box 20"/>
          <p:cNvSpPr txBox="1">
            <a:spLocks noChangeArrowheads="1"/>
          </p:cNvSpPr>
          <p:nvPr>
            <p:custDataLst>
              <p:tags r:id="rId19"/>
            </p:custDataLst>
          </p:nvPr>
        </p:nvSpPr>
        <p:spPr bwMode="auto">
          <a:xfrm>
            <a:off x="6148388" y="3592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e</a:t>
            </a:r>
          </a:p>
        </p:txBody>
      </p:sp>
      <p:sp>
        <p:nvSpPr>
          <p:cNvPr id="64533" name="Line 21"/>
          <p:cNvSpPr>
            <a:spLocks noChangeShapeType="1"/>
          </p:cNvSpPr>
          <p:nvPr>
            <p:custDataLst>
              <p:tags r:id="rId20"/>
            </p:custDataLst>
          </p:nvPr>
        </p:nvSpPr>
        <p:spPr bwMode="auto">
          <a:xfrm>
            <a:off x="7248525" y="4005263"/>
            <a:ext cx="649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4" name="Text Box 22"/>
          <p:cNvSpPr txBox="1">
            <a:spLocks noChangeArrowheads="1"/>
          </p:cNvSpPr>
          <p:nvPr>
            <p:custDataLst>
              <p:tags r:id="rId21"/>
            </p:custDataLst>
          </p:nvPr>
        </p:nvSpPr>
        <p:spPr bwMode="auto">
          <a:xfrm>
            <a:off x="7372350" y="3592513"/>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f</a:t>
            </a:r>
          </a:p>
        </p:txBody>
      </p:sp>
      <p:sp>
        <p:nvSpPr>
          <p:cNvPr id="64535" name="Oval 23"/>
          <p:cNvSpPr>
            <a:spLocks noChangeArrowheads="1"/>
          </p:cNvSpPr>
          <p:nvPr>
            <p:custDataLst>
              <p:tags r:id="rId22"/>
            </p:custDataLst>
          </p:nvPr>
        </p:nvSpPr>
        <p:spPr bwMode="auto">
          <a:xfrm>
            <a:off x="7753350" y="4724400"/>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G</a:t>
            </a:r>
          </a:p>
        </p:txBody>
      </p:sp>
      <p:sp>
        <p:nvSpPr>
          <p:cNvPr id="64536" name="Line 24"/>
          <p:cNvSpPr>
            <a:spLocks noChangeShapeType="1"/>
          </p:cNvSpPr>
          <p:nvPr>
            <p:custDataLst>
              <p:tags r:id="rId23"/>
            </p:custDataLst>
          </p:nvPr>
        </p:nvSpPr>
        <p:spPr bwMode="auto">
          <a:xfrm>
            <a:off x="7105650" y="4292601"/>
            <a:ext cx="6477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7" name="Text Box 25"/>
          <p:cNvSpPr txBox="1">
            <a:spLocks noChangeArrowheads="1"/>
          </p:cNvSpPr>
          <p:nvPr>
            <p:custDataLst>
              <p:tags r:id="rId24"/>
            </p:custDataLst>
          </p:nvPr>
        </p:nvSpPr>
        <p:spPr bwMode="auto">
          <a:xfrm>
            <a:off x="7372350" y="4240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g</a:t>
            </a:r>
          </a:p>
        </p:txBody>
      </p:sp>
      <p:sp>
        <p:nvSpPr>
          <p:cNvPr id="64538" name="Line 26"/>
          <p:cNvSpPr>
            <a:spLocks noChangeShapeType="1"/>
          </p:cNvSpPr>
          <p:nvPr>
            <p:custDataLst>
              <p:tags r:id="rId25"/>
            </p:custDataLst>
          </p:nvPr>
        </p:nvSpPr>
        <p:spPr bwMode="auto">
          <a:xfrm flipV="1">
            <a:off x="8401051" y="4292601"/>
            <a:ext cx="720725" cy="5762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9" name="Line 27"/>
          <p:cNvSpPr>
            <a:spLocks noChangeShapeType="1"/>
          </p:cNvSpPr>
          <p:nvPr>
            <p:custDataLst>
              <p:tags r:id="rId26"/>
            </p:custDataLst>
          </p:nvPr>
        </p:nvSpPr>
        <p:spPr bwMode="auto">
          <a:xfrm>
            <a:off x="8472489" y="40052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0" name="Text Box 28"/>
          <p:cNvSpPr txBox="1">
            <a:spLocks noChangeArrowheads="1"/>
          </p:cNvSpPr>
          <p:nvPr>
            <p:custDataLst>
              <p:tags r:id="rId27"/>
            </p:custDataLst>
          </p:nvPr>
        </p:nvSpPr>
        <p:spPr bwMode="auto">
          <a:xfrm>
            <a:off x="1703388" y="4148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0</a:t>
            </a:r>
          </a:p>
        </p:txBody>
      </p:sp>
      <p:sp>
        <p:nvSpPr>
          <p:cNvPr id="64541" name="Text Box 29"/>
          <p:cNvSpPr txBox="1">
            <a:spLocks noChangeArrowheads="1"/>
          </p:cNvSpPr>
          <p:nvPr>
            <p:custDataLst>
              <p:tags r:id="rId28"/>
            </p:custDataLst>
          </p:nvPr>
        </p:nvSpPr>
        <p:spPr bwMode="auto">
          <a:xfrm>
            <a:off x="2835275" y="39528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1</a:t>
            </a:r>
          </a:p>
        </p:txBody>
      </p:sp>
      <p:sp>
        <p:nvSpPr>
          <p:cNvPr id="64542" name="Text Box 30"/>
          <p:cNvSpPr txBox="1">
            <a:spLocks noChangeArrowheads="1"/>
          </p:cNvSpPr>
          <p:nvPr>
            <p:custDataLst>
              <p:tags r:id="rId29"/>
            </p:custDataLst>
          </p:nvPr>
        </p:nvSpPr>
        <p:spPr bwMode="auto">
          <a:xfrm>
            <a:off x="3916363" y="39528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2</a:t>
            </a:r>
          </a:p>
        </p:txBody>
      </p:sp>
      <p:sp>
        <p:nvSpPr>
          <p:cNvPr id="64543" name="Text Box 31"/>
          <p:cNvSpPr txBox="1">
            <a:spLocks noChangeArrowheads="1"/>
          </p:cNvSpPr>
          <p:nvPr>
            <p:custDataLst>
              <p:tags r:id="rId30"/>
            </p:custDataLst>
          </p:nvPr>
        </p:nvSpPr>
        <p:spPr bwMode="auto">
          <a:xfrm>
            <a:off x="2640013" y="47244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5</a:t>
            </a:r>
          </a:p>
        </p:txBody>
      </p:sp>
      <p:sp>
        <p:nvSpPr>
          <p:cNvPr id="64544" name="Text Box 32"/>
          <p:cNvSpPr txBox="1">
            <a:spLocks noChangeArrowheads="1"/>
          </p:cNvSpPr>
          <p:nvPr>
            <p:custDataLst>
              <p:tags r:id="rId31"/>
            </p:custDataLst>
          </p:nvPr>
        </p:nvSpPr>
        <p:spPr bwMode="auto">
          <a:xfrm>
            <a:off x="6221413" y="39528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1</a:t>
            </a:r>
          </a:p>
        </p:txBody>
      </p:sp>
      <p:sp>
        <p:nvSpPr>
          <p:cNvPr id="64545" name="Text Box 33"/>
          <p:cNvSpPr txBox="1">
            <a:spLocks noChangeArrowheads="1"/>
          </p:cNvSpPr>
          <p:nvPr>
            <p:custDataLst>
              <p:tags r:id="rId32"/>
            </p:custDataLst>
          </p:nvPr>
        </p:nvSpPr>
        <p:spPr bwMode="auto">
          <a:xfrm>
            <a:off x="7372350" y="39528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3</a:t>
            </a:r>
          </a:p>
        </p:txBody>
      </p:sp>
      <p:sp>
        <p:nvSpPr>
          <p:cNvPr id="64546" name="Text Box 34"/>
          <p:cNvSpPr txBox="1">
            <a:spLocks noChangeArrowheads="1"/>
          </p:cNvSpPr>
          <p:nvPr>
            <p:custDataLst>
              <p:tags r:id="rId33"/>
            </p:custDataLst>
          </p:nvPr>
        </p:nvSpPr>
        <p:spPr bwMode="auto">
          <a:xfrm>
            <a:off x="7229475" y="4529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1</a:t>
            </a:r>
          </a:p>
        </p:txBody>
      </p:sp>
      <p:sp>
        <p:nvSpPr>
          <p:cNvPr id="64547" name="Text Box 35"/>
          <p:cNvSpPr txBox="1">
            <a:spLocks noChangeArrowheads="1"/>
          </p:cNvSpPr>
          <p:nvPr>
            <p:custDataLst>
              <p:tags r:id="rId34"/>
            </p:custDataLst>
          </p:nvPr>
        </p:nvSpPr>
        <p:spPr bwMode="auto">
          <a:xfrm>
            <a:off x="8597900" y="39528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48" name="Text Box 36"/>
          <p:cNvSpPr txBox="1">
            <a:spLocks noChangeArrowheads="1"/>
          </p:cNvSpPr>
          <p:nvPr>
            <p:custDataLst>
              <p:tags r:id="rId35"/>
            </p:custDataLst>
          </p:nvPr>
        </p:nvSpPr>
        <p:spPr bwMode="auto">
          <a:xfrm>
            <a:off x="2403476" y="6329363"/>
            <a:ext cx="7364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Critical Path = A  D  E  F  H     slack in  B C,  G</a:t>
            </a:r>
          </a:p>
        </p:txBody>
      </p:sp>
      <p:sp>
        <p:nvSpPr>
          <p:cNvPr id="14373" name="Line 37"/>
          <p:cNvSpPr>
            <a:spLocks noChangeShapeType="1"/>
          </p:cNvSpPr>
          <p:nvPr>
            <p:custDataLst>
              <p:tags r:id="rId36"/>
            </p:custDataLst>
          </p:nvPr>
        </p:nvSpPr>
        <p:spPr bwMode="auto">
          <a:xfrm>
            <a:off x="9639301" y="401161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0" name="Oval 38"/>
          <p:cNvSpPr>
            <a:spLocks noChangeArrowheads="1"/>
          </p:cNvSpPr>
          <p:nvPr>
            <p:custDataLst>
              <p:tags r:id="rId37"/>
            </p:custDataLst>
          </p:nvPr>
        </p:nvSpPr>
        <p:spPr bwMode="auto">
          <a:xfrm>
            <a:off x="9985375" y="3716338"/>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H</a:t>
            </a:r>
          </a:p>
        </p:txBody>
      </p:sp>
      <p:sp>
        <p:nvSpPr>
          <p:cNvPr id="14375" name="Text Box 39"/>
          <p:cNvSpPr txBox="1">
            <a:spLocks noChangeArrowheads="1"/>
          </p:cNvSpPr>
          <p:nvPr>
            <p:custDataLst>
              <p:tags r:id="rId38"/>
            </p:custDataLst>
          </p:nvPr>
        </p:nvSpPr>
        <p:spPr bwMode="auto">
          <a:xfrm>
            <a:off x="9659938" y="407035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1800"/>
              <a:t>1</a:t>
            </a:r>
          </a:p>
        </p:txBody>
      </p:sp>
      <p:sp>
        <p:nvSpPr>
          <p:cNvPr id="64552" name="Oval 40"/>
          <p:cNvSpPr>
            <a:spLocks noChangeArrowheads="1"/>
          </p:cNvSpPr>
          <p:nvPr>
            <p:custDataLst>
              <p:tags r:id="rId39"/>
            </p:custDataLst>
          </p:nvPr>
        </p:nvSpPr>
        <p:spPr bwMode="auto">
          <a:xfrm>
            <a:off x="4368800" y="3716338"/>
            <a:ext cx="647700" cy="6477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C</a:t>
            </a:r>
          </a:p>
        </p:txBody>
      </p:sp>
      <p:sp>
        <p:nvSpPr>
          <p:cNvPr id="64553" name="Line 41"/>
          <p:cNvSpPr>
            <a:spLocks noChangeShapeType="1"/>
          </p:cNvSpPr>
          <p:nvPr>
            <p:custDataLst>
              <p:tags r:id="rId40"/>
            </p:custDataLst>
          </p:nvPr>
        </p:nvSpPr>
        <p:spPr bwMode="auto">
          <a:xfrm>
            <a:off x="5087939" y="4005263"/>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354" name="Picture 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5470525" y="523875"/>
            <a:ext cx="502285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8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500" fill="hold"/>
                                        <p:tgtEl>
                                          <p:spTgt spid="64515"/>
                                        </p:tgtEl>
                                        <p:attrNameLst>
                                          <p:attrName>ppt_x</p:attrName>
                                        </p:attrNameLst>
                                      </p:cBhvr>
                                      <p:tavLst>
                                        <p:tav tm="0">
                                          <p:val>
                                            <p:strVal val="#ppt_x"/>
                                          </p:val>
                                        </p:tav>
                                        <p:tav tm="100000">
                                          <p:val>
                                            <p:strVal val="#ppt_x"/>
                                          </p:val>
                                        </p:tav>
                                      </p:tavLst>
                                    </p:anim>
                                    <p:anim calcmode="lin" valueType="num">
                                      <p:cBhvr additive="base">
                                        <p:cTn id="8" dur="500" fill="hold"/>
                                        <p:tgtEl>
                                          <p:spTgt spid="645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521"/>
                                        </p:tgtEl>
                                        <p:attrNameLst>
                                          <p:attrName>style.visibility</p:attrName>
                                        </p:attrNameLst>
                                      </p:cBhvr>
                                      <p:to>
                                        <p:strVal val="visible"/>
                                      </p:to>
                                    </p:set>
                                    <p:anim calcmode="lin" valueType="num">
                                      <p:cBhvr additive="base">
                                        <p:cTn id="11" dur="500" fill="hold"/>
                                        <p:tgtEl>
                                          <p:spTgt spid="64521"/>
                                        </p:tgtEl>
                                        <p:attrNameLst>
                                          <p:attrName>ppt_x</p:attrName>
                                        </p:attrNameLst>
                                      </p:cBhvr>
                                      <p:tavLst>
                                        <p:tav tm="0">
                                          <p:val>
                                            <p:strVal val="#ppt_x"/>
                                          </p:val>
                                        </p:tav>
                                        <p:tav tm="100000">
                                          <p:val>
                                            <p:strVal val="#ppt_x"/>
                                          </p:val>
                                        </p:tav>
                                      </p:tavLst>
                                    </p:anim>
                                    <p:anim calcmode="lin" valueType="num">
                                      <p:cBhvr additive="base">
                                        <p:cTn id="12" dur="500" fill="hold"/>
                                        <p:tgtEl>
                                          <p:spTgt spid="645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527"/>
                                        </p:tgtEl>
                                        <p:attrNameLst>
                                          <p:attrName>style.visibility</p:attrName>
                                        </p:attrNameLst>
                                      </p:cBhvr>
                                      <p:to>
                                        <p:strVal val="visible"/>
                                      </p:to>
                                    </p:set>
                                    <p:anim calcmode="lin" valueType="num">
                                      <p:cBhvr additive="base">
                                        <p:cTn id="15" dur="500" fill="hold"/>
                                        <p:tgtEl>
                                          <p:spTgt spid="64527"/>
                                        </p:tgtEl>
                                        <p:attrNameLst>
                                          <p:attrName>ppt_x</p:attrName>
                                        </p:attrNameLst>
                                      </p:cBhvr>
                                      <p:tavLst>
                                        <p:tav tm="0">
                                          <p:val>
                                            <p:strVal val="#ppt_x"/>
                                          </p:val>
                                        </p:tav>
                                        <p:tav tm="100000">
                                          <p:val>
                                            <p:strVal val="#ppt_x"/>
                                          </p:val>
                                        </p:tav>
                                      </p:tavLst>
                                    </p:anim>
                                    <p:anim calcmode="lin" valueType="num">
                                      <p:cBhvr additive="base">
                                        <p:cTn id="16" dur="500" fill="hold"/>
                                        <p:tgtEl>
                                          <p:spTgt spid="645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540"/>
                                        </p:tgtEl>
                                        <p:attrNameLst>
                                          <p:attrName>style.visibility</p:attrName>
                                        </p:attrNameLst>
                                      </p:cBhvr>
                                      <p:to>
                                        <p:strVal val="visible"/>
                                      </p:to>
                                    </p:set>
                                    <p:anim calcmode="lin" valueType="num">
                                      <p:cBhvr additive="base">
                                        <p:cTn id="19" dur="500" fill="hold"/>
                                        <p:tgtEl>
                                          <p:spTgt spid="64540"/>
                                        </p:tgtEl>
                                        <p:attrNameLst>
                                          <p:attrName>ppt_x</p:attrName>
                                        </p:attrNameLst>
                                      </p:cBhvr>
                                      <p:tavLst>
                                        <p:tav tm="0">
                                          <p:val>
                                            <p:strVal val="#ppt_x"/>
                                          </p:val>
                                        </p:tav>
                                        <p:tav tm="100000">
                                          <p:val>
                                            <p:strVal val="#ppt_x"/>
                                          </p:val>
                                        </p:tav>
                                      </p:tavLst>
                                    </p:anim>
                                    <p:anim calcmode="lin" valueType="num">
                                      <p:cBhvr additive="base">
                                        <p:cTn id="20" dur="500" fill="hold"/>
                                        <p:tgtEl>
                                          <p:spTgt spid="6454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522"/>
                                        </p:tgtEl>
                                        <p:attrNameLst>
                                          <p:attrName>style.visibility</p:attrName>
                                        </p:attrNameLst>
                                      </p:cBhvr>
                                      <p:to>
                                        <p:strVal val="visible"/>
                                      </p:to>
                                    </p:set>
                                    <p:anim calcmode="lin" valueType="num">
                                      <p:cBhvr additive="base">
                                        <p:cTn id="25" dur="500" fill="hold"/>
                                        <p:tgtEl>
                                          <p:spTgt spid="64522"/>
                                        </p:tgtEl>
                                        <p:attrNameLst>
                                          <p:attrName>ppt_x</p:attrName>
                                        </p:attrNameLst>
                                      </p:cBhvr>
                                      <p:tavLst>
                                        <p:tav tm="0">
                                          <p:val>
                                            <p:strVal val="#ppt_x"/>
                                          </p:val>
                                        </p:tav>
                                        <p:tav tm="100000">
                                          <p:val>
                                            <p:strVal val="#ppt_x"/>
                                          </p:val>
                                        </p:tav>
                                      </p:tavLst>
                                    </p:anim>
                                    <p:anim calcmode="lin" valueType="num">
                                      <p:cBhvr additive="base">
                                        <p:cTn id="26" dur="500" fill="hold"/>
                                        <p:tgtEl>
                                          <p:spTgt spid="645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4528"/>
                                        </p:tgtEl>
                                        <p:attrNameLst>
                                          <p:attrName>style.visibility</p:attrName>
                                        </p:attrNameLst>
                                      </p:cBhvr>
                                      <p:to>
                                        <p:strVal val="visible"/>
                                      </p:to>
                                    </p:set>
                                    <p:anim calcmode="lin" valueType="num">
                                      <p:cBhvr additive="base">
                                        <p:cTn id="29" dur="500" fill="hold"/>
                                        <p:tgtEl>
                                          <p:spTgt spid="64528"/>
                                        </p:tgtEl>
                                        <p:attrNameLst>
                                          <p:attrName>ppt_x</p:attrName>
                                        </p:attrNameLst>
                                      </p:cBhvr>
                                      <p:tavLst>
                                        <p:tav tm="0">
                                          <p:val>
                                            <p:strVal val="#ppt_x"/>
                                          </p:val>
                                        </p:tav>
                                        <p:tav tm="100000">
                                          <p:val>
                                            <p:strVal val="#ppt_x"/>
                                          </p:val>
                                        </p:tav>
                                      </p:tavLst>
                                    </p:anim>
                                    <p:anim calcmode="lin" valueType="num">
                                      <p:cBhvr additive="base">
                                        <p:cTn id="30" dur="500" fill="hold"/>
                                        <p:tgtEl>
                                          <p:spTgt spid="645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4541"/>
                                        </p:tgtEl>
                                        <p:attrNameLst>
                                          <p:attrName>style.visibility</p:attrName>
                                        </p:attrNameLst>
                                      </p:cBhvr>
                                      <p:to>
                                        <p:strVal val="visible"/>
                                      </p:to>
                                    </p:set>
                                    <p:anim calcmode="lin" valueType="num">
                                      <p:cBhvr additive="base">
                                        <p:cTn id="33" dur="500" fill="hold"/>
                                        <p:tgtEl>
                                          <p:spTgt spid="64541"/>
                                        </p:tgtEl>
                                        <p:attrNameLst>
                                          <p:attrName>ppt_x</p:attrName>
                                        </p:attrNameLst>
                                      </p:cBhvr>
                                      <p:tavLst>
                                        <p:tav tm="0">
                                          <p:val>
                                            <p:strVal val="#ppt_x"/>
                                          </p:val>
                                        </p:tav>
                                        <p:tav tm="100000">
                                          <p:val>
                                            <p:strVal val="#ppt_x"/>
                                          </p:val>
                                        </p:tav>
                                      </p:tavLst>
                                    </p:anim>
                                    <p:anim calcmode="lin" valueType="num">
                                      <p:cBhvr additive="base">
                                        <p:cTn id="34" dur="500" fill="hold"/>
                                        <p:tgtEl>
                                          <p:spTgt spid="6454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4516"/>
                                        </p:tgtEl>
                                        <p:attrNameLst>
                                          <p:attrName>style.visibility</p:attrName>
                                        </p:attrNameLst>
                                      </p:cBhvr>
                                      <p:to>
                                        <p:strVal val="visible"/>
                                      </p:to>
                                    </p:set>
                                    <p:anim calcmode="lin" valueType="num">
                                      <p:cBhvr additive="base">
                                        <p:cTn id="37" dur="500" fill="hold"/>
                                        <p:tgtEl>
                                          <p:spTgt spid="64516"/>
                                        </p:tgtEl>
                                        <p:attrNameLst>
                                          <p:attrName>ppt_x</p:attrName>
                                        </p:attrNameLst>
                                      </p:cBhvr>
                                      <p:tavLst>
                                        <p:tav tm="0">
                                          <p:val>
                                            <p:strVal val="#ppt_x"/>
                                          </p:val>
                                        </p:tav>
                                        <p:tav tm="100000">
                                          <p:val>
                                            <p:strVal val="#ppt_x"/>
                                          </p:val>
                                        </p:tav>
                                      </p:tavLst>
                                    </p:anim>
                                    <p:anim calcmode="lin" valueType="num">
                                      <p:cBhvr additive="base">
                                        <p:cTn id="38" dur="500" fill="hold"/>
                                        <p:tgtEl>
                                          <p:spTgt spid="645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4525"/>
                                        </p:tgtEl>
                                        <p:attrNameLst>
                                          <p:attrName>style.visibility</p:attrName>
                                        </p:attrNameLst>
                                      </p:cBhvr>
                                      <p:to>
                                        <p:strVal val="visible"/>
                                      </p:to>
                                    </p:set>
                                    <p:anim calcmode="lin" valueType="num">
                                      <p:cBhvr additive="base">
                                        <p:cTn id="41" dur="500" fill="hold"/>
                                        <p:tgtEl>
                                          <p:spTgt spid="64525"/>
                                        </p:tgtEl>
                                        <p:attrNameLst>
                                          <p:attrName>ppt_x</p:attrName>
                                        </p:attrNameLst>
                                      </p:cBhvr>
                                      <p:tavLst>
                                        <p:tav tm="0">
                                          <p:val>
                                            <p:strVal val="#ppt_x"/>
                                          </p:val>
                                        </p:tav>
                                        <p:tav tm="100000">
                                          <p:val>
                                            <p:strVal val="#ppt_x"/>
                                          </p:val>
                                        </p:tav>
                                      </p:tavLst>
                                    </p:anim>
                                    <p:anim calcmode="lin" valueType="num">
                                      <p:cBhvr additive="base">
                                        <p:cTn id="42" dur="500" fill="hold"/>
                                        <p:tgtEl>
                                          <p:spTgt spid="645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4529"/>
                                        </p:tgtEl>
                                        <p:attrNameLst>
                                          <p:attrName>style.visibility</p:attrName>
                                        </p:attrNameLst>
                                      </p:cBhvr>
                                      <p:to>
                                        <p:strVal val="visible"/>
                                      </p:to>
                                    </p:set>
                                    <p:anim calcmode="lin" valueType="num">
                                      <p:cBhvr additive="base">
                                        <p:cTn id="45" dur="500" fill="hold"/>
                                        <p:tgtEl>
                                          <p:spTgt spid="64529"/>
                                        </p:tgtEl>
                                        <p:attrNameLst>
                                          <p:attrName>ppt_x</p:attrName>
                                        </p:attrNameLst>
                                      </p:cBhvr>
                                      <p:tavLst>
                                        <p:tav tm="0">
                                          <p:val>
                                            <p:strVal val="#ppt_x"/>
                                          </p:val>
                                        </p:tav>
                                        <p:tav tm="100000">
                                          <p:val>
                                            <p:strVal val="#ppt_x"/>
                                          </p:val>
                                        </p:tav>
                                      </p:tavLst>
                                    </p:anim>
                                    <p:anim calcmode="lin" valueType="num">
                                      <p:cBhvr additive="base">
                                        <p:cTn id="46" dur="500" fill="hold"/>
                                        <p:tgtEl>
                                          <p:spTgt spid="645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4543"/>
                                        </p:tgtEl>
                                        <p:attrNameLst>
                                          <p:attrName>style.visibility</p:attrName>
                                        </p:attrNameLst>
                                      </p:cBhvr>
                                      <p:to>
                                        <p:strVal val="visible"/>
                                      </p:to>
                                    </p:set>
                                    <p:anim calcmode="lin" valueType="num">
                                      <p:cBhvr additive="base">
                                        <p:cTn id="49" dur="500" fill="hold"/>
                                        <p:tgtEl>
                                          <p:spTgt spid="64543"/>
                                        </p:tgtEl>
                                        <p:attrNameLst>
                                          <p:attrName>ppt_x</p:attrName>
                                        </p:attrNameLst>
                                      </p:cBhvr>
                                      <p:tavLst>
                                        <p:tav tm="0">
                                          <p:val>
                                            <p:strVal val="#ppt_x"/>
                                          </p:val>
                                        </p:tav>
                                        <p:tav tm="100000">
                                          <p:val>
                                            <p:strVal val="#ppt_x"/>
                                          </p:val>
                                        </p:tav>
                                      </p:tavLst>
                                    </p:anim>
                                    <p:anim calcmode="lin" valueType="num">
                                      <p:cBhvr additive="base">
                                        <p:cTn id="50" dur="500" fill="hold"/>
                                        <p:tgtEl>
                                          <p:spTgt spid="645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4524"/>
                                        </p:tgtEl>
                                        <p:attrNameLst>
                                          <p:attrName>style.visibility</p:attrName>
                                        </p:attrNameLst>
                                      </p:cBhvr>
                                      <p:to>
                                        <p:strVal val="visible"/>
                                      </p:to>
                                    </p:set>
                                    <p:anim calcmode="lin" valueType="num">
                                      <p:cBhvr additive="base">
                                        <p:cTn id="53" dur="500" fill="hold"/>
                                        <p:tgtEl>
                                          <p:spTgt spid="64524"/>
                                        </p:tgtEl>
                                        <p:attrNameLst>
                                          <p:attrName>ppt_x</p:attrName>
                                        </p:attrNameLst>
                                      </p:cBhvr>
                                      <p:tavLst>
                                        <p:tav tm="0">
                                          <p:val>
                                            <p:strVal val="#ppt_x"/>
                                          </p:val>
                                        </p:tav>
                                        <p:tav tm="100000">
                                          <p:val>
                                            <p:strVal val="#ppt_x"/>
                                          </p:val>
                                        </p:tav>
                                      </p:tavLst>
                                    </p:anim>
                                    <p:anim calcmode="lin" valueType="num">
                                      <p:cBhvr additive="base">
                                        <p:cTn id="54" dur="500" fill="hold"/>
                                        <p:tgtEl>
                                          <p:spTgt spid="6452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64523"/>
                                        </p:tgtEl>
                                        <p:attrNameLst>
                                          <p:attrName>style.visibility</p:attrName>
                                        </p:attrNameLst>
                                      </p:cBhvr>
                                      <p:to>
                                        <p:strVal val="visible"/>
                                      </p:to>
                                    </p:set>
                                    <p:anim calcmode="lin" valueType="num">
                                      <p:cBhvr additive="base">
                                        <p:cTn id="59" dur="500" fill="hold"/>
                                        <p:tgtEl>
                                          <p:spTgt spid="64523"/>
                                        </p:tgtEl>
                                        <p:attrNameLst>
                                          <p:attrName>ppt_x</p:attrName>
                                        </p:attrNameLst>
                                      </p:cBhvr>
                                      <p:tavLst>
                                        <p:tav tm="0">
                                          <p:val>
                                            <p:strVal val="#ppt_x"/>
                                          </p:val>
                                        </p:tav>
                                        <p:tav tm="100000">
                                          <p:val>
                                            <p:strVal val="#ppt_x"/>
                                          </p:val>
                                        </p:tav>
                                      </p:tavLst>
                                    </p:anim>
                                    <p:anim calcmode="lin" valueType="num">
                                      <p:cBhvr additive="base">
                                        <p:cTn id="60" dur="500" fill="hold"/>
                                        <p:tgtEl>
                                          <p:spTgt spid="645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530"/>
                                        </p:tgtEl>
                                        <p:attrNameLst>
                                          <p:attrName>style.visibility</p:attrName>
                                        </p:attrNameLst>
                                      </p:cBhvr>
                                      <p:to>
                                        <p:strVal val="visible"/>
                                      </p:to>
                                    </p:set>
                                    <p:anim calcmode="lin" valueType="num">
                                      <p:cBhvr additive="base">
                                        <p:cTn id="63" dur="500" fill="hold"/>
                                        <p:tgtEl>
                                          <p:spTgt spid="64530"/>
                                        </p:tgtEl>
                                        <p:attrNameLst>
                                          <p:attrName>ppt_x</p:attrName>
                                        </p:attrNameLst>
                                      </p:cBhvr>
                                      <p:tavLst>
                                        <p:tav tm="0">
                                          <p:val>
                                            <p:strVal val="#ppt_x"/>
                                          </p:val>
                                        </p:tav>
                                        <p:tav tm="100000">
                                          <p:val>
                                            <p:strVal val="#ppt_x"/>
                                          </p:val>
                                        </p:tav>
                                      </p:tavLst>
                                    </p:anim>
                                    <p:anim calcmode="lin" valueType="num">
                                      <p:cBhvr additive="base">
                                        <p:cTn id="64" dur="500" fill="hold"/>
                                        <p:tgtEl>
                                          <p:spTgt spid="645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4542"/>
                                        </p:tgtEl>
                                        <p:attrNameLst>
                                          <p:attrName>style.visibility</p:attrName>
                                        </p:attrNameLst>
                                      </p:cBhvr>
                                      <p:to>
                                        <p:strVal val="visible"/>
                                      </p:to>
                                    </p:set>
                                    <p:anim calcmode="lin" valueType="num">
                                      <p:cBhvr additive="base">
                                        <p:cTn id="67" dur="500" fill="hold"/>
                                        <p:tgtEl>
                                          <p:spTgt spid="64542"/>
                                        </p:tgtEl>
                                        <p:attrNameLst>
                                          <p:attrName>ppt_x</p:attrName>
                                        </p:attrNameLst>
                                      </p:cBhvr>
                                      <p:tavLst>
                                        <p:tav tm="0">
                                          <p:val>
                                            <p:strVal val="#ppt_x"/>
                                          </p:val>
                                        </p:tav>
                                        <p:tav tm="100000">
                                          <p:val>
                                            <p:strVal val="#ppt_x"/>
                                          </p:val>
                                        </p:tav>
                                      </p:tavLst>
                                    </p:anim>
                                    <p:anim calcmode="lin" valueType="num">
                                      <p:cBhvr additive="base">
                                        <p:cTn id="68" dur="500" fill="hold"/>
                                        <p:tgtEl>
                                          <p:spTgt spid="6454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4514">
                                            <p:txEl>
                                              <p:pRg st="0" end="0"/>
                                            </p:txEl>
                                          </p:spTgt>
                                        </p:tgtEl>
                                        <p:attrNameLst>
                                          <p:attrName>style.visibility</p:attrName>
                                        </p:attrNameLst>
                                      </p:cBhvr>
                                      <p:to>
                                        <p:strVal val="visible"/>
                                      </p:to>
                                    </p:set>
                                    <p:anim calcmode="lin" valueType="num">
                                      <p:cBhvr additive="base">
                                        <p:cTn id="71"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4514">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4526"/>
                                        </p:tgtEl>
                                        <p:attrNameLst>
                                          <p:attrName>style.visibility</p:attrName>
                                        </p:attrNameLst>
                                      </p:cBhvr>
                                      <p:to>
                                        <p:strVal val="visible"/>
                                      </p:to>
                                    </p:set>
                                    <p:anim calcmode="lin" valueType="num">
                                      <p:cBhvr additive="base">
                                        <p:cTn id="75" dur="500" fill="hold"/>
                                        <p:tgtEl>
                                          <p:spTgt spid="64526"/>
                                        </p:tgtEl>
                                        <p:attrNameLst>
                                          <p:attrName>ppt_x</p:attrName>
                                        </p:attrNameLst>
                                      </p:cBhvr>
                                      <p:tavLst>
                                        <p:tav tm="0">
                                          <p:val>
                                            <p:strVal val="#ppt_x"/>
                                          </p:val>
                                        </p:tav>
                                        <p:tav tm="100000">
                                          <p:val>
                                            <p:strVal val="#ppt_x"/>
                                          </p:val>
                                        </p:tav>
                                      </p:tavLst>
                                    </p:anim>
                                    <p:anim calcmode="lin" valueType="num">
                                      <p:cBhvr additive="base">
                                        <p:cTn id="76" dur="500" fill="hold"/>
                                        <p:tgtEl>
                                          <p:spTgt spid="645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4517"/>
                                        </p:tgtEl>
                                        <p:attrNameLst>
                                          <p:attrName>style.visibility</p:attrName>
                                        </p:attrNameLst>
                                      </p:cBhvr>
                                      <p:to>
                                        <p:strVal val="visible"/>
                                      </p:to>
                                    </p:set>
                                    <p:anim calcmode="lin" valueType="num">
                                      <p:cBhvr additive="base">
                                        <p:cTn id="79" dur="500" fill="hold"/>
                                        <p:tgtEl>
                                          <p:spTgt spid="64517"/>
                                        </p:tgtEl>
                                        <p:attrNameLst>
                                          <p:attrName>ppt_x</p:attrName>
                                        </p:attrNameLst>
                                      </p:cBhvr>
                                      <p:tavLst>
                                        <p:tav tm="0">
                                          <p:val>
                                            <p:strVal val="#ppt_x"/>
                                          </p:val>
                                        </p:tav>
                                        <p:tav tm="100000">
                                          <p:val>
                                            <p:strVal val="#ppt_x"/>
                                          </p:val>
                                        </p:tav>
                                      </p:tavLst>
                                    </p:anim>
                                    <p:anim calcmode="lin" valueType="num">
                                      <p:cBhvr additive="base">
                                        <p:cTn id="80" dur="500" fill="hold"/>
                                        <p:tgtEl>
                                          <p:spTgt spid="6451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4531"/>
                                        </p:tgtEl>
                                        <p:attrNameLst>
                                          <p:attrName>style.visibility</p:attrName>
                                        </p:attrNameLst>
                                      </p:cBhvr>
                                      <p:to>
                                        <p:strVal val="visible"/>
                                      </p:to>
                                    </p:set>
                                    <p:anim calcmode="lin" valueType="num">
                                      <p:cBhvr additive="base">
                                        <p:cTn id="83" dur="500" fill="hold"/>
                                        <p:tgtEl>
                                          <p:spTgt spid="64531"/>
                                        </p:tgtEl>
                                        <p:attrNameLst>
                                          <p:attrName>ppt_x</p:attrName>
                                        </p:attrNameLst>
                                      </p:cBhvr>
                                      <p:tavLst>
                                        <p:tav tm="0">
                                          <p:val>
                                            <p:strVal val="#ppt_x"/>
                                          </p:val>
                                        </p:tav>
                                        <p:tav tm="100000">
                                          <p:val>
                                            <p:strVal val="#ppt_x"/>
                                          </p:val>
                                        </p:tav>
                                      </p:tavLst>
                                    </p:anim>
                                    <p:anim calcmode="lin" valueType="num">
                                      <p:cBhvr additive="base">
                                        <p:cTn id="84" dur="500" fill="hold"/>
                                        <p:tgtEl>
                                          <p:spTgt spid="645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4532"/>
                                        </p:tgtEl>
                                        <p:attrNameLst>
                                          <p:attrName>style.visibility</p:attrName>
                                        </p:attrNameLst>
                                      </p:cBhvr>
                                      <p:to>
                                        <p:strVal val="visible"/>
                                      </p:to>
                                    </p:set>
                                    <p:anim calcmode="lin" valueType="num">
                                      <p:cBhvr additive="base">
                                        <p:cTn id="87" dur="500" fill="hold"/>
                                        <p:tgtEl>
                                          <p:spTgt spid="64532"/>
                                        </p:tgtEl>
                                        <p:attrNameLst>
                                          <p:attrName>ppt_x</p:attrName>
                                        </p:attrNameLst>
                                      </p:cBhvr>
                                      <p:tavLst>
                                        <p:tav tm="0">
                                          <p:val>
                                            <p:strVal val="#ppt_x"/>
                                          </p:val>
                                        </p:tav>
                                        <p:tav tm="100000">
                                          <p:val>
                                            <p:strVal val="#ppt_x"/>
                                          </p:val>
                                        </p:tav>
                                      </p:tavLst>
                                    </p:anim>
                                    <p:anim calcmode="lin" valueType="num">
                                      <p:cBhvr additive="base">
                                        <p:cTn id="88" dur="500" fill="hold"/>
                                        <p:tgtEl>
                                          <p:spTgt spid="645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4544"/>
                                        </p:tgtEl>
                                        <p:attrNameLst>
                                          <p:attrName>style.visibility</p:attrName>
                                        </p:attrNameLst>
                                      </p:cBhvr>
                                      <p:to>
                                        <p:strVal val="visible"/>
                                      </p:to>
                                    </p:set>
                                    <p:anim calcmode="lin" valueType="num">
                                      <p:cBhvr additive="base">
                                        <p:cTn id="91" dur="500" fill="hold"/>
                                        <p:tgtEl>
                                          <p:spTgt spid="64544"/>
                                        </p:tgtEl>
                                        <p:attrNameLst>
                                          <p:attrName>ppt_x</p:attrName>
                                        </p:attrNameLst>
                                      </p:cBhvr>
                                      <p:tavLst>
                                        <p:tav tm="0">
                                          <p:val>
                                            <p:strVal val="#ppt_x"/>
                                          </p:val>
                                        </p:tav>
                                        <p:tav tm="100000">
                                          <p:val>
                                            <p:strVal val="#ppt_x"/>
                                          </p:val>
                                        </p:tav>
                                      </p:tavLst>
                                    </p:anim>
                                    <p:anim calcmode="lin" valueType="num">
                                      <p:cBhvr additive="base">
                                        <p:cTn id="92" dur="500" fill="hold"/>
                                        <p:tgtEl>
                                          <p:spTgt spid="6454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4552"/>
                                        </p:tgtEl>
                                        <p:attrNameLst>
                                          <p:attrName>style.visibility</p:attrName>
                                        </p:attrNameLst>
                                      </p:cBhvr>
                                      <p:to>
                                        <p:strVal val="visible"/>
                                      </p:to>
                                    </p:set>
                                    <p:anim calcmode="lin" valueType="num">
                                      <p:cBhvr additive="base">
                                        <p:cTn id="95" dur="500" fill="hold"/>
                                        <p:tgtEl>
                                          <p:spTgt spid="64552"/>
                                        </p:tgtEl>
                                        <p:attrNameLst>
                                          <p:attrName>ppt_x</p:attrName>
                                        </p:attrNameLst>
                                      </p:cBhvr>
                                      <p:tavLst>
                                        <p:tav tm="0">
                                          <p:val>
                                            <p:strVal val="#ppt_x"/>
                                          </p:val>
                                        </p:tav>
                                        <p:tav tm="100000">
                                          <p:val>
                                            <p:strVal val="#ppt_x"/>
                                          </p:val>
                                        </p:tav>
                                      </p:tavLst>
                                    </p:anim>
                                    <p:anim calcmode="lin" valueType="num">
                                      <p:cBhvr additive="base">
                                        <p:cTn id="96" dur="500" fill="hold"/>
                                        <p:tgtEl>
                                          <p:spTgt spid="64552"/>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64553"/>
                                        </p:tgtEl>
                                        <p:attrNameLst>
                                          <p:attrName>style.visibility</p:attrName>
                                        </p:attrNameLst>
                                      </p:cBhvr>
                                      <p:to>
                                        <p:strVal val="visible"/>
                                      </p:to>
                                    </p:set>
                                    <p:anim calcmode="lin" valueType="num">
                                      <p:cBhvr additive="base">
                                        <p:cTn id="99" dur="500" fill="hold"/>
                                        <p:tgtEl>
                                          <p:spTgt spid="64553"/>
                                        </p:tgtEl>
                                        <p:attrNameLst>
                                          <p:attrName>ppt_x</p:attrName>
                                        </p:attrNameLst>
                                      </p:cBhvr>
                                      <p:tavLst>
                                        <p:tav tm="0">
                                          <p:val>
                                            <p:strVal val="#ppt_x"/>
                                          </p:val>
                                        </p:tav>
                                        <p:tav tm="100000">
                                          <p:val>
                                            <p:strVal val="#ppt_x"/>
                                          </p:val>
                                        </p:tav>
                                      </p:tavLst>
                                    </p:anim>
                                    <p:anim calcmode="lin" valueType="num">
                                      <p:cBhvr additive="base">
                                        <p:cTn id="100" dur="500" fill="hold"/>
                                        <p:tgtEl>
                                          <p:spTgt spid="64553"/>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64518"/>
                                        </p:tgtEl>
                                        <p:attrNameLst>
                                          <p:attrName>style.visibility</p:attrName>
                                        </p:attrNameLst>
                                      </p:cBhvr>
                                      <p:to>
                                        <p:strVal val="visible"/>
                                      </p:to>
                                    </p:set>
                                    <p:anim calcmode="lin" valueType="num">
                                      <p:cBhvr additive="base">
                                        <p:cTn id="105" dur="500" fill="hold"/>
                                        <p:tgtEl>
                                          <p:spTgt spid="64518"/>
                                        </p:tgtEl>
                                        <p:attrNameLst>
                                          <p:attrName>ppt_x</p:attrName>
                                        </p:attrNameLst>
                                      </p:cBhvr>
                                      <p:tavLst>
                                        <p:tav tm="0">
                                          <p:val>
                                            <p:strVal val="#ppt_x"/>
                                          </p:val>
                                        </p:tav>
                                        <p:tav tm="100000">
                                          <p:val>
                                            <p:strVal val="#ppt_x"/>
                                          </p:val>
                                        </p:tav>
                                      </p:tavLst>
                                    </p:anim>
                                    <p:anim calcmode="lin" valueType="num">
                                      <p:cBhvr additive="base">
                                        <p:cTn id="106" dur="500" fill="hold"/>
                                        <p:tgtEl>
                                          <p:spTgt spid="64518"/>
                                        </p:tgtEl>
                                        <p:attrNameLst>
                                          <p:attrName>ppt_y</p:attrName>
                                        </p:attrNameLst>
                                      </p:cBhvr>
                                      <p:tavLst>
                                        <p:tav tm="0">
                                          <p:val>
                                            <p:strVal val="1+#ppt_h/2"/>
                                          </p:val>
                                        </p:tav>
                                        <p:tav tm="100000">
                                          <p:val>
                                            <p:strVal val="#ppt_y"/>
                                          </p:val>
                                        </p:tav>
                                      </p:tavLst>
                                    </p:anim>
                                  </p:childTnLst>
                                </p:cTn>
                              </p:par>
                              <p:par>
                                <p:cTn id="107" presetID="2" presetClass="entr" presetSubtype="4" fill="hold" grpId="1" nodeType="withEffect">
                                  <p:stCondLst>
                                    <p:cond delay="0"/>
                                  </p:stCondLst>
                                  <p:childTnLst>
                                    <p:set>
                                      <p:cBhvr>
                                        <p:cTn id="108" dur="1" fill="hold">
                                          <p:stCondLst>
                                            <p:cond delay="0"/>
                                          </p:stCondLst>
                                        </p:cTn>
                                        <p:tgtEl>
                                          <p:spTgt spid="64514">
                                            <p:txEl>
                                              <p:pRg st="0" end="0"/>
                                            </p:txEl>
                                          </p:spTgt>
                                        </p:tgtEl>
                                        <p:attrNameLst>
                                          <p:attrName>style.visibility</p:attrName>
                                        </p:attrNameLst>
                                      </p:cBhvr>
                                      <p:to>
                                        <p:strVal val="visible"/>
                                      </p:to>
                                    </p:set>
                                    <p:anim calcmode="lin" valueType="num">
                                      <p:cBhvr additive="base">
                                        <p:cTn id="109"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4514">
                                            <p:txEl>
                                              <p:pRg st="0" end="0"/>
                                            </p:txEl>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4534"/>
                                        </p:tgtEl>
                                        <p:attrNameLst>
                                          <p:attrName>style.visibility</p:attrName>
                                        </p:attrNameLst>
                                      </p:cBhvr>
                                      <p:to>
                                        <p:strVal val="visible"/>
                                      </p:to>
                                    </p:set>
                                    <p:anim calcmode="lin" valueType="num">
                                      <p:cBhvr additive="base">
                                        <p:cTn id="113" dur="500" fill="hold"/>
                                        <p:tgtEl>
                                          <p:spTgt spid="64534"/>
                                        </p:tgtEl>
                                        <p:attrNameLst>
                                          <p:attrName>ppt_x</p:attrName>
                                        </p:attrNameLst>
                                      </p:cBhvr>
                                      <p:tavLst>
                                        <p:tav tm="0">
                                          <p:val>
                                            <p:strVal val="#ppt_x"/>
                                          </p:val>
                                        </p:tav>
                                        <p:tav tm="100000">
                                          <p:val>
                                            <p:strVal val="#ppt_x"/>
                                          </p:val>
                                        </p:tav>
                                      </p:tavLst>
                                    </p:anim>
                                    <p:anim calcmode="lin" valueType="num">
                                      <p:cBhvr additive="base">
                                        <p:cTn id="114" dur="500" fill="hold"/>
                                        <p:tgtEl>
                                          <p:spTgt spid="64534"/>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64533"/>
                                        </p:tgtEl>
                                        <p:attrNameLst>
                                          <p:attrName>style.visibility</p:attrName>
                                        </p:attrNameLst>
                                      </p:cBhvr>
                                      <p:to>
                                        <p:strVal val="visible"/>
                                      </p:to>
                                    </p:set>
                                    <p:anim calcmode="lin" valueType="num">
                                      <p:cBhvr additive="base">
                                        <p:cTn id="117" dur="500" fill="hold"/>
                                        <p:tgtEl>
                                          <p:spTgt spid="64533"/>
                                        </p:tgtEl>
                                        <p:attrNameLst>
                                          <p:attrName>ppt_x</p:attrName>
                                        </p:attrNameLst>
                                      </p:cBhvr>
                                      <p:tavLst>
                                        <p:tav tm="0">
                                          <p:val>
                                            <p:strVal val="#ppt_x"/>
                                          </p:val>
                                        </p:tav>
                                        <p:tav tm="100000">
                                          <p:val>
                                            <p:strVal val="#ppt_x"/>
                                          </p:val>
                                        </p:tav>
                                      </p:tavLst>
                                    </p:anim>
                                    <p:anim calcmode="lin" valueType="num">
                                      <p:cBhvr additive="base">
                                        <p:cTn id="118" dur="500" fill="hold"/>
                                        <p:tgtEl>
                                          <p:spTgt spid="6453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64545"/>
                                        </p:tgtEl>
                                        <p:attrNameLst>
                                          <p:attrName>style.visibility</p:attrName>
                                        </p:attrNameLst>
                                      </p:cBhvr>
                                      <p:to>
                                        <p:strVal val="visible"/>
                                      </p:to>
                                    </p:set>
                                    <p:anim calcmode="lin" valueType="num">
                                      <p:cBhvr additive="base">
                                        <p:cTn id="121" dur="500" fill="hold"/>
                                        <p:tgtEl>
                                          <p:spTgt spid="64545"/>
                                        </p:tgtEl>
                                        <p:attrNameLst>
                                          <p:attrName>ppt_x</p:attrName>
                                        </p:attrNameLst>
                                      </p:cBhvr>
                                      <p:tavLst>
                                        <p:tav tm="0">
                                          <p:val>
                                            <p:strVal val="#ppt_x"/>
                                          </p:val>
                                        </p:tav>
                                        <p:tav tm="100000">
                                          <p:val>
                                            <p:strVal val="#ppt_x"/>
                                          </p:val>
                                        </p:tav>
                                      </p:tavLst>
                                    </p:anim>
                                    <p:anim calcmode="lin" valueType="num">
                                      <p:cBhvr additive="base">
                                        <p:cTn id="122" dur="500" fill="hold"/>
                                        <p:tgtEl>
                                          <p:spTgt spid="64545"/>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64537"/>
                                        </p:tgtEl>
                                        <p:attrNameLst>
                                          <p:attrName>style.visibility</p:attrName>
                                        </p:attrNameLst>
                                      </p:cBhvr>
                                      <p:to>
                                        <p:strVal val="visible"/>
                                      </p:to>
                                    </p:set>
                                    <p:anim calcmode="lin" valueType="num">
                                      <p:cBhvr additive="base">
                                        <p:cTn id="125" dur="500" fill="hold"/>
                                        <p:tgtEl>
                                          <p:spTgt spid="64537"/>
                                        </p:tgtEl>
                                        <p:attrNameLst>
                                          <p:attrName>ppt_x</p:attrName>
                                        </p:attrNameLst>
                                      </p:cBhvr>
                                      <p:tavLst>
                                        <p:tav tm="0">
                                          <p:val>
                                            <p:strVal val="#ppt_x"/>
                                          </p:val>
                                        </p:tav>
                                        <p:tav tm="100000">
                                          <p:val>
                                            <p:strVal val="#ppt_x"/>
                                          </p:val>
                                        </p:tav>
                                      </p:tavLst>
                                    </p:anim>
                                    <p:anim calcmode="lin" valueType="num">
                                      <p:cBhvr additive="base">
                                        <p:cTn id="126" dur="500" fill="hold"/>
                                        <p:tgtEl>
                                          <p:spTgt spid="64537"/>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64536"/>
                                        </p:tgtEl>
                                        <p:attrNameLst>
                                          <p:attrName>style.visibility</p:attrName>
                                        </p:attrNameLst>
                                      </p:cBhvr>
                                      <p:to>
                                        <p:strVal val="visible"/>
                                      </p:to>
                                    </p:set>
                                    <p:anim calcmode="lin" valueType="num">
                                      <p:cBhvr additive="base">
                                        <p:cTn id="129" dur="500" fill="hold"/>
                                        <p:tgtEl>
                                          <p:spTgt spid="64536"/>
                                        </p:tgtEl>
                                        <p:attrNameLst>
                                          <p:attrName>ppt_x</p:attrName>
                                        </p:attrNameLst>
                                      </p:cBhvr>
                                      <p:tavLst>
                                        <p:tav tm="0">
                                          <p:val>
                                            <p:strVal val="#ppt_x"/>
                                          </p:val>
                                        </p:tav>
                                        <p:tav tm="100000">
                                          <p:val>
                                            <p:strVal val="#ppt_x"/>
                                          </p:val>
                                        </p:tav>
                                      </p:tavLst>
                                    </p:anim>
                                    <p:anim calcmode="lin" valueType="num">
                                      <p:cBhvr additive="base">
                                        <p:cTn id="130" dur="500" fill="hold"/>
                                        <p:tgtEl>
                                          <p:spTgt spid="6453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64546"/>
                                        </p:tgtEl>
                                        <p:attrNameLst>
                                          <p:attrName>style.visibility</p:attrName>
                                        </p:attrNameLst>
                                      </p:cBhvr>
                                      <p:to>
                                        <p:strVal val="visible"/>
                                      </p:to>
                                    </p:set>
                                    <p:anim calcmode="lin" valueType="num">
                                      <p:cBhvr additive="base">
                                        <p:cTn id="133" dur="500" fill="hold"/>
                                        <p:tgtEl>
                                          <p:spTgt spid="64546"/>
                                        </p:tgtEl>
                                        <p:attrNameLst>
                                          <p:attrName>ppt_x</p:attrName>
                                        </p:attrNameLst>
                                      </p:cBhvr>
                                      <p:tavLst>
                                        <p:tav tm="0">
                                          <p:val>
                                            <p:strVal val="#ppt_x"/>
                                          </p:val>
                                        </p:tav>
                                        <p:tav tm="100000">
                                          <p:val>
                                            <p:strVal val="#ppt_x"/>
                                          </p:val>
                                        </p:tav>
                                      </p:tavLst>
                                    </p:anim>
                                    <p:anim calcmode="lin" valueType="num">
                                      <p:cBhvr additive="base">
                                        <p:cTn id="134" dur="500" fill="hold"/>
                                        <p:tgtEl>
                                          <p:spTgt spid="6454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4535"/>
                                        </p:tgtEl>
                                        <p:attrNameLst>
                                          <p:attrName>style.visibility</p:attrName>
                                        </p:attrNameLst>
                                      </p:cBhvr>
                                      <p:to>
                                        <p:strVal val="visible"/>
                                      </p:to>
                                    </p:set>
                                    <p:anim calcmode="lin" valueType="num">
                                      <p:cBhvr additive="base">
                                        <p:cTn id="137" dur="500" fill="hold"/>
                                        <p:tgtEl>
                                          <p:spTgt spid="64535"/>
                                        </p:tgtEl>
                                        <p:attrNameLst>
                                          <p:attrName>ppt_x</p:attrName>
                                        </p:attrNameLst>
                                      </p:cBhvr>
                                      <p:tavLst>
                                        <p:tav tm="0">
                                          <p:val>
                                            <p:strVal val="#ppt_x"/>
                                          </p:val>
                                        </p:tav>
                                        <p:tav tm="100000">
                                          <p:val>
                                            <p:strVal val="#ppt_x"/>
                                          </p:val>
                                        </p:tav>
                                      </p:tavLst>
                                    </p:anim>
                                    <p:anim calcmode="lin" valueType="num">
                                      <p:cBhvr additive="base">
                                        <p:cTn id="138" dur="500" fill="hold"/>
                                        <p:tgtEl>
                                          <p:spTgt spid="64535"/>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64519"/>
                                        </p:tgtEl>
                                        <p:attrNameLst>
                                          <p:attrName>style.visibility</p:attrName>
                                        </p:attrNameLst>
                                      </p:cBhvr>
                                      <p:to>
                                        <p:strVal val="visible"/>
                                      </p:to>
                                    </p:set>
                                    <p:anim calcmode="lin" valueType="num">
                                      <p:cBhvr additive="base">
                                        <p:cTn id="141" dur="500" fill="hold"/>
                                        <p:tgtEl>
                                          <p:spTgt spid="64519"/>
                                        </p:tgtEl>
                                        <p:attrNameLst>
                                          <p:attrName>ppt_x</p:attrName>
                                        </p:attrNameLst>
                                      </p:cBhvr>
                                      <p:tavLst>
                                        <p:tav tm="0">
                                          <p:val>
                                            <p:strVal val="#ppt_x"/>
                                          </p:val>
                                        </p:tav>
                                        <p:tav tm="100000">
                                          <p:val>
                                            <p:strVal val="#ppt_x"/>
                                          </p:val>
                                        </p:tav>
                                      </p:tavLst>
                                    </p:anim>
                                    <p:anim calcmode="lin" valueType="num">
                                      <p:cBhvr additive="base">
                                        <p:cTn id="142"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4" fill="hold" nodeType="clickEffect">
                                  <p:stCondLst>
                                    <p:cond delay="0"/>
                                  </p:stCondLst>
                                  <p:childTnLst>
                                    <p:set>
                                      <p:cBhvr>
                                        <p:cTn id="146" dur="1" fill="hold">
                                          <p:stCondLst>
                                            <p:cond delay="0"/>
                                          </p:stCondLst>
                                        </p:cTn>
                                        <p:tgtEl>
                                          <p:spTgt spid="64539"/>
                                        </p:tgtEl>
                                        <p:attrNameLst>
                                          <p:attrName>style.visibility</p:attrName>
                                        </p:attrNameLst>
                                      </p:cBhvr>
                                      <p:to>
                                        <p:strVal val="visible"/>
                                      </p:to>
                                    </p:set>
                                    <p:anim calcmode="lin" valueType="num">
                                      <p:cBhvr additive="base">
                                        <p:cTn id="147" dur="500" fill="hold"/>
                                        <p:tgtEl>
                                          <p:spTgt spid="64539"/>
                                        </p:tgtEl>
                                        <p:attrNameLst>
                                          <p:attrName>ppt_x</p:attrName>
                                        </p:attrNameLst>
                                      </p:cBhvr>
                                      <p:tavLst>
                                        <p:tav tm="0">
                                          <p:val>
                                            <p:strVal val="#ppt_x"/>
                                          </p:val>
                                        </p:tav>
                                        <p:tav tm="100000">
                                          <p:val>
                                            <p:strVal val="#ppt_x"/>
                                          </p:val>
                                        </p:tav>
                                      </p:tavLst>
                                    </p:anim>
                                    <p:anim calcmode="lin" valueType="num">
                                      <p:cBhvr additive="base">
                                        <p:cTn id="148" dur="500" fill="hold"/>
                                        <p:tgtEl>
                                          <p:spTgt spid="64539"/>
                                        </p:tgtEl>
                                        <p:attrNameLst>
                                          <p:attrName>ppt_y</p:attrName>
                                        </p:attrNameLst>
                                      </p:cBhvr>
                                      <p:tavLst>
                                        <p:tav tm="0">
                                          <p:val>
                                            <p:strVal val="1+#ppt_h/2"/>
                                          </p:val>
                                        </p:tav>
                                        <p:tav tm="100000">
                                          <p:val>
                                            <p:strVal val="#ppt_y"/>
                                          </p:val>
                                        </p:tav>
                                      </p:tavLst>
                                    </p:anim>
                                  </p:childTnLst>
                                </p:cTn>
                              </p:par>
                              <p:par>
                                <p:cTn id="149" presetID="2" presetClass="entr" presetSubtype="4" fill="hold" grpId="2" nodeType="withEffect">
                                  <p:stCondLst>
                                    <p:cond delay="0"/>
                                  </p:stCondLst>
                                  <p:childTnLst>
                                    <p:set>
                                      <p:cBhvr>
                                        <p:cTn id="150" dur="1" fill="hold">
                                          <p:stCondLst>
                                            <p:cond delay="0"/>
                                          </p:stCondLst>
                                        </p:cTn>
                                        <p:tgtEl>
                                          <p:spTgt spid="64514">
                                            <p:txEl>
                                              <p:pRg st="0" end="0"/>
                                            </p:txEl>
                                          </p:spTgt>
                                        </p:tgtEl>
                                        <p:attrNameLst>
                                          <p:attrName>style.visibility</p:attrName>
                                        </p:attrNameLst>
                                      </p:cBhvr>
                                      <p:to>
                                        <p:strVal val="visible"/>
                                      </p:to>
                                    </p:set>
                                    <p:anim calcmode="lin" valueType="num">
                                      <p:cBhvr additive="base">
                                        <p:cTn id="151"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64514">
                                            <p:txEl>
                                              <p:pRg st="0" end="0"/>
                                            </p:txEl>
                                          </p:spTgt>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nodePh="1">
                                  <p:stCondLst>
                                    <p:cond delay="0"/>
                                  </p:stCondLst>
                                  <p:endCondLst>
                                    <p:cond evt="begin" delay="0">
                                      <p:tn val="153"/>
                                    </p:cond>
                                  </p:endCondLst>
                                  <p:childTnLst>
                                    <p:set>
                                      <p:cBhvr>
                                        <p:cTn id="154" dur="1" fill="hold">
                                          <p:stCondLst>
                                            <p:cond delay="0"/>
                                          </p:stCondLst>
                                        </p:cTn>
                                        <p:tgtEl>
                                          <p:spTgt spid="64547"/>
                                        </p:tgtEl>
                                        <p:attrNameLst>
                                          <p:attrName>style.visibility</p:attrName>
                                        </p:attrNameLst>
                                      </p:cBhvr>
                                      <p:to>
                                        <p:strVal val="visible"/>
                                      </p:to>
                                    </p:set>
                                    <p:anim calcmode="lin" valueType="num">
                                      <p:cBhvr additive="base">
                                        <p:cTn id="155" dur="500" fill="hold"/>
                                        <p:tgtEl>
                                          <p:spTgt spid="64547"/>
                                        </p:tgtEl>
                                        <p:attrNameLst>
                                          <p:attrName>ppt_x</p:attrName>
                                        </p:attrNameLst>
                                      </p:cBhvr>
                                      <p:tavLst>
                                        <p:tav tm="0">
                                          <p:val>
                                            <p:strVal val="#ppt_x"/>
                                          </p:val>
                                        </p:tav>
                                        <p:tav tm="100000">
                                          <p:val>
                                            <p:strVal val="#ppt_x"/>
                                          </p:val>
                                        </p:tav>
                                      </p:tavLst>
                                    </p:anim>
                                    <p:anim calcmode="lin" valueType="num">
                                      <p:cBhvr additive="base">
                                        <p:cTn id="156" dur="500" fill="hold"/>
                                        <p:tgtEl>
                                          <p:spTgt spid="6454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64538"/>
                                        </p:tgtEl>
                                        <p:attrNameLst>
                                          <p:attrName>style.visibility</p:attrName>
                                        </p:attrNameLst>
                                      </p:cBhvr>
                                      <p:to>
                                        <p:strVal val="visible"/>
                                      </p:to>
                                    </p:set>
                                    <p:anim calcmode="lin" valueType="num">
                                      <p:cBhvr additive="base">
                                        <p:cTn id="159" dur="500" fill="hold"/>
                                        <p:tgtEl>
                                          <p:spTgt spid="64538"/>
                                        </p:tgtEl>
                                        <p:attrNameLst>
                                          <p:attrName>ppt_x</p:attrName>
                                        </p:attrNameLst>
                                      </p:cBhvr>
                                      <p:tavLst>
                                        <p:tav tm="0">
                                          <p:val>
                                            <p:strVal val="#ppt_x"/>
                                          </p:val>
                                        </p:tav>
                                        <p:tav tm="100000">
                                          <p:val>
                                            <p:strVal val="#ppt_x"/>
                                          </p:val>
                                        </p:tav>
                                      </p:tavLst>
                                    </p:anim>
                                    <p:anim calcmode="lin" valueType="num">
                                      <p:cBhvr additive="base">
                                        <p:cTn id="160" dur="500" fill="hold"/>
                                        <p:tgtEl>
                                          <p:spTgt spid="6453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4520"/>
                                        </p:tgtEl>
                                        <p:attrNameLst>
                                          <p:attrName>style.visibility</p:attrName>
                                        </p:attrNameLst>
                                      </p:cBhvr>
                                      <p:to>
                                        <p:strVal val="visible"/>
                                      </p:to>
                                    </p:set>
                                    <p:anim calcmode="lin" valueType="num">
                                      <p:cBhvr additive="base">
                                        <p:cTn id="163" dur="500" fill="hold"/>
                                        <p:tgtEl>
                                          <p:spTgt spid="64520"/>
                                        </p:tgtEl>
                                        <p:attrNameLst>
                                          <p:attrName>ppt_x</p:attrName>
                                        </p:attrNameLst>
                                      </p:cBhvr>
                                      <p:tavLst>
                                        <p:tav tm="0">
                                          <p:val>
                                            <p:strVal val="#ppt_x"/>
                                          </p:val>
                                        </p:tav>
                                        <p:tav tm="100000">
                                          <p:val>
                                            <p:strVal val="#ppt_x"/>
                                          </p:val>
                                        </p:tav>
                                      </p:tavLst>
                                    </p:anim>
                                    <p:anim calcmode="lin" valueType="num">
                                      <p:cBhvr additive="base">
                                        <p:cTn id="164" dur="500" fill="hold"/>
                                        <p:tgtEl>
                                          <p:spTgt spid="64520"/>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nodeType="clickEffect">
                                  <p:stCondLst>
                                    <p:cond delay="0"/>
                                  </p:stCondLst>
                                  <p:childTnLst>
                                    <p:set>
                                      <p:cBhvr>
                                        <p:cTn id="168" dur="1" fill="hold">
                                          <p:stCondLst>
                                            <p:cond delay="0"/>
                                          </p:stCondLst>
                                        </p:cTn>
                                        <p:tgtEl>
                                          <p:spTgt spid="14373"/>
                                        </p:tgtEl>
                                        <p:attrNameLst>
                                          <p:attrName>style.visibility</p:attrName>
                                        </p:attrNameLst>
                                      </p:cBhvr>
                                      <p:to>
                                        <p:strVal val="visible"/>
                                      </p:to>
                                    </p:set>
                                    <p:anim calcmode="lin" valueType="num">
                                      <p:cBhvr additive="base">
                                        <p:cTn id="169" dur="500" fill="hold"/>
                                        <p:tgtEl>
                                          <p:spTgt spid="14373"/>
                                        </p:tgtEl>
                                        <p:attrNameLst>
                                          <p:attrName>ppt_x</p:attrName>
                                        </p:attrNameLst>
                                      </p:cBhvr>
                                      <p:tavLst>
                                        <p:tav tm="0">
                                          <p:val>
                                            <p:strVal val="#ppt_x"/>
                                          </p:val>
                                        </p:tav>
                                        <p:tav tm="100000">
                                          <p:val>
                                            <p:strVal val="#ppt_x"/>
                                          </p:val>
                                        </p:tav>
                                      </p:tavLst>
                                    </p:anim>
                                    <p:anim calcmode="lin" valueType="num">
                                      <p:cBhvr additive="base">
                                        <p:cTn id="170" dur="500" fill="hold"/>
                                        <p:tgtEl>
                                          <p:spTgt spid="14373"/>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4375"/>
                                        </p:tgtEl>
                                        <p:attrNameLst>
                                          <p:attrName>style.visibility</p:attrName>
                                        </p:attrNameLst>
                                      </p:cBhvr>
                                      <p:to>
                                        <p:strVal val="visible"/>
                                      </p:to>
                                    </p:set>
                                    <p:anim calcmode="lin" valueType="num">
                                      <p:cBhvr additive="base">
                                        <p:cTn id="173" dur="500" fill="hold"/>
                                        <p:tgtEl>
                                          <p:spTgt spid="14375"/>
                                        </p:tgtEl>
                                        <p:attrNameLst>
                                          <p:attrName>ppt_x</p:attrName>
                                        </p:attrNameLst>
                                      </p:cBhvr>
                                      <p:tavLst>
                                        <p:tav tm="0">
                                          <p:val>
                                            <p:strVal val="#ppt_x"/>
                                          </p:val>
                                        </p:tav>
                                        <p:tav tm="100000">
                                          <p:val>
                                            <p:strVal val="#ppt_x"/>
                                          </p:val>
                                        </p:tav>
                                      </p:tavLst>
                                    </p:anim>
                                    <p:anim calcmode="lin" valueType="num">
                                      <p:cBhvr additive="base">
                                        <p:cTn id="174" dur="500" fill="hold"/>
                                        <p:tgtEl>
                                          <p:spTgt spid="14375"/>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64550"/>
                                        </p:tgtEl>
                                        <p:attrNameLst>
                                          <p:attrName>style.visibility</p:attrName>
                                        </p:attrNameLst>
                                      </p:cBhvr>
                                      <p:to>
                                        <p:strVal val="visible"/>
                                      </p:to>
                                    </p:set>
                                    <p:anim calcmode="lin" valueType="num">
                                      <p:cBhvr additive="base">
                                        <p:cTn id="177" dur="500" fill="hold"/>
                                        <p:tgtEl>
                                          <p:spTgt spid="64550"/>
                                        </p:tgtEl>
                                        <p:attrNameLst>
                                          <p:attrName>ppt_x</p:attrName>
                                        </p:attrNameLst>
                                      </p:cBhvr>
                                      <p:tavLst>
                                        <p:tav tm="0">
                                          <p:val>
                                            <p:strVal val="#ppt_x"/>
                                          </p:val>
                                        </p:tav>
                                        <p:tav tm="100000">
                                          <p:val>
                                            <p:strVal val="#ppt_x"/>
                                          </p:val>
                                        </p:tav>
                                      </p:tavLst>
                                    </p:anim>
                                    <p:anim calcmode="lin" valueType="num">
                                      <p:cBhvr additive="base">
                                        <p:cTn id="178" dur="500" fill="hold"/>
                                        <p:tgtEl>
                                          <p:spTgt spid="64550"/>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64548"/>
                                        </p:tgtEl>
                                        <p:attrNameLst>
                                          <p:attrName>style.visibility</p:attrName>
                                        </p:attrNameLst>
                                      </p:cBhvr>
                                      <p:to>
                                        <p:strVal val="visible"/>
                                      </p:to>
                                    </p:set>
                                    <p:anim calcmode="lin" valueType="num">
                                      <p:cBhvr additive="base">
                                        <p:cTn id="183" dur="500" fill="hold"/>
                                        <p:tgtEl>
                                          <p:spTgt spid="64548"/>
                                        </p:tgtEl>
                                        <p:attrNameLst>
                                          <p:attrName>ppt_x</p:attrName>
                                        </p:attrNameLst>
                                      </p:cBhvr>
                                      <p:tavLst>
                                        <p:tav tm="0">
                                          <p:val>
                                            <p:strVal val="#ppt_x"/>
                                          </p:val>
                                        </p:tav>
                                        <p:tav tm="100000">
                                          <p:val>
                                            <p:strVal val="#ppt_x"/>
                                          </p:val>
                                        </p:tav>
                                      </p:tavLst>
                                    </p:anim>
                                    <p:anim calcmode="lin" valueType="num">
                                      <p:cBhvr additive="base">
                                        <p:cTn id="184" dur="500" fill="hold"/>
                                        <p:tgtEl>
                                          <p:spTgt spid="64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P spid="64514" grpId="1" build="p"/>
      <p:bldP spid="64514" grpId="2" build="p"/>
      <p:bldP spid="64515" grpId="0" animBg="1"/>
      <p:bldP spid="64516" grpId="0" animBg="1"/>
      <p:bldP spid="64517" grpId="0" animBg="1"/>
      <p:bldP spid="64518" grpId="0" animBg="1"/>
      <p:bldP spid="64519" grpId="0" animBg="1"/>
      <p:bldP spid="64520" grpId="0" animBg="1"/>
      <p:bldP spid="64524" grpId="0" animBg="1"/>
      <p:bldP spid="64527" grpId="0"/>
      <p:bldP spid="64528" grpId="0"/>
      <p:bldP spid="64529" grpId="0"/>
      <p:bldP spid="64530" grpId="0"/>
      <p:bldP spid="64532" grpId="0"/>
      <p:bldP spid="64534" grpId="0"/>
      <p:bldP spid="64535" grpId="0" animBg="1"/>
      <p:bldP spid="64537" grpId="0"/>
      <p:bldP spid="64540" grpId="0"/>
      <p:bldP spid="64541" grpId="0"/>
      <p:bldP spid="64542" grpId="0"/>
      <p:bldP spid="64543" grpId="0"/>
      <p:bldP spid="64544" grpId="0"/>
      <p:bldP spid="64545" grpId="0"/>
      <p:bldP spid="64546" grpId="0"/>
      <p:bldP spid="64547" grpId="0"/>
      <p:bldP spid="64548" grpId="0"/>
      <p:bldP spid="64550" grpId="0" animBg="1"/>
      <p:bldP spid="14375" grpId="0"/>
      <p:bldP spid="645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1"/>
            <a:ext cx="8229600" cy="447675"/>
          </a:xfrm>
        </p:spPr>
        <p:txBody>
          <a:bodyPr>
            <a:normAutofit fontScale="90000"/>
          </a:bodyPr>
          <a:lstStyle/>
          <a:p>
            <a:pPr>
              <a:defRPr/>
            </a:pPr>
            <a:r>
              <a:rPr lang="en-US" dirty="0" smtClean="0"/>
              <a:t>Phase 3 - Due Nov 13</a:t>
            </a:r>
            <a:endParaRPr lang="en-US" dirty="0"/>
          </a:p>
        </p:txBody>
      </p:sp>
      <p:sp>
        <p:nvSpPr>
          <p:cNvPr id="14339" name="Content Placeholder 2"/>
          <p:cNvSpPr>
            <a:spLocks noGrp="1"/>
          </p:cNvSpPr>
          <p:nvPr>
            <p:ph idx="1"/>
          </p:nvPr>
        </p:nvSpPr>
        <p:spPr>
          <a:xfrm>
            <a:off x="1524001" y="1125538"/>
            <a:ext cx="8964613" cy="5422900"/>
          </a:xfrm>
        </p:spPr>
        <p:txBody>
          <a:bodyPr>
            <a:normAutofit/>
          </a:bodyPr>
          <a:lstStyle/>
          <a:p>
            <a:pPr>
              <a:buFont typeface="Arial" panose="020B0604020202020204" pitchFamily="34" charset="0"/>
              <a:buNone/>
            </a:pPr>
            <a:r>
              <a:rPr lang="en-US" altLang="en-US" b="1" u="sng" dirty="0" smtClean="0"/>
              <a:t>Use Project </a:t>
            </a:r>
            <a:r>
              <a:rPr lang="en-US" altLang="en-US" b="1" u="sng" dirty="0" err="1" smtClean="0"/>
              <a:t>Libre</a:t>
            </a:r>
            <a:r>
              <a:rPr lang="en-US" altLang="en-US" b="1" u="sng" dirty="0" smtClean="0"/>
              <a:t> to Create a Labor-Only Project Plan </a:t>
            </a:r>
            <a:r>
              <a:rPr lang="en-US" altLang="en-US" dirty="0" smtClean="0"/>
              <a:t> - Imagine your team to be part of a company with unlimited resources. Imagine your target to be the successful completion of the entire system. Imagine that you are about to plan the labor for the entire job to the finest detail. </a:t>
            </a:r>
          </a:p>
          <a:p>
            <a:pPr>
              <a:buFont typeface="Arial" panose="020B0604020202020204" pitchFamily="34" charset="0"/>
              <a:buNone/>
            </a:pPr>
            <a:r>
              <a:rPr lang="en-US" altLang="en-US" dirty="0" smtClean="0"/>
              <a:t> List all the tasks to be completed. EVERY TRACKABLE TASK MUST BE INCLUDED: </a:t>
            </a:r>
          </a:p>
          <a:p>
            <a:pPr lvl="1"/>
            <a:r>
              <a:rPr lang="en-US" altLang="en-US" dirty="0" smtClean="0"/>
              <a:t>The “number of days” estimate for each task</a:t>
            </a:r>
          </a:p>
          <a:p>
            <a:pPr lvl="1"/>
            <a:r>
              <a:rPr lang="en-US" altLang="en-US" dirty="0" smtClean="0"/>
              <a:t>the precedent (or predecessor) tasks - task(s) that  must be completed prior to performing this task</a:t>
            </a:r>
          </a:p>
          <a:p>
            <a:pPr lvl="1"/>
            <a:r>
              <a:rPr lang="en-US" altLang="en-US" dirty="0" smtClean="0"/>
              <a:t>use the indentation (subordinate) task capability to “roll up” subtasks into meaningful larger tasks.</a:t>
            </a:r>
          </a:p>
          <a:p>
            <a:pPr lvl="1">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283013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6780" y="1389607"/>
            <a:ext cx="9539277" cy="5134197"/>
          </a:xfrm>
        </p:spPr>
      </p:pic>
      <p:cxnSp>
        <p:nvCxnSpPr>
          <p:cNvPr id="6" name="Straight Arrow Connector 5"/>
          <p:cNvCxnSpPr/>
          <p:nvPr/>
        </p:nvCxnSpPr>
        <p:spPr>
          <a:xfrm>
            <a:off x="5100145" y="512379"/>
            <a:ext cx="15765" cy="264860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33865" y="501203"/>
            <a:ext cx="390" cy="142487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51242" y="512379"/>
            <a:ext cx="3243" cy="117319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32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774826" y="620714"/>
            <a:ext cx="8435975" cy="5856287"/>
          </a:xfrm>
        </p:spPr>
        <p:txBody>
          <a:bodyPr>
            <a:normAutofit/>
          </a:bodyPr>
          <a:lstStyle/>
          <a:p>
            <a:pPr marL="463550" indent="-463550">
              <a:buNone/>
            </a:pPr>
            <a:r>
              <a:rPr lang="en-US" altLang="en-US" dirty="0" smtClean="0"/>
              <a:t>Do NOT include hardware costs. However, the labor to select and purchase hardware should be included.</a:t>
            </a:r>
          </a:p>
          <a:p>
            <a:pPr marL="463550" indent="-463550">
              <a:buNone/>
            </a:pPr>
            <a:r>
              <a:rPr lang="en-US" altLang="en-US" dirty="0" smtClean="0"/>
              <a:t>Using the Network ( </a:t>
            </a:r>
            <a:r>
              <a:rPr lang="en-US" altLang="en-US" dirty="0" err="1" smtClean="0"/>
              <a:t>i.e.Critical</a:t>
            </a:r>
            <a:r>
              <a:rPr lang="en-US" altLang="en-US" dirty="0" smtClean="0"/>
              <a:t> Path) Chart, calculate the calendar time of the complete job.</a:t>
            </a:r>
          </a:p>
          <a:p>
            <a:pPr marL="463550" indent="-463550">
              <a:buNone/>
            </a:pPr>
            <a:r>
              <a:rPr lang="en-US" altLang="en-US" dirty="0" smtClean="0"/>
              <a:t>Submit the Project file </a:t>
            </a:r>
          </a:p>
          <a:p>
            <a:pPr marL="463550" indent="-463550">
              <a:buNone/>
            </a:pPr>
            <a:r>
              <a:rPr lang="en-US" altLang="en-US" dirty="0" smtClean="0"/>
              <a:t>Notes: the Project Plan is your guide for both time and money. Every trackable effort must be included. If there is a particular component to be implemented, it must include Specification, Design, Coding, and Testing tasks. There may be partial and full integration efforts, design reviews, status reports, everything that needs to be paid-for. </a:t>
            </a:r>
          </a:p>
          <a:p>
            <a:pPr marL="463550" indent="-463550">
              <a:buNone/>
            </a:pPr>
            <a:r>
              <a:rPr lang="en-US" altLang="en-US" dirty="0" smtClean="0"/>
              <a:t> </a:t>
            </a:r>
          </a:p>
          <a:p>
            <a:pPr marL="463550" indent="-463550">
              <a:buNone/>
            </a:pPr>
            <a:endParaRPr lang="en-US" altLang="en-US" dirty="0" smtClean="0"/>
          </a:p>
        </p:txBody>
      </p:sp>
    </p:spTree>
    <p:extLst>
      <p:ext uri="{BB962C8B-B14F-4D97-AF65-F5344CB8AC3E}">
        <p14:creationId xmlns:p14="http://schemas.microsoft.com/office/powerpoint/2010/main" val="82636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get Project </a:t>
            </a:r>
            <a:r>
              <a:rPr lang="en-US" dirty="0" err="1" smtClean="0"/>
              <a:t>Libre</a:t>
            </a:r>
            <a:endParaRPr lang="en-US" dirty="0"/>
          </a:p>
        </p:txBody>
      </p:sp>
      <p:sp>
        <p:nvSpPr>
          <p:cNvPr id="16387" name="Content Placeholder 2"/>
          <p:cNvSpPr>
            <a:spLocks noGrp="1"/>
          </p:cNvSpPr>
          <p:nvPr>
            <p:ph idx="1"/>
          </p:nvPr>
        </p:nvSpPr>
        <p:spPr/>
        <p:txBody>
          <a:bodyPr>
            <a:normAutofit/>
          </a:bodyPr>
          <a:lstStyle/>
          <a:p>
            <a:pPr>
              <a:buNone/>
            </a:pPr>
            <a:r>
              <a:rPr lang="en-US" altLang="en-US" dirty="0">
                <a:hlinkClick r:id="rId2"/>
              </a:rPr>
              <a:t>https://sourceforge.net/projects/projectlibre</a:t>
            </a:r>
            <a:r>
              <a:rPr lang="en-US" altLang="en-US" dirty="0" smtClean="0">
                <a:hlinkClick r:id="rId2"/>
              </a:rPr>
              <a:t>/</a:t>
            </a:r>
            <a:endParaRPr lang="en-US" altLang="en-US" dirty="0" smtClean="0"/>
          </a:p>
          <a:p>
            <a:pPr>
              <a:buNone/>
            </a:pPr>
            <a:endParaRPr lang="en-US" altLang="en-US" dirty="0"/>
          </a:p>
          <a:p>
            <a:pPr>
              <a:buNone/>
            </a:pPr>
            <a:endParaRPr lang="en-US" altLang="en-US" dirty="0" smtClean="0"/>
          </a:p>
        </p:txBody>
      </p:sp>
    </p:spTree>
    <p:extLst>
      <p:ext uri="{BB962C8B-B14F-4D97-AF65-F5344CB8AC3E}">
        <p14:creationId xmlns:p14="http://schemas.microsoft.com/office/powerpoint/2010/main" val="3926104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39" y="515437"/>
            <a:ext cx="11446941" cy="5998097"/>
          </a:xfrm>
        </p:spPr>
      </p:pic>
    </p:spTree>
    <p:extLst>
      <p:ext uri="{BB962C8B-B14F-4D97-AF65-F5344CB8AC3E}">
        <p14:creationId xmlns:p14="http://schemas.microsoft.com/office/powerpoint/2010/main" val="359778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
            </p:custDataLst>
          </p:nvPr>
        </p:nvSpPr>
        <p:spPr/>
        <p:txBody>
          <a:bodyPr/>
          <a:lstStyle/>
          <a:p>
            <a:pPr>
              <a:defRPr/>
            </a:pPr>
            <a:r>
              <a:rPr lang="en-US" dirty="0" smtClean="0"/>
              <a:t>A “Work Breakdown Structure” – the task list, the left side of the Plan</a:t>
            </a:r>
          </a:p>
        </p:txBody>
      </p:sp>
      <p:sp>
        <p:nvSpPr>
          <p:cNvPr id="17411" name="Rectangle 3"/>
          <p:cNvSpPr>
            <a:spLocks noGrp="1" noChangeArrowheads="1"/>
          </p:cNvSpPr>
          <p:nvPr>
            <p:ph idx="1"/>
            <p:custDataLst>
              <p:tags r:id="rId2"/>
            </p:custDataLst>
          </p:nvPr>
        </p:nvSpPr>
        <p:spPr>
          <a:xfrm>
            <a:off x="838200" y="2605413"/>
            <a:ext cx="10515600" cy="3571549"/>
          </a:xfrm>
        </p:spPr>
        <p:txBody>
          <a:bodyPr/>
          <a:lstStyle/>
          <a:p>
            <a:pPr eaLnBrk="1" hangingPunct="1"/>
            <a:r>
              <a:rPr lang="en-US" altLang="en-US" dirty="0" smtClean="0"/>
              <a:t>Work Breakdown Structure</a:t>
            </a:r>
          </a:p>
          <a:p>
            <a:pPr eaLnBrk="1" hangingPunct="1"/>
            <a:r>
              <a:rPr lang="en-US" altLang="en-US" dirty="0" smtClean="0"/>
              <a:t>Every trackable non-free $$$ task</a:t>
            </a:r>
          </a:p>
          <a:p>
            <a:pPr eaLnBrk="1" hangingPunct="1"/>
            <a:r>
              <a:rPr lang="en-US" altLang="en-US" dirty="0" smtClean="0"/>
              <a:t>Everything</a:t>
            </a:r>
          </a:p>
          <a:p>
            <a:pPr eaLnBrk="1" hangingPunct="1"/>
            <a:r>
              <a:rPr lang="en-US" altLang="en-US" dirty="0" smtClean="0"/>
              <a:t>How many people (not in our Phase 3), how much time (in days), and precedent tasks</a:t>
            </a:r>
          </a:p>
        </p:txBody>
      </p:sp>
    </p:spTree>
    <p:extLst>
      <p:ext uri="{BB962C8B-B14F-4D97-AF65-F5344CB8AC3E}">
        <p14:creationId xmlns:p14="http://schemas.microsoft.com/office/powerpoint/2010/main" val="884954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Oct. 24</a:t>
            </a:r>
            <a:endParaRPr lang="en-US" dirty="0"/>
          </a:p>
        </p:txBody>
      </p:sp>
      <p:sp>
        <p:nvSpPr>
          <p:cNvPr id="3" name="Subtitle 2"/>
          <p:cNvSpPr>
            <a:spLocks noGrp="1"/>
          </p:cNvSpPr>
          <p:nvPr>
            <p:ph type="subTitle" idx="1"/>
          </p:nvPr>
        </p:nvSpPr>
        <p:spPr>
          <a:xfrm>
            <a:off x="1524000" y="4171166"/>
            <a:ext cx="9144000" cy="1086633"/>
          </a:xfrm>
        </p:spPr>
        <p:txBody>
          <a:bodyPr/>
          <a:lstStyle/>
          <a:p>
            <a:r>
              <a:rPr lang="en-US" dirty="0" smtClean="0"/>
              <a:t>Starting Phase 3 – “The Project Plan</a:t>
            </a:r>
            <a:r>
              <a:rPr lang="en-US" dirty="0" smtClean="0"/>
              <a:t>” – Due Nov 13. </a:t>
            </a:r>
            <a:endParaRPr lang="en-US" dirty="0"/>
          </a:p>
        </p:txBody>
      </p:sp>
    </p:spTree>
    <p:extLst>
      <p:ext uri="{BB962C8B-B14F-4D97-AF65-F5344CB8AC3E}">
        <p14:creationId xmlns:p14="http://schemas.microsoft.com/office/powerpoint/2010/main" val="1894691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p:txBody>
          <a:bodyPr/>
          <a:lstStyle/>
          <a:p>
            <a:pPr>
              <a:defRPr/>
            </a:pPr>
            <a:r>
              <a:rPr lang="en-US" smtClean="0"/>
              <a:t>some tasks we forget</a:t>
            </a:r>
          </a:p>
        </p:txBody>
      </p:sp>
      <p:sp>
        <p:nvSpPr>
          <p:cNvPr id="18435" name="Rectangle 3"/>
          <p:cNvSpPr>
            <a:spLocks noGrp="1" noChangeArrowheads="1"/>
          </p:cNvSpPr>
          <p:nvPr>
            <p:ph idx="1"/>
            <p:custDataLst>
              <p:tags r:id="rId2"/>
            </p:custDataLst>
          </p:nvPr>
        </p:nvSpPr>
        <p:spPr/>
        <p:txBody>
          <a:bodyPr/>
          <a:lstStyle/>
          <a:p>
            <a:pPr eaLnBrk="1" hangingPunct="1"/>
            <a:r>
              <a:rPr lang="en-US" altLang="en-US" smtClean="0"/>
              <a:t>meetings</a:t>
            </a:r>
          </a:p>
          <a:p>
            <a:pPr eaLnBrk="1" hangingPunct="1"/>
            <a:r>
              <a:rPr lang="en-US" altLang="en-US" smtClean="0"/>
              <a:t>document preparation</a:t>
            </a:r>
          </a:p>
          <a:p>
            <a:pPr eaLnBrk="1" hangingPunct="1"/>
            <a:r>
              <a:rPr lang="en-US" altLang="en-US" smtClean="0"/>
              <a:t>status and project management</a:t>
            </a:r>
          </a:p>
          <a:p>
            <a:pPr eaLnBrk="1" hangingPunct="1"/>
            <a:r>
              <a:rPr lang="en-US" altLang="en-US" smtClean="0"/>
              <a:t>customer training</a:t>
            </a:r>
          </a:p>
        </p:txBody>
      </p:sp>
    </p:spTree>
    <p:extLst>
      <p:ext uri="{BB962C8B-B14F-4D97-AF65-F5344CB8AC3E}">
        <p14:creationId xmlns:p14="http://schemas.microsoft.com/office/powerpoint/2010/main" val="2445789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lstStyle/>
          <a:p>
            <a:pPr>
              <a:defRPr/>
            </a:pPr>
            <a:r>
              <a:rPr lang="en-US" smtClean="0"/>
              <a:t>typical - done once</a:t>
            </a:r>
          </a:p>
        </p:txBody>
      </p:sp>
      <p:sp>
        <p:nvSpPr>
          <p:cNvPr id="19459" name="Rectangle 3"/>
          <p:cNvSpPr>
            <a:spLocks noGrp="1" noChangeArrowheads="1"/>
          </p:cNvSpPr>
          <p:nvPr>
            <p:ph sz="half" idx="1"/>
            <p:custDataLst>
              <p:tags r:id="rId2"/>
            </p:custDataLst>
          </p:nvPr>
        </p:nvSpPr>
        <p:spPr>
          <a:xfrm>
            <a:off x="1981200" y="1673225"/>
            <a:ext cx="4038600" cy="4718050"/>
          </a:xfrm>
        </p:spPr>
        <p:txBody>
          <a:bodyPr/>
          <a:lstStyle/>
          <a:p>
            <a:pPr eaLnBrk="1" hangingPunct="1">
              <a:buFontTx/>
              <a:buNone/>
            </a:pPr>
            <a:r>
              <a:rPr lang="en-US" altLang="en-US" smtClean="0"/>
              <a:t>Customer meetings</a:t>
            </a:r>
          </a:p>
          <a:p>
            <a:pPr eaLnBrk="1" hangingPunct="1">
              <a:buFontTx/>
              <a:buNone/>
            </a:pPr>
            <a:r>
              <a:rPr lang="en-US" altLang="en-US" smtClean="0"/>
              <a:t>System Spec</a:t>
            </a:r>
          </a:p>
          <a:p>
            <a:pPr eaLnBrk="1" hangingPunct="1">
              <a:buFontTx/>
              <a:buNone/>
            </a:pPr>
            <a:r>
              <a:rPr lang="en-US" altLang="en-US" smtClean="0"/>
              <a:t>Review</a:t>
            </a:r>
          </a:p>
          <a:p>
            <a:pPr eaLnBrk="1" hangingPunct="1">
              <a:buFontTx/>
              <a:buNone/>
            </a:pPr>
            <a:r>
              <a:rPr lang="en-US" altLang="en-US" smtClean="0"/>
              <a:t>SRS</a:t>
            </a:r>
          </a:p>
          <a:p>
            <a:pPr eaLnBrk="1" hangingPunct="1">
              <a:buFontTx/>
              <a:buNone/>
            </a:pPr>
            <a:r>
              <a:rPr lang="en-US" altLang="en-US" smtClean="0"/>
              <a:t>Review</a:t>
            </a:r>
          </a:p>
          <a:p>
            <a:pPr eaLnBrk="1" hangingPunct="1">
              <a:buFontTx/>
              <a:buNone/>
            </a:pPr>
            <a:r>
              <a:rPr lang="en-US" altLang="en-US" smtClean="0"/>
              <a:t>Top Level Design</a:t>
            </a:r>
          </a:p>
          <a:p>
            <a:pPr eaLnBrk="1" hangingPunct="1">
              <a:buFontTx/>
              <a:buNone/>
            </a:pPr>
            <a:r>
              <a:rPr lang="en-US" altLang="en-US" smtClean="0"/>
              <a:t>Test Plan</a:t>
            </a:r>
          </a:p>
          <a:p>
            <a:pPr eaLnBrk="1" hangingPunct="1">
              <a:buFontTx/>
              <a:buNone/>
            </a:pPr>
            <a:r>
              <a:rPr lang="en-US" altLang="en-US" smtClean="0"/>
              <a:t>Review</a:t>
            </a:r>
          </a:p>
          <a:p>
            <a:pPr eaLnBrk="1" hangingPunct="1">
              <a:buFontTx/>
              <a:buNone/>
            </a:pPr>
            <a:endParaRPr lang="en-US" altLang="en-US" smtClean="0"/>
          </a:p>
          <a:p>
            <a:pPr eaLnBrk="1" hangingPunct="1">
              <a:buFontTx/>
              <a:buNone/>
            </a:pPr>
            <a:endParaRPr lang="en-US" altLang="en-US" smtClean="0"/>
          </a:p>
        </p:txBody>
      </p:sp>
      <p:sp>
        <p:nvSpPr>
          <p:cNvPr id="19460" name="Rectangle 4"/>
          <p:cNvSpPr>
            <a:spLocks noGrp="1" noChangeArrowheads="1"/>
          </p:cNvSpPr>
          <p:nvPr>
            <p:ph sz="half" idx="2"/>
            <p:custDataLst>
              <p:tags r:id="rId3"/>
            </p:custDataLst>
          </p:nvPr>
        </p:nvSpPr>
        <p:spPr>
          <a:xfrm>
            <a:off x="6172200" y="1673225"/>
            <a:ext cx="4038600" cy="4718050"/>
          </a:xfrm>
        </p:spPr>
        <p:txBody>
          <a:bodyPr/>
          <a:lstStyle/>
          <a:p>
            <a:pPr eaLnBrk="1" hangingPunct="1">
              <a:buFontTx/>
              <a:buNone/>
            </a:pPr>
            <a:r>
              <a:rPr lang="en-US" altLang="en-US" smtClean="0"/>
              <a:t>Integration</a:t>
            </a:r>
          </a:p>
          <a:p>
            <a:pPr eaLnBrk="1" hangingPunct="1">
              <a:buFontTx/>
              <a:buNone/>
            </a:pPr>
            <a:r>
              <a:rPr lang="en-US" altLang="en-US" smtClean="0"/>
              <a:t>Documentation</a:t>
            </a:r>
          </a:p>
          <a:p>
            <a:pPr eaLnBrk="1" hangingPunct="1">
              <a:buFontTx/>
              <a:buNone/>
            </a:pPr>
            <a:r>
              <a:rPr lang="en-US" altLang="en-US" smtClean="0"/>
              <a:t>Customer Site Deployment</a:t>
            </a:r>
          </a:p>
        </p:txBody>
      </p:sp>
    </p:spTree>
    <p:extLst>
      <p:ext uri="{BB962C8B-B14F-4D97-AF65-F5344CB8AC3E}">
        <p14:creationId xmlns:p14="http://schemas.microsoft.com/office/powerpoint/2010/main" val="1020039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a:defRPr/>
            </a:pPr>
            <a:r>
              <a:rPr lang="en-US" smtClean="0"/>
              <a:t>typical - done for each module</a:t>
            </a:r>
          </a:p>
        </p:txBody>
      </p:sp>
      <p:sp>
        <p:nvSpPr>
          <p:cNvPr id="20483" name="Rectangle 3"/>
          <p:cNvSpPr>
            <a:spLocks noGrp="1" noChangeArrowheads="1"/>
          </p:cNvSpPr>
          <p:nvPr>
            <p:ph idx="1"/>
            <p:custDataLst>
              <p:tags r:id="rId2"/>
            </p:custDataLst>
          </p:nvPr>
        </p:nvSpPr>
        <p:spPr/>
        <p:txBody>
          <a:bodyPr/>
          <a:lstStyle/>
          <a:p>
            <a:pPr eaLnBrk="1" hangingPunct="1">
              <a:buFontTx/>
              <a:buNone/>
            </a:pPr>
            <a:r>
              <a:rPr lang="en-US" altLang="en-US" smtClean="0"/>
              <a:t>Detailed Design</a:t>
            </a:r>
          </a:p>
          <a:p>
            <a:pPr eaLnBrk="1" hangingPunct="1">
              <a:buFontTx/>
              <a:buNone/>
            </a:pPr>
            <a:r>
              <a:rPr lang="en-US" altLang="en-US" smtClean="0"/>
              <a:t>Code</a:t>
            </a:r>
          </a:p>
          <a:p>
            <a:pPr eaLnBrk="1" hangingPunct="1">
              <a:buFontTx/>
              <a:buNone/>
            </a:pPr>
            <a:r>
              <a:rPr lang="en-US" altLang="en-US" smtClean="0"/>
              <a:t>Walk-thru / Review</a:t>
            </a:r>
          </a:p>
          <a:p>
            <a:pPr eaLnBrk="1" hangingPunct="1">
              <a:buFontTx/>
              <a:buNone/>
            </a:pPr>
            <a:r>
              <a:rPr lang="en-US" altLang="en-US" smtClean="0"/>
              <a:t>Unit Test</a:t>
            </a:r>
          </a:p>
        </p:txBody>
      </p:sp>
    </p:spTree>
    <p:extLst>
      <p:ext uri="{BB962C8B-B14F-4D97-AF65-F5344CB8AC3E}">
        <p14:creationId xmlns:p14="http://schemas.microsoft.com/office/powerpoint/2010/main" val="346974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Career Advice – you will do as much planning as you do coding</a:t>
            </a:r>
            <a:endParaRPr lang="en-US" dirty="0">
              <a:solidFill>
                <a:srgbClr val="FF0000"/>
              </a:solidFill>
            </a:endParaRPr>
          </a:p>
        </p:txBody>
      </p:sp>
      <p:sp>
        <p:nvSpPr>
          <p:cNvPr id="3" name="Content Placeholder 2"/>
          <p:cNvSpPr>
            <a:spLocks noGrp="1"/>
          </p:cNvSpPr>
          <p:nvPr>
            <p:ph idx="1"/>
          </p:nvPr>
        </p:nvSpPr>
        <p:spPr>
          <a:xfrm>
            <a:off x="838200" y="2367419"/>
            <a:ext cx="10515600" cy="3809544"/>
          </a:xfrm>
        </p:spPr>
        <p:txBody>
          <a:bodyPr>
            <a:normAutofit/>
          </a:bodyPr>
          <a:lstStyle/>
          <a:p>
            <a:r>
              <a:rPr lang="en-US" altLang="en-US" dirty="0" smtClean="0"/>
              <a:t>When you get skilled at it, a </a:t>
            </a:r>
            <a:r>
              <a:rPr lang="en-US" altLang="en-US" dirty="0"/>
              <a:t>good </a:t>
            </a:r>
            <a:r>
              <a:rPr lang="en-US" altLang="en-US" dirty="0" smtClean="0"/>
              <a:t>estimate </a:t>
            </a:r>
            <a:r>
              <a:rPr lang="en-US" altLang="en-US" dirty="0"/>
              <a:t>can be done in a day.</a:t>
            </a:r>
          </a:p>
          <a:p>
            <a:r>
              <a:rPr lang="en-US" altLang="en-US" dirty="0"/>
              <a:t>Estimation is an exercise in disassembly (and is therefore integral with design), and interpersonal skills.</a:t>
            </a:r>
          </a:p>
          <a:p>
            <a:r>
              <a:rPr lang="en-US" altLang="en-US" dirty="0"/>
              <a:t>NOT a negotiation (negotiation implies compromise, but there should be no compromise of reality).</a:t>
            </a:r>
          </a:p>
          <a:p>
            <a:r>
              <a:rPr lang="en-US" altLang="en-US" dirty="0"/>
              <a:t>Time and cost sacrifices must be offset by features and effort. </a:t>
            </a:r>
          </a:p>
          <a:p>
            <a:endParaRPr lang="en-US" altLang="en-US" dirty="0"/>
          </a:p>
          <a:p>
            <a:pPr marL="0" indent="0">
              <a:buNone/>
            </a:pPr>
            <a:r>
              <a:rPr lang="en-US" altLang="en-US" dirty="0"/>
              <a:t>“You can have it cheap, quick, and high quality. Pick two”</a:t>
            </a:r>
          </a:p>
          <a:p>
            <a:pPr marL="0" indent="0">
              <a:buNone/>
            </a:pPr>
            <a:endParaRPr lang="en-US" dirty="0"/>
          </a:p>
        </p:txBody>
      </p:sp>
    </p:spTree>
    <p:extLst>
      <p:ext uri="{BB962C8B-B14F-4D97-AF65-F5344CB8AC3E}">
        <p14:creationId xmlns:p14="http://schemas.microsoft.com/office/powerpoint/2010/main" val="304169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custDataLst>
              <p:tags r:id="rId1"/>
            </p:custDataLst>
          </p:nvPr>
        </p:nvSpPr>
        <p:spPr>
          <a:xfrm>
            <a:off x="838200" y="1077238"/>
            <a:ext cx="10515600" cy="5099725"/>
          </a:xfrm>
        </p:spPr>
        <p:txBody>
          <a:bodyPr>
            <a:normAutofit/>
          </a:bodyPr>
          <a:lstStyle/>
          <a:p>
            <a:pPr eaLnBrk="1" hangingPunct="1"/>
            <a:r>
              <a:rPr lang="en-US" altLang="en-US" dirty="0" smtClean="0"/>
              <a:t>Estimates are done and redone at the end of requirements, analysis, and design.</a:t>
            </a:r>
          </a:p>
          <a:p>
            <a:pPr eaLnBrk="1" hangingPunct="1"/>
            <a:r>
              <a:rPr lang="en-US" altLang="en-US" dirty="0" smtClean="0"/>
              <a:t># </a:t>
            </a:r>
            <a:r>
              <a:rPr lang="en-US" altLang="en-US" dirty="0" smtClean="0"/>
              <a:t>of people? length of task?</a:t>
            </a:r>
          </a:p>
          <a:p>
            <a:r>
              <a:rPr lang="en-US" altLang="en-US" dirty="0"/>
              <a:t>Lines-of-code? </a:t>
            </a:r>
            <a:r>
              <a:rPr lang="en-US" altLang="en-US" dirty="0" smtClean="0"/>
              <a:t> </a:t>
            </a:r>
            <a:r>
              <a:rPr lang="en-US" altLang="en-US" dirty="0" smtClean="0"/>
              <a:t>The </a:t>
            </a:r>
            <a:r>
              <a:rPr lang="en-US" altLang="en-US" dirty="0" smtClean="0"/>
              <a:t>LOC charts are good, but per-person productivity history for your company is better. </a:t>
            </a:r>
            <a:endParaRPr lang="en-US" altLang="en-US" dirty="0" smtClean="0"/>
          </a:p>
          <a:p>
            <a:r>
              <a:rPr lang="en-US" altLang="en-US" dirty="0" smtClean="0"/>
              <a:t>The industry standard LOC is 8 lines / person / day</a:t>
            </a:r>
          </a:p>
          <a:p>
            <a:r>
              <a:rPr lang="en-US" altLang="en-US" dirty="0"/>
              <a:t>Danger - there is a temptation to up the LOC/person/day just to lower estimates.</a:t>
            </a:r>
          </a:p>
          <a:p>
            <a:r>
              <a:rPr lang="en-US" altLang="en-US" dirty="0"/>
              <a:t>From Steve McConnell “Code Complete”: Cultivate an attitude of “stunned disbelief” when asked to adjust an estimate on non-technical factors. Practice in front of a mirror.</a:t>
            </a:r>
          </a:p>
          <a:p>
            <a:endParaRPr lang="en-US" altLang="en-US" dirty="0" smtClean="0"/>
          </a:p>
        </p:txBody>
      </p:sp>
    </p:spTree>
    <p:extLst>
      <p:ext uri="{BB962C8B-B14F-4D97-AF65-F5344CB8AC3E}">
        <p14:creationId xmlns:p14="http://schemas.microsoft.com/office/powerpoint/2010/main" val="2397464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custDataLst>
              <p:tags r:id="rId1"/>
            </p:custDataLst>
          </p:nvPr>
        </p:nvSpPr>
        <p:spPr>
          <a:xfrm>
            <a:off x="1127342" y="1034442"/>
            <a:ext cx="9622077" cy="3199355"/>
          </a:xfrm>
        </p:spPr>
        <p:txBody>
          <a:bodyPr/>
          <a:lstStyle/>
          <a:p>
            <a:pPr eaLnBrk="1" hangingPunct="1"/>
            <a:r>
              <a:rPr lang="en-US" altLang="en-US" dirty="0" smtClean="0"/>
              <a:t>Estimating is not negotiation.</a:t>
            </a:r>
          </a:p>
          <a:p>
            <a:pPr eaLnBrk="1" hangingPunct="1"/>
            <a:r>
              <a:rPr lang="en-US" altLang="en-US" dirty="0" smtClean="0"/>
              <a:t>Estimating is not adjusting numbers to the known right answer.</a:t>
            </a:r>
          </a:p>
          <a:p>
            <a:pPr eaLnBrk="1" hangingPunct="1"/>
            <a:r>
              <a:rPr lang="en-US" altLang="en-US" dirty="0" smtClean="0"/>
              <a:t>Estimates not to be trusted: </a:t>
            </a:r>
            <a:endParaRPr lang="en-US" altLang="en-US" dirty="0" smtClean="0"/>
          </a:p>
          <a:p>
            <a:pPr lvl="1"/>
            <a:r>
              <a:rPr lang="en-US" altLang="en-US" dirty="0" smtClean="0"/>
              <a:t>those </a:t>
            </a:r>
            <a:r>
              <a:rPr lang="en-US" altLang="en-US" dirty="0" smtClean="0"/>
              <a:t>responsible (will be conservative) and </a:t>
            </a:r>
            <a:endParaRPr lang="en-US" altLang="en-US" dirty="0" smtClean="0"/>
          </a:p>
          <a:p>
            <a:pPr lvl="1"/>
            <a:r>
              <a:rPr lang="en-US" altLang="en-US" dirty="0" smtClean="0"/>
              <a:t>those </a:t>
            </a:r>
            <a:r>
              <a:rPr lang="en-US" altLang="en-US" dirty="0" smtClean="0"/>
              <a:t>who interface to the customer (will be optimistic). </a:t>
            </a:r>
            <a:endParaRPr lang="en-US" altLang="en-US" dirty="0" smtClean="0"/>
          </a:p>
          <a:p>
            <a:pPr lvl="1"/>
            <a:r>
              <a:rPr lang="en-US" altLang="en-US" dirty="0" smtClean="0"/>
              <a:t>Use </a:t>
            </a:r>
            <a:r>
              <a:rPr lang="en-US" altLang="en-US" dirty="0" smtClean="0"/>
              <a:t>those estimates, but reduce the first by 30%, increase the second by 30%. Why 30%? It’s the universal feel-good multiplier. </a:t>
            </a:r>
          </a:p>
        </p:txBody>
      </p:sp>
    </p:spTree>
    <p:extLst>
      <p:ext uri="{BB962C8B-B14F-4D97-AF65-F5344CB8AC3E}">
        <p14:creationId xmlns:p14="http://schemas.microsoft.com/office/powerpoint/2010/main" val="1852983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custDataLst>
              <p:tags r:id="rId1"/>
            </p:custDataLst>
          </p:nvPr>
        </p:nvSpPr>
        <p:spPr/>
        <p:txBody>
          <a:bodyPr/>
          <a:lstStyle/>
          <a:p>
            <a:pPr eaLnBrk="1" hangingPunct="1">
              <a:buFontTx/>
              <a:buNone/>
            </a:pPr>
            <a:r>
              <a:rPr lang="en-US" altLang="en-US" smtClean="0"/>
              <a:t>The usual estimation path:</a:t>
            </a:r>
          </a:p>
          <a:p>
            <a:pPr eaLnBrk="1" hangingPunct="1"/>
            <a:r>
              <a:rPr lang="en-US" altLang="en-US" smtClean="0"/>
              <a:t>Vague description of job</a:t>
            </a:r>
          </a:p>
          <a:p>
            <a:pPr eaLnBrk="1" hangingPunct="1"/>
            <a:r>
              <a:rPr lang="en-US" altLang="en-US" smtClean="0"/>
              <a:t>Told by marketing/management what is the absolute maximum that can be spent, or you’re fired</a:t>
            </a:r>
          </a:p>
          <a:p>
            <a:pPr eaLnBrk="1" hangingPunct="1"/>
            <a:r>
              <a:rPr lang="en-US" altLang="en-US" smtClean="0"/>
              <a:t>You agree to it and stress out</a:t>
            </a:r>
          </a:p>
        </p:txBody>
      </p:sp>
    </p:spTree>
    <p:extLst>
      <p:ext uri="{BB962C8B-B14F-4D97-AF65-F5344CB8AC3E}">
        <p14:creationId xmlns:p14="http://schemas.microsoft.com/office/powerpoint/2010/main" val="196795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custDataLst>
              <p:tags r:id="rId1"/>
            </p:custDataLst>
          </p:nvPr>
        </p:nvSpPr>
        <p:spPr/>
        <p:txBody>
          <a:bodyPr/>
          <a:lstStyle/>
          <a:p>
            <a:pPr eaLnBrk="1" hangingPunct="1"/>
            <a:r>
              <a:rPr lang="en-US" altLang="en-US" smtClean="0"/>
              <a:t>Avoid gamesmanship - </a:t>
            </a:r>
          </a:p>
          <a:p>
            <a:pPr eaLnBrk="1" hangingPunct="1">
              <a:buFontTx/>
              <a:buNone/>
            </a:pPr>
            <a:r>
              <a:rPr lang="en-US" altLang="en-US" i="1" smtClean="0"/>
              <a:t>do not pad estimates </a:t>
            </a:r>
          </a:p>
          <a:p>
            <a:pPr eaLnBrk="1" hangingPunct="1">
              <a:buFontTx/>
              <a:buNone/>
            </a:pPr>
            <a:r>
              <a:rPr lang="en-US" altLang="en-US" i="1" smtClean="0"/>
              <a:t>do not expand work to fill available time</a:t>
            </a:r>
          </a:p>
          <a:p>
            <a:pPr eaLnBrk="1" hangingPunct="1">
              <a:buFontTx/>
              <a:buNone/>
            </a:pPr>
            <a:r>
              <a:rPr lang="en-US" altLang="en-US" i="1" smtClean="0"/>
              <a:t>do not code-like-crazy from day 1</a:t>
            </a:r>
          </a:p>
        </p:txBody>
      </p:sp>
    </p:spTree>
    <p:extLst>
      <p:ext uri="{BB962C8B-B14F-4D97-AF65-F5344CB8AC3E}">
        <p14:creationId xmlns:p14="http://schemas.microsoft.com/office/powerpoint/2010/main" val="2432816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sz="4400" dirty="0" smtClean="0">
                <a:solidFill>
                  <a:srgbClr val="FF0000"/>
                </a:solidFill>
              </a:rPr>
              <a:t>Wednesday’s class (10/26) will be REMOTE. The ZOOM link is on the class web site.</a:t>
            </a:r>
          </a:p>
          <a:p>
            <a:pPr marL="0" indent="0">
              <a:buNone/>
            </a:pPr>
            <a:endParaRPr lang="en-US" sz="4400" dirty="0">
              <a:solidFill>
                <a:srgbClr val="FF0000"/>
              </a:solidFill>
            </a:endParaRPr>
          </a:p>
          <a:p>
            <a:pPr marL="0" indent="0">
              <a:buNone/>
            </a:pPr>
            <a:r>
              <a:rPr lang="en-US" sz="4400" dirty="0" smtClean="0">
                <a:solidFill>
                  <a:srgbClr val="FF0000"/>
                </a:solidFill>
              </a:rPr>
              <a:t>We will finish Software Errors and move on to “The Tao Of Pooh” and “Levels Of Thought” </a:t>
            </a:r>
            <a:r>
              <a:rPr lang="en-US" sz="4400" smtClean="0">
                <a:solidFill>
                  <a:srgbClr val="FF0000"/>
                </a:solidFill>
              </a:rPr>
              <a:t>on Wednesday. </a:t>
            </a:r>
            <a:endParaRPr lang="en-US" sz="4400"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163216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6957"/>
          </a:xfrm>
        </p:spPr>
        <p:txBody>
          <a:bodyPr>
            <a:normAutofit fontScale="90000"/>
          </a:bodyPr>
          <a:lstStyle/>
          <a:p>
            <a:r>
              <a:rPr lang="en-US" dirty="0" smtClean="0"/>
              <a:t>Grades</a:t>
            </a:r>
            <a:endParaRPr lang="en-US" dirty="0"/>
          </a:p>
        </p:txBody>
      </p:sp>
      <p:sp>
        <p:nvSpPr>
          <p:cNvPr id="3" name="Content Placeholder 2"/>
          <p:cNvSpPr>
            <a:spLocks noGrp="1"/>
          </p:cNvSpPr>
          <p:nvPr>
            <p:ph idx="1"/>
          </p:nvPr>
        </p:nvSpPr>
        <p:spPr>
          <a:xfrm>
            <a:off x="838200" y="1665962"/>
            <a:ext cx="10515600" cy="4511001"/>
          </a:xfrm>
        </p:spPr>
        <p:txBody>
          <a:bodyPr/>
          <a:lstStyle/>
          <a:p>
            <a:pPr marL="0" indent="0">
              <a:buNone/>
            </a:pPr>
            <a:r>
              <a:rPr lang="en-US" i="1" dirty="0" smtClean="0"/>
              <a:t>To </a:t>
            </a:r>
            <a:r>
              <a:rPr lang="en-US" i="1" dirty="0"/>
              <a:t>get an A in CSE442/542, you must do substantially better than what is asked-for. All grading for this course grants a C for answering the requirements, a B for showing a level of understanding, and an A for insight sufficient to apply the material to real life. </a:t>
            </a:r>
            <a:endParaRPr lang="en-US" i="1" dirty="0" smtClean="0"/>
          </a:p>
          <a:p>
            <a:pPr marL="0" indent="0">
              <a:buNone/>
            </a:pPr>
            <a:r>
              <a:rPr lang="en-US" i="1" dirty="0" smtClean="0"/>
              <a:t>If </a:t>
            </a:r>
            <a:r>
              <a:rPr lang="en-US" i="1" dirty="0"/>
              <a:t>you do not add to your submissions with </a:t>
            </a:r>
            <a:r>
              <a:rPr lang="en-US" i="1" dirty="0" smtClean="0"/>
              <a:t>level-2 thinking (a nuanced understanding of the material), real-life </a:t>
            </a:r>
            <a:r>
              <a:rPr lang="en-US" i="1" dirty="0"/>
              <a:t>examples based on </a:t>
            </a:r>
            <a:r>
              <a:rPr lang="en-US" i="1" dirty="0" smtClean="0"/>
              <a:t>experience, empathy toward the user, or supplemental reading with references, you </a:t>
            </a:r>
            <a:r>
              <a:rPr lang="en-US" i="1" dirty="0"/>
              <a:t>will get a very well-deserved B.</a:t>
            </a:r>
            <a:endParaRPr lang="en-US" dirty="0"/>
          </a:p>
          <a:p>
            <a:pPr marL="0" indent="0">
              <a:buNone/>
            </a:pPr>
            <a:r>
              <a:rPr lang="en-US" dirty="0" smtClean="0"/>
              <a:t>If you submit only what is asked-for, you will get a C.</a:t>
            </a:r>
            <a:endParaRPr lang="en-US" dirty="0"/>
          </a:p>
        </p:txBody>
      </p:sp>
    </p:spTree>
    <p:extLst>
      <p:ext uri="{BB962C8B-B14F-4D97-AF65-F5344CB8AC3E}">
        <p14:creationId xmlns:p14="http://schemas.microsoft.com/office/powerpoint/2010/main" val="1816904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Grades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          </a:t>
            </a:r>
            <a:r>
              <a:rPr lang="en-US" dirty="0" smtClean="0"/>
              <a:t>11 </a:t>
            </a:r>
            <a:endParaRPr lang="en-US" dirty="0" smtClean="0"/>
          </a:p>
          <a:p>
            <a:pPr marL="0" indent="0">
              <a:buNone/>
            </a:pPr>
            <a:r>
              <a:rPr lang="en-US" dirty="0" smtClean="0"/>
              <a:t>B+ /A- :  1</a:t>
            </a:r>
          </a:p>
          <a:p>
            <a:pPr marL="0" indent="0">
              <a:buNone/>
            </a:pPr>
            <a:r>
              <a:rPr lang="en-US" dirty="0" smtClean="0"/>
              <a:t>B:            3</a:t>
            </a:r>
          </a:p>
          <a:p>
            <a:pPr marL="0" indent="0">
              <a:buNone/>
            </a:pPr>
            <a:r>
              <a:rPr lang="en-US" dirty="0" smtClean="0"/>
              <a:t>B- :          </a:t>
            </a:r>
            <a:r>
              <a:rPr lang="en-US" dirty="0" smtClean="0"/>
              <a:t>1</a:t>
            </a:r>
            <a:endParaRPr lang="en-US" dirty="0" smtClean="0"/>
          </a:p>
          <a:p>
            <a:pPr marL="0" indent="0">
              <a:buNone/>
            </a:pPr>
            <a:r>
              <a:rPr lang="en-US" dirty="0" smtClean="0"/>
              <a:t>B-/C+ :   1</a:t>
            </a:r>
          </a:p>
          <a:p>
            <a:pPr marL="0" indent="0">
              <a:buNone/>
            </a:pPr>
            <a:r>
              <a:rPr lang="en-US" dirty="0" smtClean="0"/>
              <a:t>C:            2</a:t>
            </a:r>
          </a:p>
          <a:p>
            <a:pPr marL="0" indent="0">
              <a:buNone/>
            </a:pPr>
            <a:r>
              <a:rPr lang="en-US" dirty="0" smtClean="0"/>
              <a:t>C- :          1</a:t>
            </a:r>
          </a:p>
          <a:p>
            <a:pPr marL="0" indent="0">
              <a:buNone/>
            </a:pPr>
            <a:r>
              <a:rPr lang="en-US" dirty="0" smtClean="0"/>
              <a:t>C- / D+ : 1</a:t>
            </a:r>
          </a:p>
          <a:p>
            <a:pPr marL="0" indent="0">
              <a:buNone/>
            </a:pPr>
            <a:r>
              <a:rPr lang="en-US" dirty="0" smtClean="0"/>
              <a:t>D: </a:t>
            </a:r>
            <a:r>
              <a:rPr lang="en-US" dirty="0"/>
              <a:t> </a:t>
            </a:r>
            <a:r>
              <a:rPr lang="en-US" dirty="0" smtClean="0"/>
              <a:t>          1</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0730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59711" y="739423"/>
            <a:ext cx="7812088" cy="5553075"/>
          </a:xfrm>
        </p:spPr>
      </p:pic>
    </p:spTree>
    <p:extLst>
      <p:ext uri="{BB962C8B-B14F-4D97-AF65-F5344CB8AC3E}">
        <p14:creationId xmlns:p14="http://schemas.microsoft.com/office/powerpoint/2010/main" val="171473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 document in the process is a transitional document, meant to move the project forward.</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959556" y="3183467"/>
            <a:ext cx="1806222" cy="1072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Requirements</a:t>
            </a:r>
          </a:p>
          <a:p>
            <a:pPr algn="ctr"/>
            <a:r>
              <a:rPr lang="en-US" dirty="0" smtClean="0"/>
              <a:t>Phase 1</a:t>
            </a:r>
            <a:endParaRPr lang="en-US" dirty="0"/>
          </a:p>
        </p:txBody>
      </p:sp>
      <p:sp>
        <p:nvSpPr>
          <p:cNvPr id="5" name="Rectangle 4"/>
          <p:cNvSpPr/>
          <p:nvPr/>
        </p:nvSpPr>
        <p:spPr>
          <a:xfrm>
            <a:off x="3651956" y="3183467"/>
            <a:ext cx="1806222" cy="1072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a:t>
            </a:r>
          </a:p>
          <a:p>
            <a:pPr algn="ctr"/>
            <a:r>
              <a:rPr lang="en-US" dirty="0" smtClean="0"/>
              <a:t>Phase 2</a:t>
            </a:r>
            <a:endParaRPr lang="en-US" dirty="0"/>
          </a:p>
        </p:txBody>
      </p:sp>
      <p:sp>
        <p:nvSpPr>
          <p:cNvPr id="6" name="Rectangle 5"/>
          <p:cNvSpPr/>
          <p:nvPr/>
        </p:nvSpPr>
        <p:spPr>
          <a:xfrm>
            <a:off x="5949245" y="2111023"/>
            <a:ext cx="1806222" cy="1072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Plan</a:t>
            </a:r>
          </a:p>
          <a:p>
            <a:pPr algn="ctr"/>
            <a:r>
              <a:rPr lang="en-US" dirty="0" smtClean="0"/>
              <a:t>Phase 3</a:t>
            </a:r>
            <a:endParaRPr lang="en-US" dirty="0"/>
          </a:p>
        </p:txBody>
      </p:sp>
      <p:sp>
        <p:nvSpPr>
          <p:cNvPr id="7" name="Rectangle 6"/>
          <p:cNvSpPr/>
          <p:nvPr/>
        </p:nvSpPr>
        <p:spPr>
          <a:xfrm>
            <a:off x="5949245" y="4255911"/>
            <a:ext cx="1806222" cy="1072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Code</a:t>
            </a:r>
            <a:endParaRPr lang="en-US" dirty="0"/>
          </a:p>
        </p:txBody>
      </p:sp>
      <p:sp>
        <p:nvSpPr>
          <p:cNvPr id="8" name="Rectangle 7"/>
          <p:cNvSpPr/>
          <p:nvPr/>
        </p:nvSpPr>
        <p:spPr>
          <a:xfrm>
            <a:off x="8065911" y="3183467"/>
            <a:ext cx="1806222" cy="1072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a:t>
            </a:r>
          </a:p>
          <a:p>
            <a:pPr algn="ctr"/>
            <a:r>
              <a:rPr lang="en-US" dirty="0" smtClean="0"/>
              <a:t>Phase 4</a:t>
            </a:r>
            <a:endParaRPr lang="en-US" dirty="0"/>
          </a:p>
        </p:txBody>
      </p:sp>
      <p:cxnSp>
        <p:nvCxnSpPr>
          <p:cNvPr id="10" name="Straight Arrow Connector 9"/>
          <p:cNvCxnSpPr>
            <a:endCxn id="5" idx="1"/>
          </p:cNvCxnSpPr>
          <p:nvPr/>
        </p:nvCxnSpPr>
        <p:spPr>
          <a:xfrm>
            <a:off x="2765778" y="3719689"/>
            <a:ext cx="886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p:cNvCxnSpPr>
          <p:nvPr/>
        </p:nvCxnSpPr>
        <p:spPr>
          <a:xfrm flipV="1">
            <a:off x="5458178" y="3183467"/>
            <a:ext cx="491067" cy="536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73511" y="3719689"/>
            <a:ext cx="575734" cy="536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755467" y="3875882"/>
            <a:ext cx="310444" cy="380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79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1"/>
          </p:nvPr>
        </p:nvSpPr>
        <p:spPr/>
        <p:txBody>
          <a:bodyPr/>
          <a:lstStyle/>
          <a:p>
            <a:r>
              <a:rPr lang="en-US" dirty="0" smtClean="0"/>
              <a:t>Your design document must be sufficient to plan the project</a:t>
            </a:r>
            <a:endParaRPr lang="en-US" dirty="0"/>
          </a:p>
        </p:txBody>
      </p:sp>
    </p:spTree>
    <p:extLst>
      <p:ext uri="{BB962C8B-B14F-4D97-AF65-F5344CB8AC3E}">
        <p14:creationId xmlns:p14="http://schemas.microsoft.com/office/powerpoint/2010/main" val="370695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0"/>
            <a:ext cx="8610600" cy="6858000"/>
          </a:xfrm>
        </p:spPr>
      </p:pic>
    </p:spTree>
    <p:extLst>
      <p:ext uri="{BB962C8B-B14F-4D97-AF65-F5344CB8AC3E}">
        <p14:creationId xmlns:p14="http://schemas.microsoft.com/office/powerpoint/2010/main" val="18546069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1143</Words>
  <Application>Microsoft Office PowerPoint</Application>
  <PresentationFormat>Widescreen</PresentationFormat>
  <Paragraphs>144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Oct. 24</vt:lpstr>
      <vt:lpstr>PowerPoint Presentation</vt:lpstr>
      <vt:lpstr>Grades</vt:lpstr>
      <vt:lpstr>Phase 2 Grades</vt:lpstr>
      <vt:lpstr>PowerPoint Presentation</vt:lpstr>
      <vt:lpstr>Every document in the process is a transitional document, meant to move the project forward.</vt:lpstr>
      <vt:lpstr>Therefore</vt:lpstr>
      <vt:lpstr>PowerPoint Presentation</vt:lpstr>
      <vt:lpstr>So lets do Phase 3 now, together</vt:lpstr>
      <vt:lpstr>Critical Paths, or "Pert" charts: A Project Management Tool</vt:lpstr>
      <vt:lpstr>Draw a Pert Chart for this job:</vt:lpstr>
      <vt:lpstr>PowerPoint Presentation</vt:lpstr>
      <vt:lpstr>Phase 3 - Due Nov 13</vt:lpstr>
      <vt:lpstr>PowerPoint Presentation</vt:lpstr>
      <vt:lpstr>PowerPoint Presentation</vt:lpstr>
      <vt:lpstr>get Project Libre</vt:lpstr>
      <vt:lpstr>PowerPoint Presentation</vt:lpstr>
      <vt:lpstr>A “Work Breakdown Structure” – the task list, the left side of the Plan</vt:lpstr>
      <vt:lpstr>some tasks we forget</vt:lpstr>
      <vt:lpstr>typical - done once</vt:lpstr>
      <vt:lpstr>typical - done for each module</vt:lpstr>
      <vt:lpstr>Career Advice – you will do as much planning as you do coding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 24</dc:title>
  <dc:creator>Michael Buckley</dc:creator>
  <cp:lastModifiedBy>mikeb</cp:lastModifiedBy>
  <cp:revision>29</cp:revision>
  <dcterms:created xsi:type="dcterms:W3CDTF">2022-10-23T14:47:37Z</dcterms:created>
  <dcterms:modified xsi:type="dcterms:W3CDTF">2022-10-24T19:46:09Z</dcterms:modified>
</cp:coreProperties>
</file>