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SQL commands from C# and ASP.net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468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68137"/>
            <a:ext cx="89154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Microsoft’s </a:t>
            </a:r>
            <a:r>
              <a:rPr lang="en-US" dirty="0" smtClean="0"/>
              <a:t>database </a:t>
            </a:r>
            <a:r>
              <a:rPr lang="en-US" dirty="0" smtClean="0"/>
              <a:t>system is called “SQL Server”</a:t>
            </a:r>
          </a:p>
          <a:p>
            <a:r>
              <a:rPr lang="en-US" dirty="0" smtClean="0"/>
              <a:t>The most popular open </a:t>
            </a:r>
            <a:r>
              <a:rPr lang="en-US" dirty="0"/>
              <a:t>s</a:t>
            </a:r>
            <a:r>
              <a:rPr lang="en-US" dirty="0" smtClean="0"/>
              <a:t>ource database is called “MySQL”</a:t>
            </a:r>
          </a:p>
          <a:p>
            <a:r>
              <a:rPr lang="en-US" dirty="0" smtClean="0"/>
              <a:t>SQL : Structured Query Language</a:t>
            </a:r>
          </a:p>
          <a:p>
            <a:endParaRPr lang="en-US" dirty="0"/>
          </a:p>
          <a:p>
            <a:r>
              <a:rPr lang="en-US" dirty="0" smtClean="0"/>
              <a:t>Select * </a:t>
            </a:r>
            <a:r>
              <a:rPr lang="en-US" b="1" dirty="0" smtClean="0"/>
              <a:t>From</a:t>
            </a:r>
            <a:r>
              <a:rPr lang="en-US" dirty="0" smtClean="0"/>
              <a:t> </a:t>
            </a:r>
            <a:r>
              <a:rPr lang="en-US" dirty="0" err="1" smtClean="0"/>
              <a:t>PlantData</a:t>
            </a:r>
            <a:r>
              <a:rPr lang="en-US" dirty="0" smtClean="0"/>
              <a:t> </a:t>
            </a:r>
            <a:r>
              <a:rPr lang="en-US" b="1" dirty="0" smtClean="0"/>
              <a:t>Where Collection =  ‘Ivy‘</a:t>
            </a:r>
          </a:p>
          <a:p>
            <a:r>
              <a:rPr lang="en-US" dirty="0" smtClean="0"/>
              <a:t>Select </a:t>
            </a:r>
            <a:r>
              <a:rPr lang="en-US" dirty="0"/>
              <a:t>* </a:t>
            </a:r>
            <a:r>
              <a:rPr lang="en-US" b="1" dirty="0"/>
              <a:t>From</a:t>
            </a:r>
            <a:r>
              <a:rPr lang="en-US" dirty="0"/>
              <a:t> </a:t>
            </a:r>
            <a:r>
              <a:rPr lang="en-US" dirty="0" err="1"/>
              <a:t>PlantData</a:t>
            </a:r>
            <a:r>
              <a:rPr lang="en-US" dirty="0"/>
              <a:t> </a:t>
            </a:r>
            <a:r>
              <a:rPr lang="en-US" b="1" dirty="0"/>
              <a:t>Where </a:t>
            </a:r>
            <a:r>
              <a:rPr lang="en-US" b="1" dirty="0" smtClean="0"/>
              <a:t>Location = ‘House10’</a:t>
            </a:r>
          </a:p>
          <a:p>
            <a:pPr lvl="1"/>
            <a:r>
              <a:rPr lang="en-US" b="1" dirty="0" smtClean="0"/>
              <a:t>Lists all the database records that satisfy that criteria</a:t>
            </a:r>
          </a:p>
          <a:p>
            <a:r>
              <a:rPr lang="en-US" b="1" dirty="0"/>
              <a:t>Select COUNT (DISTINCT </a:t>
            </a:r>
            <a:r>
              <a:rPr lang="en-US" b="1" dirty="0" err="1" smtClean="0"/>
              <a:t>ScientificName</a:t>
            </a:r>
            <a:r>
              <a:rPr lang="en-US" b="1" dirty="0" smtClean="0"/>
              <a:t>) </a:t>
            </a:r>
            <a:r>
              <a:rPr lang="en-US" b="1" dirty="0"/>
              <a:t>FROM </a:t>
            </a:r>
            <a:r>
              <a:rPr lang="en-US" b="1" dirty="0" err="1" smtClean="0"/>
              <a:t>PlantData</a:t>
            </a:r>
            <a:endParaRPr lang="en-US" b="1" dirty="0" smtClean="0"/>
          </a:p>
          <a:p>
            <a:pPr lvl="1"/>
            <a:r>
              <a:rPr lang="en-US" dirty="0" smtClean="0"/>
              <a:t>Counts the number of unique </a:t>
            </a:r>
            <a:r>
              <a:rPr lang="en-US" dirty="0" smtClean="0"/>
              <a:t>plant name</a:t>
            </a:r>
            <a:r>
              <a:rPr lang="en-US" dirty="0" smtClean="0"/>
              <a:t>s</a:t>
            </a:r>
            <a:endParaRPr lang="en-US" dirty="0" smtClean="0"/>
          </a:p>
          <a:p>
            <a:pPr lvl="1"/>
            <a:r>
              <a:rPr lang="en-US" dirty="0" smtClean="0"/>
              <a:t>therefore </a:t>
            </a:r>
            <a:r>
              <a:rPr lang="en-US" dirty="0" smtClean="0"/>
              <a:t>= number of </a:t>
            </a:r>
            <a:r>
              <a:rPr lang="en-US" dirty="0" smtClean="0"/>
              <a:t>plant types</a:t>
            </a:r>
            <a:endParaRPr lang="en-US" dirty="0" smtClean="0"/>
          </a:p>
          <a:p>
            <a:pPr lvl="1"/>
            <a:r>
              <a:rPr lang="en-US" dirty="0" smtClean="0"/>
              <a:t>Returns a useful statistic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389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1: How do you issue an SQL command from C#?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2447" y="2133600"/>
            <a:ext cx="11025050" cy="3777622"/>
          </a:xfrm>
        </p:spPr>
        <p:txBody>
          <a:bodyPr/>
          <a:lstStyle/>
          <a:p>
            <a:r>
              <a:rPr lang="en-US" dirty="0" smtClean="0"/>
              <a:t>It’s all about the connection string:</a:t>
            </a:r>
          </a:p>
          <a:p>
            <a:pPr marL="0" indent="0">
              <a:buNone/>
            </a:pPr>
            <a:r>
              <a:rPr lang="en-US" sz="1400" b="1" dirty="0" smtClean="0"/>
              <a:t>string </a:t>
            </a:r>
            <a:r>
              <a:rPr lang="en-US" sz="1400" b="1" dirty="0"/>
              <a:t>CONNECTION_STRING </a:t>
            </a:r>
            <a:r>
              <a:rPr lang="en-US" sz="1400" b="1" dirty="0" smtClean="0"/>
              <a:t>= "</a:t>
            </a:r>
            <a:r>
              <a:rPr lang="en-US" sz="1400" b="1" dirty="0">
                <a:solidFill>
                  <a:srgbClr val="00B050"/>
                </a:solidFill>
              </a:rPr>
              <a:t>Data Source=MBUCKLEY16</a:t>
            </a:r>
            <a:r>
              <a:rPr lang="en-US" sz="1400" b="1" dirty="0" smtClean="0">
                <a:solidFill>
                  <a:srgbClr val="00B050"/>
                </a:solidFill>
              </a:rPr>
              <a:t>; </a:t>
            </a:r>
            <a:r>
              <a:rPr lang="en-US" sz="1400" b="1" dirty="0" smtClean="0">
                <a:solidFill>
                  <a:srgbClr val="FF0000"/>
                </a:solidFill>
              </a:rPr>
              <a:t>Initial </a:t>
            </a:r>
            <a:r>
              <a:rPr lang="en-US" sz="1400" b="1" dirty="0">
                <a:solidFill>
                  <a:srgbClr val="FF0000"/>
                </a:solidFill>
              </a:rPr>
              <a:t>Catalog=</a:t>
            </a:r>
            <a:r>
              <a:rPr lang="en-US" sz="1400" b="1" dirty="0" err="1">
                <a:solidFill>
                  <a:srgbClr val="FF0000"/>
                </a:solidFill>
              </a:rPr>
              <a:t>BotanicalApp</a:t>
            </a:r>
            <a:r>
              <a:rPr lang="en-US" sz="1400" b="1" dirty="0" smtClean="0">
                <a:solidFill>
                  <a:srgbClr val="FF0000"/>
                </a:solidFill>
              </a:rPr>
              <a:t>;</a:t>
            </a:r>
            <a:r>
              <a:rPr lang="en-US" sz="1400" b="1" dirty="0" smtClean="0"/>
              <a:t> Integrated </a:t>
            </a:r>
            <a:r>
              <a:rPr lang="en-US" sz="1400" b="1" dirty="0"/>
              <a:t>Security=True";</a:t>
            </a:r>
          </a:p>
          <a:p>
            <a:pPr marL="0" indent="0">
              <a:buNone/>
            </a:pPr>
            <a:r>
              <a:rPr lang="en-US" sz="1400" b="1" dirty="0" smtClean="0"/>
              <a:t>string </a:t>
            </a:r>
            <a:r>
              <a:rPr lang="en-US" sz="1400" b="1" dirty="0"/>
              <a:t>CONNECTION_STRING_LOCATIONS </a:t>
            </a:r>
            <a:r>
              <a:rPr lang="en-US" sz="1400" b="1" dirty="0" smtClean="0">
                <a:solidFill>
                  <a:srgbClr val="00B050"/>
                </a:solidFill>
              </a:rPr>
              <a:t>="</a:t>
            </a:r>
            <a:r>
              <a:rPr lang="en-US" sz="1400" b="1" dirty="0">
                <a:solidFill>
                  <a:srgbClr val="00B050"/>
                </a:solidFill>
              </a:rPr>
              <a:t>Data Source=MBUCKLEY16</a:t>
            </a:r>
            <a:r>
              <a:rPr lang="en-US" sz="1400" b="1" dirty="0" smtClean="0">
                <a:solidFill>
                  <a:srgbClr val="00B050"/>
                </a:solidFill>
              </a:rPr>
              <a:t>; </a:t>
            </a:r>
            <a:r>
              <a:rPr lang="en-US" sz="1400" b="1" dirty="0" smtClean="0">
                <a:solidFill>
                  <a:srgbClr val="FF0000"/>
                </a:solidFill>
              </a:rPr>
              <a:t>Initial Catalog=Locations;</a:t>
            </a:r>
            <a:r>
              <a:rPr lang="en-US" sz="1400" b="1" dirty="0" smtClean="0"/>
              <a:t> Integrated </a:t>
            </a:r>
            <a:r>
              <a:rPr lang="en-US" sz="1400" b="1" dirty="0"/>
              <a:t>Security=True";</a:t>
            </a:r>
          </a:p>
          <a:p>
            <a:pPr marL="0" indent="0">
              <a:buNone/>
            </a:pPr>
            <a:r>
              <a:rPr lang="en-US" sz="1400" b="1" dirty="0" smtClean="0"/>
              <a:t>string </a:t>
            </a:r>
            <a:r>
              <a:rPr lang="en-US" sz="1400" b="1" dirty="0"/>
              <a:t>CONNECTION_STRING_COLLECTIONS </a:t>
            </a:r>
            <a:r>
              <a:rPr lang="en-US" sz="1400" b="1" dirty="0" smtClean="0">
                <a:solidFill>
                  <a:srgbClr val="00B050"/>
                </a:solidFill>
              </a:rPr>
              <a:t>="</a:t>
            </a:r>
            <a:r>
              <a:rPr lang="en-US" sz="1400" b="1" dirty="0">
                <a:solidFill>
                  <a:srgbClr val="00B050"/>
                </a:solidFill>
              </a:rPr>
              <a:t>Data Source=MBUCKLEY16</a:t>
            </a:r>
            <a:r>
              <a:rPr lang="en-US" sz="1400" b="1" dirty="0" smtClean="0">
                <a:solidFill>
                  <a:srgbClr val="00B050"/>
                </a:solidFill>
              </a:rPr>
              <a:t>; </a:t>
            </a:r>
            <a:r>
              <a:rPr lang="en-US" sz="1400" b="1" dirty="0" smtClean="0">
                <a:solidFill>
                  <a:srgbClr val="FF0000"/>
                </a:solidFill>
              </a:rPr>
              <a:t>Initial Catalog=Collections;</a:t>
            </a:r>
            <a:r>
              <a:rPr lang="en-US" sz="1400" b="1" dirty="0" smtClean="0"/>
              <a:t> Integrated </a:t>
            </a:r>
            <a:r>
              <a:rPr lang="en-US" sz="1400" b="1" dirty="0"/>
              <a:t>Security=True</a:t>
            </a:r>
            <a:r>
              <a:rPr lang="en-US" sz="1400" b="1" dirty="0" smtClean="0"/>
              <a:t>";</a:t>
            </a:r>
          </a:p>
          <a:p>
            <a:pPr marL="0" indent="0">
              <a:buNone/>
            </a:pPr>
            <a:r>
              <a:rPr lang="en-US" sz="1400" b="1" dirty="0" smtClean="0"/>
              <a:t>                   </a:t>
            </a:r>
            <a:r>
              <a:rPr lang="en-US" sz="1400" b="1" dirty="0"/>
              <a:t>	</a:t>
            </a:r>
            <a:r>
              <a:rPr lang="en-US" sz="1400" b="1" dirty="0" smtClean="0"/>
              <a:t>		note: </a:t>
            </a:r>
            <a:r>
              <a:rPr lang="en-US" sz="1400" b="1" dirty="0" smtClean="0">
                <a:solidFill>
                  <a:srgbClr val="00B050"/>
                </a:solidFill>
              </a:rPr>
              <a:t>SERVER</a:t>
            </a:r>
            <a:r>
              <a:rPr lang="en-US" sz="1400" b="1" dirty="0" smtClean="0"/>
              <a:t>  </a:t>
            </a:r>
            <a:r>
              <a:rPr lang="en-US" sz="1400" b="1" dirty="0" smtClean="0">
                <a:solidFill>
                  <a:srgbClr val="FF0000"/>
                </a:solidFill>
              </a:rPr>
              <a:t>DATABASE</a:t>
            </a:r>
          </a:p>
          <a:p>
            <a:pPr marL="0" indent="0">
              <a:buNone/>
            </a:pPr>
            <a:endParaRPr lang="en-US" sz="1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851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26016"/>
          </a:xfrm>
        </p:spPr>
        <p:txBody>
          <a:bodyPr/>
          <a:lstStyle/>
          <a:p>
            <a:r>
              <a:rPr lang="en-US" dirty="0" smtClean="0"/>
              <a:t>Issuing an SQL command with no reply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1783" y="2002972"/>
            <a:ext cx="10772502" cy="4084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connectionString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GlobalVariables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.CONNECTION_STRING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2B91AF"/>
                </a:solidFill>
                <a:latin typeface="Consolas" panose="020B0609020204030204" pitchFamily="49" charset="0"/>
              </a:rPr>
              <a:t>SqlConnection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sqlConnection1 =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SqlConnection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connectionString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sqlConnection1.Open(); 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8000"/>
                </a:solidFill>
                <a:latin typeface="Consolas" panose="020B0609020204030204" pitchFamily="49" charset="0"/>
              </a:rPr>
              <a:t>// 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SQL output </a:t>
            </a:r>
            <a:endParaRPr lang="en-US" dirty="0" smtClean="0">
              <a:solidFill>
                <a:srgbClr val="008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2B91AF"/>
                </a:solidFill>
                <a:latin typeface="Consolas" panose="020B0609020204030204" pitchFamily="49" charset="0"/>
              </a:rPr>
              <a:t>SqlCommand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cmd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SqlCommand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cmd.CommandText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 </a:t>
            </a:r>
            <a:r>
              <a:rPr lang="en-US" dirty="0" smtClean="0"/>
              <a:t>"</a:t>
            </a:r>
            <a:r>
              <a:rPr lang="en-US" dirty="0"/>
              <a:t>INSERT </a:t>
            </a:r>
            <a:r>
              <a:rPr lang="en-US" dirty="0" smtClean="0"/>
              <a:t>INTO </a:t>
            </a:r>
            <a:r>
              <a:rPr lang="en-US" dirty="0" err="1" smtClean="0"/>
              <a:t>PlantData</a:t>
            </a:r>
            <a:r>
              <a:rPr lang="en-US" dirty="0" smtClean="0"/>
              <a:t>( [ID], [</a:t>
            </a:r>
            <a:r>
              <a:rPr lang="en-US" dirty="0" err="1" smtClean="0"/>
              <a:t>CommonName</a:t>
            </a:r>
            <a:r>
              <a:rPr lang="en-US" dirty="0" smtClean="0"/>
              <a:t>]) VALUES (‘1258’, ‘Daisy’) " 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cmd.Connection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 sqlConnection1;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cmd.ExecuteNonQuery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(); 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// executes the </a:t>
            </a:r>
            <a:r>
              <a:rPr lang="en-US" dirty="0" smtClean="0">
                <a:solidFill>
                  <a:srgbClr val="008000"/>
                </a:solidFill>
                <a:latin typeface="Consolas" panose="020B0609020204030204" pitchFamily="49" charset="0"/>
              </a:rPr>
              <a:t>Command, expects no reply</a:t>
            </a:r>
            <a:endParaRPr lang="en-US" dirty="0">
              <a:solidFill>
                <a:srgbClr val="008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555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20250"/>
            <a:ext cx="8911687" cy="734427"/>
          </a:xfrm>
        </p:spPr>
        <p:txBody>
          <a:bodyPr/>
          <a:lstStyle/>
          <a:p>
            <a:r>
              <a:rPr lang="en-US" dirty="0" smtClean="0"/>
              <a:t>Question 2: How do you get a reply?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954677"/>
            <a:ext cx="8915400" cy="5903323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connectionString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 smtClean="0">
                <a:solidFill>
                  <a:srgbClr val="2B91AF"/>
                </a:solidFill>
                <a:latin typeface="Consolas" panose="020B0609020204030204" pitchFamily="49" charset="0"/>
              </a:rPr>
              <a:t>GlobalVariables</a:t>
            </a:r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.CONNECTION_STRING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String </a:t>
            </a:r>
            <a:r>
              <a:rPr lang="en-US" dirty="0" err="1" smtClean="0">
                <a:solidFill>
                  <a:schemeClr val="tx1"/>
                </a:solidFill>
                <a:latin typeface="Consolas" panose="020B0609020204030204" pitchFamily="49" charset="0"/>
              </a:rPr>
              <a:t>replyString</a:t>
            </a:r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 smtClean="0">
                <a:solidFill>
                  <a:srgbClr val="A31515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 smtClean="0">
                <a:solidFill>
                  <a:srgbClr val="A31515"/>
                </a:solidFill>
                <a:latin typeface="Consolas" panose="020B0609020204030204" pitchFamily="49" charset="0"/>
              </a:rPr>
              <a:t>;</a:t>
            </a:r>
            <a:endParaRPr lang="en-US" dirty="0" smtClean="0">
              <a:solidFill>
                <a:srgbClr val="2B91AF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 smtClean="0">
              <a:solidFill>
                <a:srgbClr val="2B91AF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2B91AF"/>
                </a:solidFill>
                <a:latin typeface="Consolas" panose="020B0609020204030204" pitchFamily="49" charset="0"/>
              </a:rPr>
              <a:t>SqlConnection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sqlConnection1 =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SqlConnection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connectionString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sqlConnection1.Open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();  </a:t>
            </a:r>
            <a:endParaRPr lang="en-US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8000"/>
                </a:solidFill>
                <a:latin typeface="Consolas" panose="020B0609020204030204" pitchFamily="49" charset="0"/>
              </a:rPr>
              <a:t>// 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SQL output (query)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2B91AF"/>
                </a:solidFill>
                <a:latin typeface="Consolas" panose="020B0609020204030204" pitchFamily="49" charset="0"/>
              </a:rPr>
              <a:t>SqlCommand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cmd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SqlCommand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8000"/>
                </a:solidFill>
                <a:latin typeface="Consolas" panose="020B0609020204030204" pitchFamily="49" charset="0"/>
              </a:rPr>
              <a:t>// 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SQL input (reader)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2B91AF"/>
                </a:solidFill>
                <a:latin typeface="Consolas" panose="020B0609020204030204" pitchFamily="49" charset="0"/>
              </a:rPr>
              <a:t>SqlDataReader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reader;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2B91AF"/>
                </a:solidFill>
                <a:latin typeface="Consolas" panose="020B0609020204030204" pitchFamily="49" charset="0"/>
              </a:rPr>
              <a:t>IDataRecord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readRecord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null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cmd.CommandText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 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"SELECT COUNT(DISTINCT ID) FROM </a:t>
            </a:r>
            <a:r>
              <a:rPr lang="en-US" dirty="0" err="1" smtClean="0">
                <a:solidFill>
                  <a:srgbClr val="A31515"/>
                </a:solidFill>
                <a:latin typeface="Consolas" panose="020B0609020204030204" pitchFamily="49" charset="0"/>
              </a:rPr>
              <a:t>PlantData</a:t>
            </a:r>
            <a:r>
              <a:rPr lang="en-US" dirty="0" smtClean="0">
                <a:solidFill>
                  <a:srgbClr val="A31515"/>
                </a:solidFill>
                <a:latin typeface="Consolas" panose="020B0609020204030204" pitchFamily="49" charset="0"/>
              </a:rPr>
              <a:t>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cmd.Connection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 sqlConnection1;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reader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cmd.ExecuteReader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(); 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// </a:t>
            </a:r>
            <a:r>
              <a:rPr lang="en-US" dirty="0" smtClean="0">
                <a:solidFill>
                  <a:srgbClr val="008000"/>
                </a:solidFill>
                <a:latin typeface="Consolas" panose="020B0609020204030204" pitchFamily="49" charset="0"/>
              </a:rPr>
              <a:t>executes the command reads 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the reply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readRecord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 (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IDataRecord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)(reader); 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// places reply into a Data Record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reader.Read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(); 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// reads the Data </a:t>
            </a:r>
            <a:r>
              <a:rPr lang="en-US" dirty="0" smtClean="0">
                <a:solidFill>
                  <a:srgbClr val="008000"/>
                </a:solidFill>
                <a:latin typeface="Consolas" panose="020B0609020204030204" pitchFamily="49" charset="0"/>
              </a:rPr>
              <a:t>Record</a:t>
            </a:r>
            <a:endParaRPr lang="en-US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replyString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String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.Format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"{0}"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readRecord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[0]); 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// convert </a:t>
            </a:r>
            <a:r>
              <a:rPr lang="en-US" dirty="0" err="1">
                <a:solidFill>
                  <a:srgbClr val="008000"/>
                </a:solidFill>
                <a:latin typeface="Consolas" panose="020B0609020204030204" pitchFamily="49" charset="0"/>
              </a:rPr>
              <a:t>ints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 to strings, nulls to ""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String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.Compare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replyString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 != 0)  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// if not null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sqlConnection1.Close();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} 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// end if not blank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else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sqlConnection1.Close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replyString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= (</a:t>
            </a:r>
            <a:r>
              <a:rPr lang="en-US" dirty="0" smtClean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SQL Query Error"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 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// end 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789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6287" y="110304"/>
            <a:ext cx="10194614" cy="678910"/>
          </a:xfrm>
        </p:spPr>
        <p:txBody>
          <a:bodyPr/>
          <a:lstStyle/>
          <a:p>
            <a:r>
              <a:rPr lang="en-US" dirty="0" smtClean="0"/>
              <a:t>3. What to do with </a:t>
            </a:r>
            <a:r>
              <a:rPr lang="en-US" dirty="0" err="1" smtClean="0"/>
              <a:t>replyString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111" y="789214"/>
            <a:ext cx="10188231" cy="5864531"/>
          </a:xfrm>
        </p:spPr>
      </p:pic>
      <p:sp>
        <p:nvSpPr>
          <p:cNvPr id="5" name="Oval 4"/>
          <p:cNvSpPr/>
          <p:nvPr/>
        </p:nvSpPr>
        <p:spPr>
          <a:xfrm>
            <a:off x="1741714" y="5103223"/>
            <a:ext cx="775063" cy="5050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406865" y="3992880"/>
            <a:ext cx="775063" cy="5050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0781510" y="5808617"/>
            <a:ext cx="775063" cy="5050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604069" y="243840"/>
            <a:ext cx="34303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e.g. </a:t>
            </a:r>
            <a:r>
              <a:rPr lang="en-US" dirty="0" err="1" smtClean="0">
                <a:solidFill>
                  <a:srgbClr val="FF0000"/>
                </a:solidFill>
              </a:rPr>
              <a:t>Stats.Text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= </a:t>
            </a:r>
            <a:r>
              <a:rPr lang="en-US" dirty="0" err="1">
                <a:solidFill>
                  <a:srgbClr val="FF0000"/>
                </a:solidFill>
              </a:rPr>
              <a:t>replyString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770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304634"/>
              </p:ext>
            </p:extLst>
          </p:nvPr>
        </p:nvGraphicFramePr>
        <p:xfrm>
          <a:off x="3021623" y="231530"/>
          <a:ext cx="8373208" cy="64646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Visio" r:id="rId3" imgW="9319225" imgH="7193438" progId="Visio.Drawing.15">
                  <p:embed/>
                </p:oleObj>
              </mc:Choice>
              <mc:Fallback>
                <p:oleObj name="Visio" r:id="rId3" imgW="9319225" imgH="7193438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21623" y="231530"/>
                        <a:ext cx="8373208" cy="64646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7500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Default.aspx.cs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205" y="2133600"/>
            <a:ext cx="10668001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</a:rPr>
              <a:t>protected</a:t>
            </a: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Page_Load</a:t>
            </a: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sender, </a:t>
            </a:r>
            <a:r>
              <a:rPr lang="en-US" sz="1600" b="1" dirty="0" err="1">
                <a:solidFill>
                  <a:srgbClr val="2B91AF"/>
                </a:solidFill>
                <a:latin typeface="Consolas" panose="020B0609020204030204" pitchFamily="49" charset="0"/>
              </a:rPr>
              <a:t>EventArgs</a:t>
            </a: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e)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b="1" dirty="0" err="1" smtClean="0">
                <a:solidFill>
                  <a:srgbClr val="2B91AF"/>
                </a:solidFill>
                <a:latin typeface="Consolas" panose="020B0609020204030204" pitchFamily="49" charset="0"/>
              </a:rPr>
              <a:t>UsefulFunctions</a:t>
            </a:r>
            <a:r>
              <a:rPr lang="en-US" sz="1600" b="1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SQLQuery</a:t>
            </a: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b="1" dirty="0" err="1">
                <a:solidFill>
                  <a:srgbClr val="2B91AF"/>
                </a:solidFill>
                <a:latin typeface="Consolas" panose="020B0609020204030204" pitchFamily="49" charset="0"/>
              </a:rPr>
              <a:t>UsefulFunctions</a:t>
            </a: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b="1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Stats.Text</a:t>
            </a:r>
            <a:r>
              <a:rPr lang="en-US" sz="1600" b="1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b="1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SQLQuery.SQLCommand</a:t>
            </a: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b="1" dirty="0">
                <a:solidFill>
                  <a:srgbClr val="A31515"/>
                </a:solidFill>
                <a:latin typeface="Consolas" panose="020B0609020204030204" pitchFamily="49" charset="0"/>
              </a:rPr>
              <a:t>"SELECT COUNT(DISTINCT </a:t>
            </a:r>
            <a:r>
              <a:rPr lang="en-US" sz="1600" b="1" dirty="0" err="1" smtClean="0">
                <a:solidFill>
                  <a:srgbClr val="A31515"/>
                </a:solidFill>
                <a:latin typeface="Consolas" panose="020B0609020204030204" pitchFamily="49" charset="0"/>
              </a:rPr>
              <a:t>ScientificName</a:t>
            </a:r>
            <a:r>
              <a:rPr lang="en-US" sz="1600" b="1" dirty="0" smtClean="0">
                <a:solidFill>
                  <a:srgbClr val="A31515"/>
                </a:solidFill>
                <a:latin typeface="Consolas" panose="020B0609020204030204" pitchFamily="49" charset="0"/>
              </a:rPr>
              <a:t>) </a:t>
            </a:r>
            <a:r>
              <a:rPr lang="en-US" sz="1600" b="1" dirty="0" smtClean="0">
                <a:solidFill>
                  <a:srgbClr val="A31515"/>
                </a:solidFill>
                <a:latin typeface="Consolas" panose="020B0609020204030204" pitchFamily="49" charset="0"/>
              </a:rPr>
              <a:t>FROM </a:t>
            </a:r>
            <a:r>
              <a:rPr lang="en-US" sz="1600" b="1" dirty="0" err="1">
                <a:solidFill>
                  <a:srgbClr val="A31515"/>
                </a:solidFill>
                <a:latin typeface="Consolas" panose="020B0609020204030204" pitchFamily="49" charset="0"/>
              </a:rPr>
              <a:t>PlantData</a:t>
            </a:r>
            <a:r>
              <a:rPr lang="en-US" sz="1600" b="1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59636139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73</TotalTime>
  <Words>419</Words>
  <Application>Microsoft Office PowerPoint</Application>
  <PresentationFormat>Widescreen</PresentationFormat>
  <Paragraphs>68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Century Gothic</vt:lpstr>
      <vt:lpstr>Consolas</vt:lpstr>
      <vt:lpstr>Wingdings 3</vt:lpstr>
      <vt:lpstr>Wisp</vt:lpstr>
      <vt:lpstr>Visio</vt:lpstr>
      <vt:lpstr>SQL commands from C# and ASP.net</vt:lpstr>
      <vt:lpstr>SQL commands</vt:lpstr>
      <vt:lpstr>Question 1: How do you issue an SQL command from C#?</vt:lpstr>
      <vt:lpstr>Issuing an SQL command with no reply</vt:lpstr>
      <vt:lpstr>Question 2: How do you get a reply?</vt:lpstr>
      <vt:lpstr>3. What to do with replyString?</vt:lpstr>
      <vt:lpstr>PowerPoint Presentation</vt:lpstr>
      <vt:lpstr>In Default.aspx.cs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 commands from C# and ASP.net</dc:title>
  <dc:creator>michael buckley</dc:creator>
  <cp:lastModifiedBy>michael buckley</cp:lastModifiedBy>
  <cp:revision>16</cp:revision>
  <dcterms:created xsi:type="dcterms:W3CDTF">2018-03-06T20:54:29Z</dcterms:created>
  <dcterms:modified xsi:type="dcterms:W3CDTF">2018-03-07T13:20:31Z</dcterms:modified>
</cp:coreProperties>
</file>