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7" r:id="rId7"/>
    <p:sldId id="268" r:id="rId8"/>
    <p:sldId id="269" r:id="rId9"/>
    <p:sldId id="261" r:id="rId10"/>
    <p:sldId id="263" r:id="rId11"/>
    <p:sldId id="264" r:id="rId12"/>
    <p:sldId id="265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5E477B1-1DBE-4431-BDA4-91CE36176842}">
          <p14:sldIdLst>
            <p14:sldId id="256"/>
            <p14:sldId id="257"/>
            <p14:sldId id="258"/>
            <p14:sldId id="259"/>
            <p14:sldId id="260"/>
            <p14:sldId id="267"/>
            <p14:sldId id="268"/>
            <p14:sldId id="269"/>
            <p14:sldId id="261"/>
            <p14:sldId id="263"/>
            <p14:sldId id="264"/>
            <p14:sldId id="265"/>
            <p14:sldId id="270"/>
            <p14:sldId id="271"/>
            <p14:sldId id="272"/>
            <p14:sldId id="273"/>
            <p14:sldId id="274"/>
            <p14:sldId id="275"/>
            <p14:sldId id="276"/>
            <p14:sldId id="277"/>
            <p14:sldId id="278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96" y="-3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AC4FB63-B7C1-4E58-ABF4-16A9CFF71487}" type="datetimeFigureOut">
              <a:rPr lang="en-US" smtClean="0"/>
              <a:t>4/25/2011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313CF02-2515-4C44-BDE2-020C7923FA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C4FB63-B7C1-4E58-ABF4-16A9CFF71487}" type="datetimeFigureOut">
              <a:rPr lang="en-US" smtClean="0"/>
              <a:t>4/25/2011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13CF02-2515-4C44-BDE2-020C7923FA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C4FB63-B7C1-4E58-ABF4-16A9CFF71487}" type="datetimeFigureOut">
              <a:rPr lang="en-US" smtClean="0"/>
              <a:t>4/25/2011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13CF02-2515-4C44-BDE2-020C7923FA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C4FB63-B7C1-4E58-ABF4-16A9CFF71487}" type="datetimeFigureOut">
              <a:rPr lang="en-US" smtClean="0"/>
              <a:t>4/25/2011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13CF02-2515-4C44-BDE2-020C7923FA3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C4FB63-B7C1-4E58-ABF4-16A9CFF71487}" type="datetimeFigureOut">
              <a:rPr lang="en-US" smtClean="0"/>
              <a:t>4/25/2011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13CF02-2515-4C44-BDE2-020C7923FA3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C4FB63-B7C1-4E58-ABF4-16A9CFF71487}" type="datetimeFigureOut">
              <a:rPr lang="en-US" smtClean="0"/>
              <a:t>4/25/2011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13CF02-2515-4C44-BDE2-020C7923FA3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C4FB63-B7C1-4E58-ABF4-16A9CFF71487}" type="datetimeFigureOut">
              <a:rPr lang="en-US" smtClean="0"/>
              <a:t>4/25/2011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13CF02-2515-4C44-BDE2-020C7923FA3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C4FB63-B7C1-4E58-ABF4-16A9CFF71487}" type="datetimeFigureOut">
              <a:rPr lang="en-US" smtClean="0"/>
              <a:t>4/25/2011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13CF02-2515-4C44-BDE2-020C7923FA32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C4FB63-B7C1-4E58-ABF4-16A9CFF71487}" type="datetimeFigureOut">
              <a:rPr lang="en-US" smtClean="0"/>
              <a:t>4/25/2011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13CF02-2515-4C44-BDE2-020C7923FA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AC4FB63-B7C1-4E58-ABF4-16A9CFF71487}" type="datetimeFigureOut">
              <a:rPr lang="en-US" smtClean="0"/>
              <a:t>4/25/2011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13CF02-2515-4C44-BDE2-020C7923FA3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AC4FB63-B7C1-4E58-ABF4-16A9CFF71487}" type="datetimeFigureOut">
              <a:rPr lang="en-US" smtClean="0"/>
              <a:t>4/25/2011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313CF02-2515-4C44-BDE2-020C7923FA32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AC4FB63-B7C1-4E58-ABF4-16A9CFF71487}" type="datetimeFigureOut">
              <a:rPr lang="en-US" smtClean="0"/>
              <a:t>4/25/2011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F313CF02-2515-4C44-BDE2-020C7923FA3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en.wikipedia.org/wiki/File:Epipolar_geometry.svg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e.buffalo.edu/courses/cse668/peter/lec/02.htm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Three Camera </a:t>
            </a:r>
            <a:r>
              <a:rPr lang="en-US" sz="3600" dirty="0" err="1" smtClean="0"/>
              <a:t>Epipolar</a:t>
            </a:r>
            <a:r>
              <a:rPr lang="en-US" sz="3600" dirty="0" smtClean="0"/>
              <a:t> Geometry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Image Correspondence and Depth Recovery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3505200" y="4451866"/>
            <a:ext cx="495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	Gene Wang	 4/26/2011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716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0894" y="1486460"/>
            <a:ext cx="5800725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                       C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C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X half plane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                                                C</a:t>
            </a:r>
            <a:r>
              <a:rPr lang="en-US" sz="2000" baseline="-25000" dirty="0" smtClean="0"/>
              <a:t>1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       C</a:t>
            </a:r>
            <a:r>
              <a:rPr lang="en-US" sz="2000" baseline="-25000" dirty="0" smtClean="0"/>
              <a:t>2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                                                                                     C</a:t>
            </a:r>
            <a:r>
              <a:rPr lang="en-US" sz="2000" baseline="-25000" dirty="0" smtClean="0"/>
              <a:t>3</a:t>
            </a:r>
            <a:endParaRPr 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6550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3050" y="514350"/>
            <a:ext cx="6057900" cy="582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                                                         C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C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X half plane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                                                C</a:t>
            </a:r>
            <a:r>
              <a:rPr lang="en-US" sz="2000" baseline="-25000" dirty="0" smtClean="0"/>
              <a:t>1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       C</a:t>
            </a:r>
            <a:r>
              <a:rPr lang="en-US" sz="2000" baseline="-25000" dirty="0" smtClean="0"/>
              <a:t>2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                                                                                     C</a:t>
            </a:r>
            <a:r>
              <a:rPr lang="en-US" sz="2000" baseline="-25000" dirty="0" smtClean="0"/>
              <a:t>3</a:t>
            </a:r>
            <a:endParaRPr 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6550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3050" y="514350"/>
            <a:ext cx="6057900" cy="582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                                   ray C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X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                                                C</a:t>
            </a:r>
            <a:r>
              <a:rPr lang="en-US" sz="2000" baseline="-25000" dirty="0" smtClean="0"/>
              <a:t>1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       C</a:t>
            </a:r>
            <a:r>
              <a:rPr lang="en-US" sz="2000" baseline="-25000" dirty="0" smtClean="0"/>
              <a:t>2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                                                                                     C</a:t>
            </a:r>
            <a:r>
              <a:rPr lang="en-US" sz="2000" baseline="-25000" dirty="0" smtClean="0"/>
              <a:t>3</a:t>
            </a:r>
            <a:endParaRPr 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965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Using the </a:t>
            </a:r>
            <a:r>
              <a:rPr lang="en-US" dirty="0" err="1" smtClean="0"/>
              <a:t>epipolar</a:t>
            </a:r>
            <a:r>
              <a:rPr lang="en-US" dirty="0" smtClean="0"/>
              <a:t> lines in images 2 and 3, it’s only possible to “undo” the projections and recover the ray C</a:t>
            </a:r>
            <a:r>
              <a:rPr lang="en-US" baseline="-25000" dirty="0" smtClean="0"/>
              <a:t>1</a:t>
            </a:r>
            <a:r>
              <a:rPr lang="en-US" dirty="0" smtClean="0"/>
              <a:t>X </a:t>
            </a:r>
          </a:p>
          <a:p>
            <a:endParaRPr lang="en-US" dirty="0"/>
          </a:p>
          <a:p>
            <a:r>
              <a:rPr lang="en-US" dirty="0" smtClean="0"/>
              <a:t>Any possible new information must come from between cameras C</a:t>
            </a:r>
            <a:r>
              <a:rPr lang="en-US" baseline="-25000" dirty="0" smtClean="0"/>
              <a:t>2</a:t>
            </a:r>
            <a:r>
              <a:rPr lang="en-US" dirty="0" smtClean="0"/>
              <a:t> and C</a:t>
            </a:r>
            <a:r>
              <a:rPr lang="en-US" baseline="-25000" dirty="0" smtClean="0"/>
              <a:t>3</a:t>
            </a:r>
            <a:r>
              <a:rPr lang="en-US" dirty="0" smtClean="0"/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8360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Image 2 and 3 both contain 1 </a:t>
            </a:r>
            <a:r>
              <a:rPr lang="en-US" dirty="0" err="1" smtClean="0"/>
              <a:t>epipolar</a:t>
            </a:r>
            <a:r>
              <a:rPr lang="en-US" dirty="0" smtClean="0"/>
              <a:t> line.</a:t>
            </a:r>
          </a:p>
          <a:p>
            <a:endParaRPr lang="en-US" dirty="0" smtClean="0"/>
          </a:p>
          <a:p>
            <a:r>
              <a:rPr lang="en-US" dirty="0" smtClean="0"/>
              <a:t>Each line represents a half plane in the world space.</a:t>
            </a:r>
          </a:p>
          <a:p>
            <a:endParaRPr lang="en-US" dirty="0"/>
          </a:p>
          <a:p>
            <a:r>
              <a:rPr lang="en-US" dirty="0" smtClean="0"/>
              <a:t>Projected back on to the other camera results in a region.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871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7086600" cy="452596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066799"/>
            <a:ext cx="6832700" cy="5009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Oval 4"/>
          <p:cNvSpPr/>
          <p:nvPr/>
        </p:nvSpPr>
        <p:spPr>
          <a:xfrm>
            <a:off x="5189706" y="1933154"/>
            <a:ext cx="3429000" cy="3276600"/>
          </a:xfrm>
          <a:prstGeom prst="ellipse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476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 the information between cameras 2 and 3 is actually a 2D search range.</a:t>
            </a:r>
          </a:p>
          <a:p>
            <a:endParaRPr lang="en-US" dirty="0"/>
          </a:p>
          <a:p>
            <a:r>
              <a:rPr lang="en-US" dirty="0" smtClean="0"/>
              <a:t>It does not help in any way to improve the search range from the original </a:t>
            </a:r>
            <a:r>
              <a:rPr lang="en-US" dirty="0" err="1" smtClean="0"/>
              <a:t>epipolar</a:t>
            </a:r>
            <a:r>
              <a:rPr lang="en-US" dirty="0" smtClean="0"/>
              <a:t> line derived from image 1.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798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Depth recovery is predicated on having completed image correspondence.</a:t>
            </a:r>
          </a:p>
          <a:p>
            <a:endParaRPr lang="en-US" dirty="0"/>
          </a:p>
          <a:p>
            <a:r>
              <a:rPr lang="en-US" dirty="0" smtClean="0"/>
              <a:t>Given two corresponding points and the camera calibration matrices, the world coordinates for any point X can be easily calculated.</a:t>
            </a:r>
          </a:p>
          <a:p>
            <a:endParaRPr lang="en-US" dirty="0"/>
          </a:p>
          <a:p>
            <a:r>
              <a:rPr lang="en-US" dirty="0" smtClean="0"/>
              <a:t>Using camera angles and triangulation.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Depth Recovery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1882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real world situations, estimations and probability are involved.</a:t>
            </a:r>
          </a:p>
          <a:p>
            <a:endParaRPr lang="en-US" dirty="0"/>
          </a:p>
          <a:p>
            <a:r>
              <a:rPr lang="en-US" dirty="0" smtClean="0"/>
              <a:t>Having a </a:t>
            </a:r>
            <a:r>
              <a:rPr lang="en-US" dirty="0" err="1" smtClean="0"/>
              <a:t>trinocular</a:t>
            </a:r>
            <a:r>
              <a:rPr lang="en-US" dirty="0" smtClean="0"/>
              <a:t> system can reduce error and increase robustness.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Practical Applications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9869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Once a point is located in 3D space, its projection on any calibrated camera can be calculated.</a:t>
            </a:r>
          </a:p>
          <a:p>
            <a:endParaRPr lang="en-US" dirty="0"/>
          </a:p>
          <a:p>
            <a:r>
              <a:rPr lang="en-US" dirty="0" smtClean="0"/>
              <a:t>Error reduction can be done by calculating projection for the third camera using the other two for each camera and find the best match.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7226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Stereopsis and </a:t>
            </a:r>
            <a:r>
              <a:rPr lang="en-US" dirty="0" err="1" smtClean="0"/>
              <a:t>epipolar</a:t>
            </a:r>
            <a:r>
              <a:rPr lang="en-US" dirty="0" smtClean="0"/>
              <a:t> geometry can be used to determine 3D point information from 2D images.</a:t>
            </a:r>
          </a:p>
          <a:p>
            <a:endParaRPr lang="en-US" dirty="0"/>
          </a:p>
          <a:p>
            <a:r>
              <a:rPr lang="en-US" dirty="0" smtClean="0"/>
              <a:t>Does adding a third camera give the system any more information for solving the correspondence problem and depth recovery?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Problem Statement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1703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Testing and evaluating trade-off between extra correspondence calculations and error reduction.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Goals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5037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654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913437"/>
            <a:ext cx="8229600" cy="5635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 smtClean="0"/>
              <a:t>Source: </a:t>
            </a:r>
            <a:r>
              <a:rPr lang="en-US" sz="1600" dirty="0" smtClean="0">
                <a:hlinkClick r:id="rId2"/>
              </a:rPr>
              <a:t>http://en.wikipedia.org/wiki/File:Epipolar_geometry.svg</a:t>
            </a:r>
            <a:endParaRPr lang="en-US" sz="16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of Stereopsis</a:t>
            </a:r>
            <a:endParaRPr lang="en-US" dirty="0"/>
          </a:p>
        </p:txBody>
      </p:sp>
      <p:pic>
        <p:nvPicPr>
          <p:cNvPr id="1026" name="Picture 2" descr="C:\Users\Gene Wang\Desktop\FileEpipolar geometry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828800"/>
            <a:ext cx="571500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2592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Given three cameras with centers C</a:t>
            </a:r>
            <a:r>
              <a:rPr lang="en-US" baseline="-25000" dirty="0" smtClean="0"/>
              <a:t>1</a:t>
            </a:r>
            <a:r>
              <a:rPr lang="en-US" dirty="0" smtClean="0"/>
              <a:t>, C</a:t>
            </a:r>
            <a:r>
              <a:rPr lang="en-US" baseline="-25000" dirty="0" smtClean="0"/>
              <a:t>2</a:t>
            </a:r>
            <a:r>
              <a:rPr lang="en-US" dirty="0" smtClean="0"/>
              <a:t>, C</a:t>
            </a:r>
            <a:r>
              <a:rPr lang="en-US" baseline="-25000" dirty="0" smtClean="0"/>
              <a:t>3</a:t>
            </a:r>
            <a:r>
              <a:rPr lang="en-US" dirty="0" smtClean="0"/>
              <a:t>. </a:t>
            </a:r>
          </a:p>
          <a:p>
            <a:r>
              <a:rPr lang="en-US" dirty="0" smtClean="0"/>
              <a:t>X, C</a:t>
            </a:r>
            <a:r>
              <a:rPr lang="en-US" baseline="-25000" dirty="0" smtClean="0"/>
              <a:t>1</a:t>
            </a:r>
            <a:r>
              <a:rPr lang="en-US" dirty="0" smtClean="0"/>
              <a:t>, C</a:t>
            </a:r>
            <a:r>
              <a:rPr lang="en-US" baseline="-25000" dirty="0" smtClean="0"/>
              <a:t>2</a:t>
            </a:r>
            <a:r>
              <a:rPr lang="en-US" dirty="0" smtClean="0"/>
              <a:t>, C</a:t>
            </a:r>
            <a:r>
              <a:rPr lang="en-US" baseline="-25000" dirty="0" smtClean="0"/>
              <a:t>3</a:t>
            </a:r>
            <a:r>
              <a:rPr lang="en-US" dirty="0" smtClean="0"/>
              <a:t> forms a triangular prism.</a:t>
            </a:r>
          </a:p>
          <a:p>
            <a:r>
              <a:rPr lang="en-US" dirty="0" smtClean="0"/>
              <a:t>The plane C</a:t>
            </a:r>
            <a:r>
              <a:rPr lang="en-US" baseline="-25000" dirty="0" smtClean="0"/>
              <a:t>1</a:t>
            </a:r>
            <a:r>
              <a:rPr lang="en-US" dirty="0" smtClean="0"/>
              <a:t>C</a:t>
            </a:r>
            <a:r>
              <a:rPr lang="en-US" baseline="-25000" dirty="0" smtClean="0"/>
              <a:t>2</a:t>
            </a:r>
            <a:r>
              <a:rPr lang="en-US" dirty="0" smtClean="0"/>
              <a:t>X and C</a:t>
            </a:r>
            <a:r>
              <a:rPr lang="en-US" baseline="-25000" dirty="0" smtClean="0"/>
              <a:t>1</a:t>
            </a:r>
            <a:r>
              <a:rPr lang="en-US" dirty="0" smtClean="0"/>
              <a:t>C</a:t>
            </a:r>
            <a:r>
              <a:rPr lang="en-US" baseline="-25000" dirty="0" smtClean="0"/>
              <a:t>3</a:t>
            </a:r>
            <a:r>
              <a:rPr lang="en-US" dirty="0" smtClean="0"/>
              <a:t>X intersects image 1 in a line.</a:t>
            </a:r>
          </a:p>
          <a:p>
            <a:r>
              <a:rPr lang="en-US" dirty="0" smtClean="0"/>
              <a:t>The two lines intersect at the projected point of X on image 1. (Likewise for images 2 and 3).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Trinocular</a:t>
            </a:r>
            <a:r>
              <a:rPr lang="en-US" dirty="0" smtClean="0"/>
              <a:t> Geometry</a:t>
            </a:r>
            <a:endParaRPr lang="en-US" dirty="0"/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4298637"/>
            <a:ext cx="3505200" cy="21754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44817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Given projected point x</a:t>
            </a:r>
            <a:r>
              <a:rPr lang="en-US" baseline="-25000" dirty="0" smtClean="0"/>
              <a:t>1</a:t>
            </a:r>
            <a:r>
              <a:rPr lang="en-US" dirty="0" smtClean="0"/>
              <a:t> on image 1, find the corresponding points on</a:t>
            </a:r>
            <a:br>
              <a:rPr lang="en-US" dirty="0" smtClean="0"/>
            </a:br>
            <a:r>
              <a:rPr lang="en-US" dirty="0" smtClean="0"/>
              <a:t>the other images.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Correspondence Problem</a:t>
            </a:r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3073250"/>
            <a:ext cx="4823460" cy="35362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581400" y="2743200"/>
            <a:ext cx="528066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     x</a:t>
            </a:r>
            <a:r>
              <a:rPr lang="en-US" baseline="-25000" dirty="0" smtClean="0"/>
              <a:t>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6423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Given:</a:t>
            </a:r>
          </a:p>
          <a:p>
            <a:r>
              <a:rPr lang="en-US" dirty="0" smtClean="0"/>
              <a:t>Camera </a:t>
            </a:r>
            <a:r>
              <a:rPr lang="en-US" dirty="0"/>
              <a:t>c</a:t>
            </a:r>
            <a:r>
              <a:rPr lang="en-US" dirty="0" smtClean="0"/>
              <a:t>alibration matrices </a:t>
            </a:r>
            <a:r>
              <a:rPr lang="en-US" i="1" dirty="0" smtClean="0"/>
              <a:t>K</a:t>
            </a:r>
            <a:r>
              <a:rPr lang="en-US" i="1" baseline="-25000" dirty="0" smtClean="0"/>
              <a:t>1</a:t>
            </a:r>
            <a:r>
              <a:rPr lang="en-US" i="1" dirty="0" smtClean="0"/>
              <a:t>,K</a:t>
            </a:r>
            <a:r>
              <a:rPr lang="en-US" i="1" baseline="-25000" dirty="0" smtClean="0"/>
              <a:t>2</a:t>
            </a:r>
          </a:p>
          <a:p>
            <a:r>
              <a:rPr lang="en-US" dirty="0" smtClean="0"/>
              <a:t>Translational matrix </a:t>
            </a:r>
            <a:r>
              <a:rPr lang="en-US" i="1" dirty="0" smtClean="0"/>
              <a:t>S(t)</a:t>
            </a:r>
          </a:p>
          <a:p>
            <a:r>
              <a:rPr lang="en-US" dirty="0" smtClean="0"/>
              <a:t>Rotational matrix </a:t>
            </a:r>
            <a:r>
              <a:rPr lang="en-US" i="1" dirty="0" smtClean="0"/>
              <a:t>R</a:t>
            </a:r>
          </a:p>
          <a:p>
            <a:r>
              <a:rPr lang="en-US" dirty="0" smtClean="0"/>
              <a:t>Point x</a:t>
            </a:r>
            <a:r>
              <a:rPr lang="en-US" baseline="-25000" dirty="0" smtClean="0"/>
              <a:t>1</a:t>
            </a:r>
            <a:r>
              <a:rPr lang="en-US" dirty="0"/>
              <a:t> </a:t>
            </a:r>
            <a:r>
              <a:rPr lang="en-US" dirty="0" smtClean="0"/>
              <a:t>in image 1</a:t>
            </a:r>
          </a:p>
          <a:p>
            <a:endParaRPr lang="en-US" dirty="0"/>
          </a:p>
          <a:p>
            <a:r>
              <a:rPr lang="en-US" dirty="0" smtClean="0"/>
              <a:t>Then:  x</a:t>
            </a:r>
            <a:r>
              <a:rPr lang="en-US" baseline="-25000" dirty="0" smtClean="0"/>
              <a:t>1</a:t>
            </a:r>
            <a:r>
              <a:rPr lang="en-US" baseline="30000" dirty="0" smtClean="0"/>
              <a:t>T </a:t>
            </a:r>
            <a:r>
              <a:rPr lang="en-US" dirty="0" smtClean="0"/>
              <a:t>F e = 0</a:t>
            </a:r>
          </a:p>
          <a:p>
            <a:r>
              <a:rPr lang="en-US" dirty="0" smtClean="0"/>
              <a:t>Where F = (K</a:t>
            </a:r>
            <a:r>
              <a:rPr lang="en-US" baseline="-25000" dirty="0" smtClean="0"/>
              <a:t>1</a:t>
            </a:r>
            <a:r>
              <a:rPr lang="en-US" baseline="30000" dirty="0" smtClean="0"/>
              <a:t>-1</a:t>
            </a:r>
            <a:r>
              <a:rPr lang="en-US" dirty="0"/>
              <a:t> ) </a:t>
            </a:r>
            <a:r>
              <a:rPr lang="en-US" baseline="30000" dirty="0" smtClean="0"/>
              <a:t>T </a:t>
            </a:r>
            <a:r>
              <a:rPr lang="en-US" dirty="0" smtClean="0"/>
              <a:t>S(t) R</a:t>
            </a:r>
            <a:r>
              <a:rPr lang="en-US" baseline="30000" dirty="0" smtClean="0"/>
              <a:t>-1</a:t>
            </a:r>
            <a:r>
              <a:rPr lang="en-US" dirty="0" smtClean="0"/>
              <a:t> K</a:t>
            </a:r>
            <a:r>
              <a:rPr lang="en-US" baseline="-25000" dirty="0" smtClean="0"/>
              <a:t>2</a:t>
            </a:r>
            <a:r>
              <a:rPr lang="en-US" baseline="30000" dirty="0" smtClean="0"/>
              <a:t>-1</a:t>
            </a:r>
            <a:endParaRPr lang="en-US" dirty="0" smtClean="0"/>
          </a:p>
          <a:p>
            <a:r>
              <a:rPr lang="en-US" dirty="0" smtClean="0"/>
              <a:t>Can be used to find a linear set of candidates for corresponding points in image 2.</a:t>
            </a:r>
            <a:endParaRPr lang="en-US" dirty="0"/>
          </a:p>
          <a:p>
            <a:endParaRPr lang="en-US" i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Fundamental Matrix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886200" y="6206247"/>
            <a:ext cx="50292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Source: </a:t>
            </a:r>
            <a:r>
              <a:rPr lang="en-US" sz="1050" dirty="0" smtClean="0">
                <a:hlinkClick r:id="rId2"/>
              </a:rPr>
              <a:t>http://www.cse.buffalo.edu/courses/cse668/peter/lec/02.html</a:t>
            </a:r>
            <a:r>
              <a:rPr lang="en-US" sz="1050" dirty="0" smtClean="0"/>
              <a:t> 02-34</a:t>
            </a:r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738998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By repeating the fundamental matrix calculation for camera 3, the correspondence problem can be done with 2 linear searches.</a:t>
            </a:r>
          </a:p>
          <a:p>
            <a:endParaRPr lang="en-US" dirty="0"/>
          </a:p>
          <a:p>
            <a:r>
              <a:rPr lang="en-US" dirty="0" smtClean="0"/>
              <a:t>However, this is simply repeating the two camera solution twice.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Correspondence Problem</a:t>
            </a:r>
          </a:p>
        </p:txBody>
      </p:sp>
    </p:spTree>
    <p:extLst>
      <p:ext uri="{BB962C8B-B14F-4D97-AF65-F5344CB8AC3E}">
        <p14:creationId xmlns:p14="http://schemas.microsoft.com/office/powerpoint/2010/main" val="4192175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With the same method, the projected point x</a:t>
            </a:r>
            <a:r>
              <a:rPr lang="en-US" baseline="-25000" dirty="0" smtClean="0"/>
              <a:t>1</a:t>
            </a:r>
            <a:r>
              <a:rPr lang="en-US" dirty="0" smtClean="0"/>
              <a:t> on image 1 will determine one </a:t>
            </a:r>
            <a:r>
              <a:rPr lang="en-US" dirty="0" err="1" smtClean="0"/>
              <a:t>epipolar</a:t>
            </a:r>
            <a:r>
              <a:rPr lang="en-US" dirty="0" smtClean="0"/>
              <a:t> line on each of the other images.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All Three Cameras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1219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 smtClean="0"/>
              <a:t>Camera base plane (analogous to the base line in stereopsis)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                                                C</a:t>
            </a:r>
            <a:r>
              <a:rPr lang="en-US" sz="2000" baseline="-25000" dirty="0" smtClean="0"/>
              <a:t>1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       C</a:t>
            </a:r>
            <a:r>
              <a:rPr lang="en-US" sz="2000" baseline="-25000" dirty="0" smtClean="0"/>
              <a:t>2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                                                                                     C</a:t>
            </a:r>
            <a:r>
              <a:rPr lang="en-US" sz="2000" baseline="-25000" dirty="0" smtClean="0"/>
              <a:t>3</a:t>
            </a:r>
            <a:endParaRPr 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2965" y="3810000"/>
            <a:ext cx="5591175" cy="1095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06660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644</TotalTime>
  <Words>533</Words>
  <Application>Microsoft Office PowerPoint</Application>
  <PresentationFormat>On-screen Show (4:3)</PresentationFormat>
  <Paragraphs>107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Concourse</vt:lpstr>
      <vt:lpstr>Three Camera Epipolar Geometry</vt:lpstr>
      <vt:lpstr>Problem Statement</vt:lpstr>
      <vt:lpstr>Review of Stereopsis</vt:lpstr>
      <vt:lpstr>Trinocular Geometry</vt:lpstr>
      <vt:lpstr>Correspondence Problem</vt:lpstr>
      <vt:lpstr>Fundamental Matrix</vt:lpstr>
      <vt:lpstr>Correspondence Problem</vt:lpstr>
      <vt:lpstr>Using All Three Cameras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Depth Recovery</vt:lpstr>
      <vt:lpstr>Practical Applications</vt:lpstr>
      <vt:lpstr>PowerPoint Presentation</vt:lpstr>
      <vt:lpstr>Additional Goals</vt:lpstr>
      <vt:lpstr>Thank you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Gene Wang</dc:creator>
  <cp:lastModifiedBy>Gene Wang</cp:lastModifiedBy>
  <cp:revision>39</cp:revision>
  <dcterms:created xsi:type="dcterms:W3CDTF">2011-04-26T01:32:57Z</dcterms:created>
  <dcterms:modified xsi:type="dcterms:W3CDTF">2011-04-26T12:17:30Z</dcterms:modified>
</cp:coreProperties>
</file>