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32"/>
  </p:notesMasterIdLst>
  <p:sldIdLst>
    <p:sldId id="256" r:id="rId4"/>
    <p:sldId id="257" r:id="rId5"/>
    <p:sldId id="259" r:id="rId6"/>
    <p:sldId id="282" r:id="rId7"/>
    <p:sldId id="283" r:id="rId8"/>
    <p:sldId id="260" r:id="rId9"/>
    <p:sldId id="292" r:id="rId10"/>
    <p:sldId id="262" r:id="rId11"/>
    <p:sldId id="264" r:id="rId12"/>
    <p:sldId id="263" r:id="rId13"/>
    <p:sldId id="268" r:id="rId14"/>
    <p:sldId id="284" r:id="rId15"/>
    <p:sldId id="285" r:id="rId16"/>
    <p:sldId id="266" r:id="rId17"/>
    <p:sldId id="286" r:id="rId18"/>
    <p:sldId id="289" r:id="rId19"/>
    <p:sldId id="291" r:id="rId20"/>
    <p:sldId id="290" r:id="rId21"/>
    <p:sldId id="288" r:id="rId22"/>
    <p:sldId id="275" r:id="rId23"/>
    <p:sldId id="258" r:id="rId24"/>
    <p:sldId id="281" r:id="rId25"/>
    <p:sldId id="272" r:id="rId26"/>
    <p:sldId id="269" r:id="rId27"/>
    <p:sldId id="271" r:id="rId28"/>
    <p:sldId id="274" r:id="rId29"/>
    <p:sldId id="277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FEB7-1418-4438-944E-AE4A43B51B0D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C5AB-8BBE-48F8-8AA6-1104BAC34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two independent</a:t>
            </a:r>
            <a:r>
              <a:rPr lang="en-US" baseline="0" dirty="0" smtClean="0"/>
              <a:t> , non-trivial, two point velocity correlations, longitudinal covariance and the transverse covariance, length scale can be given a precise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59CE-B18B-4C68-9D32-C402078A031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8" descr="ub_logo_2line_color_transparent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2514600" cy="457200"/>
          </a:xfrm>
          <a:prstGeom prst="rect">
            <a:avLst/>
          </a:prstGeom>
          <a:noFill/>
        </p:spPr>
      </p:pic>
      <p:pic>
        <p:nvPicPr>
          <p:cNvPr id="13" name="Picture 9" descr="lfd_logo_simple_transparen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7000" y="60198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DDD4A9-264E-4898-A6CC-46D3B1D5F784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  <p:pic>
        <p:nvPicPr>
          <p:cNvPr id="12" name="Picture 8" descr="ub_logo_2line_color_transparent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2514600" cy="457200"/>
          </a:xfrm>
          <a:prstGeom prst="rect">
            <a:avLst/>
          </a:prstGeom>
          <a:noFill/>
        </p:spPr>
      </p:pic>
      <p:pic>
        <p:nvPicPr>
          <p:cNvPr id="13" name="Picture 9" descr="lfd_logo_simple_transparen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7000" y="60198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0000" y="5562600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Primary Objectives 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Two-particle dispersion of inertial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particles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 .Inertial particle collision rates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  Broader Impacts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Background (JDJ)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 Experimental Methods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Current  Particle Velocity Extraction algorithms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553200" y="5486401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Method of attainment of Objectives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“Soccer Ball” Turbulence Chamber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Characterization of facility 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New Reconstruction and Particle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Extraction Algorithm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New particle Matching Algorithm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Monodisperse Particle Study 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Bidisperse Particle study</a:t>
            </a:r>
            <a:endParaRPr lang="en-US" sz="8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DDD4A9-264E-4898-A6CC-46D3B1D5F784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057400" y="19050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Primary Objectives 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Two-particle dispersion of inertial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particles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 .Inertial particle collision rates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  Broader Impacts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Background (JDJ)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Experimental Methods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Current  Particle Velocity Extraction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algorithms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791200" y="28194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IV.  Method of attainment of Objectives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“Soccer Ball” Turbulence Chamber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 Characterization of facility 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C.   New Reconstruction and Particle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D.   Extraction Algorithm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E.   New particle Matching Algorithm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F.   Monodisperse Particle Study 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G.  Bidisperse Particle study</a:t>
            </a:r>
            <a:endParaRPr lang="en-US" sz="8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DDD4A9-264E-4898-A6CC-46D3B1D5F784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  <p:pic>
        <p:nvPicPr>
          <p:cNvPr id="12" name="Picture 8" descr="ub_logo_2line_color_transparent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2514600" cy="457200"/>
          </a:xfrm>
          <a:prstGeom prst="rect">
            <a:avLst/>
          </a:prstGeom>
          <a:noFill/>
        </p:spPr>
      </p:pic>
      <p:pic>
        <p:nvPicPr>
          <p:cNvPr id="13" name="Picture 9" descr="lfd_logo_simple_transparen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7000" y="60198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Title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0000" y="5562600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Primary Objectives 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Two-particle dispersion of inertial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particles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 .Inertial particle collision rates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  Broader Impacts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Background (JDJ)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 Experimental Methods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Current  Particle Velocity Extraction algorithms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553200" y="5486401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Method of attainment of Objectives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“Soccer Ball” Turbulence Chamber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Characterization of facility 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New Reconstruction and Particle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Extraction Algorithm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New particle Matching Algorithm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Monodisperse Particle Study 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Bidisperse Particle study</a:t>
            </a:r>
            <a:endParaRPr lang="en-US" sz="8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5410200"/>
            <a:ext cx="2133600" cy="1203325"/>
          </a:xfrm>
        </p:spPr>
        <p:txBody>
          <a:bodyPr/>
          <a:lstStyle>
            <a:lvl1pPr>
              <a:defRPr sz="600"/>
            </a:lvl1pPr>
          </a:lstStyle>
          <a:p>
            <a:pPr marL="571500" indent="-571500"/>
            <a:r>
              <a:rPr lang="en-US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Isotropic turbulence</a:t>
            </a:r>
          </a:p>
          <a:p>
            <a:pPr marL="571500" indent="-571500"/>
            <a:r>
              <a:rPr lang="en-US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 .Holographic Imaging</a:t>
            </a:r>
          </a:p>
          <a:p>
            <a:pPr marL="571500" indent="-571500"/>
            <a:r>
              <a:rPr lang="en-US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  Method of Attainment of Objectives</a:t>
            </a:r>
          </a:p>
          <a:p>
            <a:pPr marL="571500" indent="-571500"/>
            <a:r>
              <a:rPr lang="en-US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</a:p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DDD4A9-264E-4898-A6CC-46D3B1D5F784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057400" y="19050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Primary Objectives 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Two-particle dispersion of inertial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particles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 .Inertial particle collision rates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  Broader Impacts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Background (JDJ)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Experimental Methods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Current  Particle Velocity Extraction</a:t>
            </a:r>
          </a:p>
          <a:p>
            <a:pPr marL="571500" indent="-571500"/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algorithms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791200" y="28194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IV.  Method of attainment of Objectives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“Soccer Ball” Turbulence Chamber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 Characterization of facility 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C.   New Reconstruction and Particle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D.   Extraction Algorithm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E.   New particle Matching Algorithm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F.   Monodisperse Particle Study </a:t>
            </a:r>
          </a:p>
          <a:p>
            <a:pPr marL="571500" indent="-571500">
              <a:buFont typeface="+mj-lt"/>
              <a:buNone/>
            </a:pPr>
            <a:r>
              <a:rPr lang="en-US" sz="8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G.  Bidisperse Particle study</a:t>
            </a:r>
            <a:endParaRPr lang="en-US" sz="8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E76D-8FB9-40CB-8A78-0F7E34FF812D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 descr="ub_logo_2line_color_transparent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57200" y="6276975"/>
            <a:ext cx="2514600" cy="379413"/>
          </a:xfrm>
          <a:prstGeom prst="rect">
            <a:avLst/>
          </a:prstGeom>
          <a:noFill/>
        </p:spPr>
      </p:pic>
      <p:pic>
        <p:nvPicPr>
          <p:cNvPr id="11" name="Picture 9" descr="lfd_logo_simple_transparent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124200" y="62230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4/25/2011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DDD4A9-264E-4898-A6CC-46D3B1D5F7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8" descr="ub_logo_2line_color_transparent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" y="6276975"/>
            <a:ext cx="2514600" cy="379413"/>
          </a:xfrm>
          <a:prstGeom prst="rect">
            <a:avLst/>
          </a:prstGeom>
          <a:noFill/>
        </p:spPr>
      </p:pic>
      <p:pic>
        <p:nvPicPr>
          <p:cNvPr id="11" name="Picture 9" descr="lfd_logo_simple_transparent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124200" y="6223000"/>
            <a:ext cx="1066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241425"/>
          </a:xfrm>
        </p:spPr>
        <p:txBody>
          <a:bodyPr>
            <a:noAutofit/>
          </a:bodyPr>
          <a:lstStyle/>
          <a:p>
            <a:r>
              <a:rPr lang="en-US" sz="2800" dirty="0" smtClean="0"/>
              <a:t>Lagrangian Particle Tracking In Isotropic Turbulent Flow via Holographic and Intensity based  stereoscopy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2590800"/>
            <a:ext cx="64008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By </a:t>
            </a:r>
            <a:r>
              <a:rPr lang="en-US" sz="2400" dirty="0" err="1" smtClean="0"/>
              <a:t>Kamran</a:t>
            </a:r>
            <a:r>
              <a:rPr lang="en-US" sz="2400" dirty="0" smtClean="0"/>
              <a:t> Arjomand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019800" y="274320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010400" y="388620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096000" y="365760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38200" y="411480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438400" y="228600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648200" y="495300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086600" y="502920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0718 L 0.21632 -0.04051 L 0.44879 0.01898 L 0.52709 0.25949 L 0.38577 0.34074 L 0.13907 0.39282 L -0.05121 0.23055 L -0.05225 0.0625 L -2.5E-6 2.22222E-6 L 0.02379 -0.00718 Z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1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71 L 0.07049 -0.13541 L 0.20538 -0.0905 L 0.21406 0.21528 L -0.04688 0.40209 L -0.37188 0.37454 L -0.3849 0.3051 L -0.21858 0.18033 L -0.00122 0.00371 Z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1 -0.16366 L 0.28264 0.01157 L 0.1783 0.26527 L -0.0217 0.27106 L 2.22222E-6 1.48148E-6 Z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24236 -0.20578 L -0.64132 -0.14213 L -0.54774 0.13334 L 0.00226 0.10579 L 2.22222E-6 -1.85185E-6 Z " pathEditMode="relative" ptsTypes="AAAAAA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15208 -0.47801 L -0.47726 -0.60857 L -0.16754 -0.13311 L -1.66667E-6 2.59259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 -0.51736 L -0.41736 -0.48102 L -0.33368 -0.17245 L -0.11962 0.09722 L 1.11111E-6 -2.59259E-6 Z " pathEditMode="relative" ptsTypes="AAAAAA">
                                      <p:cBhvr>
                                        <p:cTn id="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22292 -0.13495 L 0.51858 0.13473 L 0.3467 0.20139 L 8.33333E-7 1.11111E-6 Z " pathEditMode="relative" ptsTypes="AAAAA">
                                      <p:cBhvr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Off-Axis Recording Object Beam Configurations 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707541"/>
            <a:ext cx="8153400" cy="382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0" y="541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Pan,2003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438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On-axis</a:t>
            </a:r>
          </a:p>
          <a:p>
            <a:r>
              <a:rPr lang="en-US" dirty="0" smtClean="0"/>
              <a:t>Reference beam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905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Off-axis</a:t>
            </a:r>
          </a:p>
          <a:p>
            <a:r>
              <a:rPr lang="en-US" dirty="0" smtClean="0"/>
              <a:t>Reference beam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Advantages/Disadvantages of Hybrid Holographic Recording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Advantages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Speckle Noise suppression resulting from smaller imaged region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Lower resolution requirement then off-axis reference wave configuration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Facilities with higher particle concentrations can be imaged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More accurate z location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Disadvantages</a:t>
            </a:r>
          </a:p>
          <a:p>
            <a:pPr lvl="1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No complex amplitude particle extraction methods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Subtraction with Background Image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2821" t="12420" r="8974" b="12634"/>
          <a:stretch>
            <a:fillRect/>
          </a:stretch>
        </p:blipFill>
        <p:spPr bwMode="auto">
          <a:xfrm>
            <a:off x="381000" y="1600200"/>
            <a:ext cx="365760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26670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-</a:t>
            </a:r>
            <a:endParaRPr lang="en-US" sz="80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13141" t="15976" r="9615" b="14398"/>
          <a:stretch>
            <a:fillRect/>
          </a:stretch>
        </p:blipFill>
        <p:spPr bwMode="auto">
          <a:xfrm>
            <a:off x="4648200" y="1600200"/>
            <a:ext cx="365760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12981" t="14654" r="9936" b="10467"/>
          <a:stretch>
            <a:fillRect/>
          </a:stretch>
        </p:blipFill>
        <p:spPr bwMode="auto">
          <a:xfrm>
            <a:off x="2514600" y="1600200"/>
            <a:ext cx="365760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548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Hologram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541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541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after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Contrast-limited adaptive histogram equalization and Imfilter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2981" t="14654" r="9936" b="10467"/>
          <a:stretch>
            <a:fillRect/>
          </a:stretch>
        </p:blipFill>
        <p:spPr bwMode="auto">
          <a:xfrm>
            <a:off x="0" y="1600200"/>
            <a:ext cx="365760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 l="12821" t="16174" r="9615" b="12229"/>
          <a:stretch>
            <a:fillRect/>
          </a:stretch>
        </p:blipFill>
        <p:spPr bwMode="auto">
          <a:xfrm>
            <a:off x="4800600" y="1600200"/>
            <a:ext cx="365760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3733800" y="3124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Holography with on-axis reference wave   </a:t>
            </a:r>
            <a:endParaRPr lang="en-US" sz="40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819400" y="1752600"/>
          <a:ext cx="3359150" cy="711200"/>
        </p:xfrm>
        <a:graphic>
          <a:graphicData uri="http://schemas.openxmlformats.org/presentationml/2006/ole">
            <p:oleObj spid="_x0000_s5122" name="Equation" r:id="rId3" imgW="2539800" imgH="4824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24200" y="2895600"/>
            <a:ext cx="53049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 reference wave</a:t>
            </a:r>
          </a:p>
          <a:p>
            <a:r>
              <a:rPr lang="en-US" dirty="0" smtClean="0"/>
              <a:t>O=object wave</a:t>
            </a:r>
          </a:p>
          <a:p>
            <a:r>
              <a:rPr lang="en-US" dirty="0" smtClean="0"/>
              <a:t>Z= distance from focus plane</a:t>
            </a:r>
          </a:p>
          <a:p>
            <a:r>
              <a:rPr lang="en-US" dirty="0" smtClean="0"/>
              <a:t>r  = radial coordinate in the hologram recording system</a:t>
            </a:r>
          </a:p>
          <a:p>
            <a:r>
              <a:rPr lang="en-US" dirty="0" smtClean="0"/>
              <a:t>  = wavelength</a:t>
            </a:r>
          </a:p>
          <a:p>
            <a:r>
              <a:rPr lang="en-US" dirty="0" smtClean="0"/>
              <a:t>  = phase shift</a:t>
            </a:r>
            <a:endParaRPr lang="en-US" dirty="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124200" y="4038600"/>
          <a:ext cx="228600" cy="254000"/>
        </p:xfrm>
        <a:graphic>
          <a:graphicData uri="http://schemas.openxmlformats.org/presentationml/2006/ole">
            <p:oleObj spid="_x0000_s5125" name="Equation" r:id="rId4" imgW="139680" imgH="17748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124200" y="4343400"/>
          <a:ext cx="228600" cy="241300"/>
        </p:xfrm>
        <a:graphic>
          <a:graphicData uri="http://schemas.openxmlformats.org/presentationml/2006/ole">
            <p:oleObj spid="_x0000_s5126" name="Equation" r:id="rId5" imgW="139680" imgH="16488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Numerical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Reconstruction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(Direct Method(Takaki,1999))</a:t>
            </a:r>
            <a:endParaRPr lang="en-US" sz="4000" dirty="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89000" y="2819400"/>
          <a:ext cx="6527800" cy="660400"/>
        </p:xfrm>
        <a:graphic>
          <a:graphicData uri="http://schemas.openxmlformats.org/presentationml/2006/ole">
            <p:oleObj spid="_x0000_s11269" name="Equation" r:id="rId3" imgW="3263760" imgH="330120" progId="Equation.DSMT4">
              <p:embed/>
            </p:oleObj>
          </a:graphicData>
        </a:graphic>
      </p:graphicFrame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048000" y="3657600"/>
          <a:ext cx="2362200" cy="533400"/>
        </p:xfrm>
        <a:graphic>
          <a:graphicData uri="http://schemas.openxmlformats.org/presentationml/2006/ole">
            <p:oleObj spid="_x0000_s11272" name="Equation" r:id="rId4" imgW="2362200" imgH="533400" progId="Equation.DSMT4">
              <p:embed/>
            </p:oleObj>
          </a:graphicData>
        </a:graphic>
      </p:graphicFrame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3022600" y="4724400"/>
          <a:ext cx="2298700" cy="276225"/>
        </p:xfrm>
        <a:graphic>
          <a:graphicData uri="http://schemas.openxmlformats.org/presentationml/2006/ole">
            <p:oleObj spid="_x0000_s11274" name="Equation" r:id="rId5" imgW="2298600" imgH="279360" progId="Equation.DSMT4">
              <p:embed/>
            </p:oleObj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1905000" y="1676400"/>
          <a:ext cx="4724400" cy="731838"/>
        </p:xfrm>
        <a:graphic>
          <a:graphicData uri="http://schemas.openxmlformats.org/presentationml/2006/ole">
            <p:oleObj spid="_x0000_s11277" name="Equation" r:id="rId6" imgW="2946240" imgH="4442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71800" y="251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Fourier Transforms: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657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Diffraction kernel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 Transform of: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2743200" y="4038600"/>
          <a:ext cx="3133725" cy="657225"/>
        </p:xfrm>
        <a:graphic>
          <a:graphicData uri="http://schemas.openxmlformats.org/presentationml/2006/ole">
            <p:oleObj spid="_x0000_s11279" name="Equation" r:id="rId7" imgW="3136900" imgH="6604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33600" y="4724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m,n</a:t>
            </a:r>
            <a:r>
              <a:rPr lang="en-US" dirty="0" smtClean="0"/>
              <a:t>= matrix indices</a:t>
            </a:r>
          </a:p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x</a:t>
            </a:r>
            <a:r>
              <a:rPr lang="en-US" i="1" dirty="0" err="1" smtClean="0"/>
              <a:t>,N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= number of pixels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,     = pixel size in x an y directions</a:t>
            </a:r>
            <a:endParaRPr lang="en-US" dirty="0"/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2133600" y="5334000"/>
          <a:ext cx="203200" cy="228600"/>
        </p:xfrm>
        <a:graphic>
          <a:graphicData uri="http://schemas.openxmlformats.org/presentationml/2006/ole">
            <p:oleObj spid="_x0000_s11280" name="Equation" r:id="rId8" imgW="203040" imgH="228600" progId="Equation.DSMT4">
              <p:embed/>
            </p:oleObj>
          </a:graphicData>
        </a:graphic>
      </p:graphicFrame>
      <p:graphicFrame>
        <p:nvGraphicFramePr>
          <p:cNvPr id="11281" name="Object 17"/>
          <p:cNvGraphicFramePr>
            <a:graphicFrameLocks noChangeAspect="1"/>
          </p:cNvGraphicFramePr>
          <p:nvPr/>
        </p:nvGraphicFramePr>
        <p:xfrm>
          <a:off x="2514600" y="5334000"/>
          <a:ext cx="203200" cy="241300"/>
        </p:xfrm>
        <a:graphic>
          <a:graphicData uri="http://schemas.openxmlformats.org/presentationml/2006/ole">
            <p:oleObj spid="_x0000_s11281" name="Equation" r:id="rId9" imgW="203040" imgH="24120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Discrete Form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Particle Extraction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Particle Extraction using Intensity(PEI)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Only available method for side scattering due to irregular distribution of scattered wave in side scattering</a:t>
            </a:r>
            <a:endParaRPr lang="en-US" sz="2400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2819400" y="3581400"/>
          <a:ext cx="2647950" cy="381000"/>
        </p:xfrm>
        <a:graphic>
          <a:graphicData uri="http://schemas.openxmlformats.org/presentationml/2006/ole">
            <p:oleObj spid="_x0000_s78849" name="Equation" r:id="rId3" imgW="2641600" imgH="38100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1336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intensity based centroid of the particle (</a:t>
            </a:r>
            <a:r>
              <a:rPr lang="en-US" i="1" dirty="0" smtClean="0"/>
              <a:t>x</a:t>
            </a:r>
            <a:r>
              <a:rPr lang="en-US" i="1" baseline="-25000" dirty="0" smtClean="0"/>
              <a:t>p</a:t>
            </a:r>
            <a:r>
              <a:rPr lang="en-US" i="1" dirty="0" smtClean="0"/>
              <a:t>,y</a:t>
            </a:r>
            <a:r>
              <a:rPr lang="en-US" i="1" baseline="-25000" dirty="0" smtClean="0"/>
              <a:t>p</a:t>
            </a:r>
            <a:r>
              <a:rPr lang="en-US" i="1" dirty="0" smtClean="0"/>
              <a:t>,z</a:t>
            </a:r>
            <a:r>
              <a:rPr lang="en-US" i="1" baseline="-25000" dirty="0" smtClean="0"/>
              <a:t>p</a:t>
            </a:r>
            <a:r>
              <a:rPr lang="en-US" dirty="0" smtClean="0"/>
              <a:t>) is calculated from the relationships,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419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where a moment of order (</a:t>
            </a:r>
            <a:r>
              <a:rPr lang="en-US" i="1" dirty="0" smtClean="0"/>
              <a:t>p</a:t>
            </a:r>
            <a:r>
              <a:rPr lang="en-US" dirty="0" smtClean="0"/>
              <a:t>+</a:t>
            </a:r>
            <a:r>
              <a:rPr lang="en-US" i="1" dirty="0" smtClean="0"/>
              <a:t>q</a:t>
            </a:r>
            <a:r>
              <a:rPr lang="en-US" dirty="0" smtClean="0"/>
              <a:t>+</a:t>
            </a:r>
            <a:r>
              <a:rPr lang="en-US" i="1" dirty="0" smtClean="0"/>
              <a:t>r</a:t>
            </a:r>
            <a:r>
              <a:rPr lang="en-US" dirty="0" smtClean="0"/>
              <a:t>) of the intensity </a:t>
            </a:r>
            <a:r>
              <a:rPr lang="en-US" i="1" dirty="0" smtClean="0"/>
              <a:t>I</a:t>
            </a:r>
            <a:r>
              <a:rPr lang="en-US" dirty="0" smtClean="0"/>
              <a:t> is given by,</a:t>
            </a:r>
            <a:endParaRPr lang="en-US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895600" y="5029200"/>
          <a:ext cx="2276475" cy="523875"/>
        </p:xfrm>
        <a:graphic>
          <a:graphicData uri="http://schemas.openxmlformats.org/presentationml/2006/ole">
            <p:oleObj spid="_x0000_s78851" name="Equation" r:id="rId4" imgW="1892300" imgH="4318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770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(DeJong,2008)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Problems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with particle centroid calculation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0898" name="Picture 2" descr="intensity_isosurf_sim_x60_m115_t90_p90_A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721875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3D Reconstructed Particle Field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Content Placeholder 13" descr="ThreeDPartPo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28800" y="1828800"/>
            <a:ext cx="5105400" cy="3413760"/>
          </a:xfrm>
        </p:spPr>
      </p:pic>
      <p:sp>
        <p:nvSpPr>
          <p:cNvPr id="10" name="TextBox 9"/>
          <p:cNvSpPr txBox="1"/>
          <p:nvPr/>
        </p:nvSpPr>
        <p:spPr>
          <a:xfrm>
            <a:off x="65532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(DeJong,2008)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Velocity Extraction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82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Nearest Neighbor(Ouellette,2006)</a:t>
            </a:r>
            <a:endParaRPr lang="en-US" dirty="0"/>
          </a:p>
        </p:txBody>
      </p:sp>
      <p:pic>
        <p:nvPicPr>
          <p:cNvPr id="8" name="Picture 1" descr="C:\Documents and Settings\jcdejong\Local Settings\Temporary Internet Files\Content.IE5\8YTZRS3N\MCDD01775_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00600"/>
            <a:ext cx="640080" cy="640080"/>
          </a:xfrm>
          <a:prstGeom prst="rect">
            <a:avLst/>
          </a:prstGeom>
          <a:noFill/>
        </p:spPr>
      </p:pic>
      <p:pic>
        <p:nvPicPr>
          <p:cNvPr id="10" name="Picture 2" descr="C:\Documents and Settings\jcdejong\Local Settings\Temporary Internet Files\Content.IE5\82WGCDDB\MCED0021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667000"/>
            <a:ext cx="640080" cy="640080"/>
          </a:xfrm>
          <a:prstGeom prst="rect">
            <a:avLst/>
          </a:prstGeom>
          <a:noFill/>
        </p:spPr>
      </p:pic>
      <p:pic>
        <p:nvPicPr>
          <p:cNvPr id="11" name="Picture 2" descr="C:\Documents and Settings\jcdejong\Local Settings\Temporary Internet Files\Content.IE5\82WGCDDB\MCED0021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95800"/>
            <a:ext cx="640080" cy="640080"/>
          </a:xfrm>
          <a:prstGeom prst="rect">
            <a:avLst/>
          </a:prstGeom>
          <a:noFill/>
        </p:spPr>
      </p:pic>
      <p:pic>
        <p:nvPicPr>
          <p:cNvPr id="12" name="Picture 2" descr="C:\Documents and Settings\jcdejong\Local Settings\Temporary Internet Files\Content.IE5\82WGCDDB\MCED0021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640080" cy="640080"/>
          </a:xfrm>
          <a:prstGeom prst="rect">
            <a:avLst/>
          </a:prstGeom>
          <a:noFill/>
        </p:spPr>
      </p:pic>
      <p:pic>
        <p:nvPicPr>
          <p:cNvPr id="14" name="Picture 1" descr="C:\Documents and Settings\jcdejong\Local Settings\Temporary Internet Files\Content.IE5\8YTZRS3N\MCDD0177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640080" cy="640080"/>
          </a:xfrm>
          <a:prstGeom prst="rect">
            <a:avLst/>
          </a:prstGeom>
          <a:noFill/>
        </p:spPr>
      </p:pic>
      <p:pic>
        <p:nvPicPr>
          <p:cNvPr id="15" name="Picture 1" descr="C:\Documents and Settings\jcdejong\Local Settings\Temporary Internet Files\Content.IE5\8YTZRS3N\MCDD0177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038600"/>
            <a:ext cx="640080" cy="640080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3657600" y="2971800"/>
            <a:ext cx="1143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24000" y="3581400"/>
            <a:ext cx="48768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24200" y="4800600"/>
            <a:ext cx="1524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58825" y="1600200"/>
            <a:ext cx="8385175" cy="45720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Background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11580" lvl="2" indent="-571500">
              <a:buFont typeface="+mj-lt"/>
              <a:buAutoNum type="alphaUcPeriod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Imaging</a:t>
            </a:r>
          </a:p>
          <a:p>
            <a:pPr marL="1668780" lvl="3" indent="-571500">
              <a:buFont typeface="+mj-lt"/>
              <a:buAutoNum type="arabi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Acquire Hologram</a:t>
            </a:r>
          </a:p>
          <a:p>
            <a:pPr marL="1668780" lvl="3" indent="-571500">
              <a:buFont typeface="+mj-lt"/>
              <a:buAutoNum type="arabi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Preprocessing</a:t>
            </a:r>
          </a:p>
          <a:p>
            <a:pPr marL="1668780" lvl="3" indent="-571500">
              <a:buFont typeface="+mj-lt"/>
              <a:buAutoNum type="arabi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Numerical Reconstruction</a:t>
            </a:r>
          </a:p>
          <a:p>
            <a:pPr marL="1668780" lvl="3" indent="-571500">
              <a:buFont typeface="+mj-lt"/>
              <a:buAutoNum type="arabi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1668780" lvl="3" indent="-571500">
              <a:buFont typeface="+mj-lt"/>
              <a:buAutoNum type="arabi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Velocity Extraction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11580" lvl="2" indent="-571500">
              <a:buFont typeface="+mj-lt"/>
              <a:buAutoNum type="alphaUcPeriod"/>
            </a:pPr>
            <a:r>
              <a:rPr lang="en-US" sz="12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Turbulence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Minimum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Goals</a:t>
            </a:r>
          </a:p>
          <a:p>
            <a:pPr marL="1211580" lvl="2" indent="-571500">
              <a:buFont typeface="+mj-lt"/>
              <a:buAutoNum type="alphaUcPeriod"/>
            </a:pPr>
            <a:r>
              <a:rPr lang="en-US" sz="10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Holographic Simulation with Gaussian Blur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11580" lvl="2" indent="-571500">
              <a:buFont typeface="+mj-lt"/>
              <a:buAutoNum type="alphaU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Single particle holographic image and intensity based image correspondence</a:t>
            </a:r>
          </a:p>
          <a:p>
            <a:pPr marL="1211580" lvl="2" indent="-571500">
              <a:buFont typeface="+mj-lt"/>
              <a:buAutoNum type="alphaU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Single particle velocity calculation at given time step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Additional Goals if time permits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11580" lvl="2" indent="-571500">
              <a:buFont typeface="+mj-lt"/>
              <a:buAutoNum type="alphaU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Multiple Particle Image Correspondence</a:t>
            </a:r>
          </a:p>
          <a:p>
            <a:pPr marL="1211580" lvl="2" indent="-571500">
              <a:buFont typeface="+mj-lt"/>
              <a:buAutoNum type="alphaU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Multiple Velocity Particle Extraction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11580" lvl="2" indent="-571500">
              <a:buFont typeface="+mj-lt"/>
              <a:buAutoNum type="alphaUcPeriod"/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Particle Matching for a non-uniform particle field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571500" indent="-571500">
              <a:buFont typeface="+mj-lt"/>
              <a:buAutoNum type="romanUcPeriod"/>
            </a:pP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65860" lvl="2" indent="-571500"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65860" lvl="2" indent="-571500">
              <a:buFont typeface="+mj-lt"/>
              <a:buAutoNum type="alphaUcPeriod"/>
            </a:pPr>
            <a:endParaRPr lang="en-US" sz="1700" dirty="0" smtClean="0"/>
          </a:p>
          <a:p>
            <a:pPr marL="891540" lvl="1" indent="-571500">
              <a:buFont typeface="+mj-lt"/>
              <a:buAutoNum type="alphaUcPeriod"/>
            </a:pPr>
            <a:endParaRPr lang="en-US" sz="2000" dirty="0" smtClean="0"/>
          </a:p>
          <a:p>
            <a:pPr marL="891540" lvl="1" indent="-571500">
              <a:buFont typeface="+mj-lt"/>
              <a:buAutoNum type="alpha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3617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What is Turbulence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Rotational and Dissipative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Non-linear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Stochastic(random)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diffusive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B.  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Isotropic Turbulence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800" y="2286000"/>
          <a:ext cx="2286000" cy="1020762"/>
        </p:xfrm>
        <a:graphic>
          <a:graphicData uri="http://schemas.openxmlformats.org/presentationml/2006/ole">
            <p:oleObj spid="_x0000_s2050" name="Equation" r:id="rId4" imgW="1396800" imgH="53316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67000" y="1676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Singlepoint Velocity Correlations 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771900" y="3302000"/>
          <a:ext cx="914400" cy="198438"/>
        </p:xfrm>
        <a:graphic>
          <a:graphicData uri="http://schemas.openxmlformats.org/presentationml/2006/ole">
            <p:oleObj spid="_x0000_s2052" name="Equation" r:id="rId5" imgW="914400" imgH="198720" progId="Equation.DSMT4">
              <p:embed/>
            </p:oleObj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35814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Homogeneous Turbulence in which all the fluctuation statistics have no preferred directionality. All statistics are independent of coordinate rotations and reflections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My Research </a:t>
            </a:r>
            <a:endParaRPr lang="en-US" sz="4000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04693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For my experiment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(first assume perfectly orthogonal setup has been completed)</a:t>
            </a:r>
            <a:endParaRPr lang="en-US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992" y="1600200"/>
            <a:ext cx="413496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1899166" y="32824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Based Image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Simulation of Holographic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Particle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(completed)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 </a:t>
            </a:r>
            <a:endParaRPr lang="en-US" sz="4000"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 l="36531" t="31790" r="41144" b="35802"/>
          <a:stretch>
            <a:fillRect/>
          </a:stretch>
        </p:blipFill>
        <p:spPr bwMode="auto">
          <a:xfrm>
            <a:off x="1066800" y="24384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45745" t="29762" r="39007" b="45281"/>
          <a:stretch>
            <a:fillRect/>
          </a:stretch>
        </p:blipFill>
        <p:spPr bwMode="auto">
          <a:xfrm>
            <a:off x="4724400" y="2438400"/>
            <a:ext cx="14630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434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Synthesized Hologram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267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Hologram after Gaussian </a:t>
            </a:r>
            <a:r>
              <a:rPr lang="en-US" dirty="0" err="1" smtClean="0"/>
              <a:t>Blurr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Correspondence of Reconstructed Hologram with Intensity Based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Image (currently working on)</a:t>
            </a:r>
            <a:endParaRPr lang="en-US" sz="2800" dirty="0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 l="13380" t="18127" r="14789" b="2191"/>
          <a:stretch>
            <a:fillRect/>
          </a:stretch>
        </p:blipFill>
        <p:spPr bwMode="auto">
          <a:xfrm>
            <a:off x="2590800" y="18288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58674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Single particle holographic image and intensity based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Other Minimum goals to be completed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Determination of Particle Size via pixel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count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Simulate Movement of particles for a given Time Step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5867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based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C.  Single Particle  Velocity calculation  at given time step  </a:t>
            </a:r>
            <a:endParaRPr lang="en-US" sz="6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D.  Determination of Size via Pixel Count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Long Term Goals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Multiple Particle Image Correspondence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Multiple Particle Velocity </a:t>
            </a:r>
            <a:r>
              <a:rPr lang="en-US" dirty="0" smtClean="0"/>
              <a:t>Extraction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Particle matching for a non-uniform particle field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58674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based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  Single Particle  Velocity calculation  at given time step  </a:t>
            </a:r>
            <a:endParaRPr lang="en-US" sz="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D.  Determination of Size via Pixel Count</a:t>
            </a:r>
          </a:p>
          <a:p>
            <a:pPr marL="571500" indent="-571500">
              <a:buFont typeface="+mj-lt"/>
              <a:buNone/>
            </a:pPr>
            <a:r>
              <a:rPr lang="en-US" sz="6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Velocity Extraction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Particle matching for a non-uniform particle field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Gabor D. 1949. Microscopy by reconstructed </a:t>
            </a:r>
            <a:r>
              <a:rPr lang="en-US" sz="1800" dirty="0" smtClean="0"/>
              <a:t>wave fronts</a:t>
            </a:r>
            <a:r>
              <a:rPr lang="en-US" sz="1800" dirty="0" smtClean="0"/>
              <a:t>. </a:t>
            </a:r>
            <a:r>
              <a:rPr lang="en-US" sz="1800" i="1" dirty="0" smtClean="0"/>
              <a:t>Proc. R. Soc. </a:t>
            </a:r>
            <a:r>
              <a:rPr lang="en-US" sz="1800" i="1" dirty="0" err="1" smtClean="0"/>
              <a:t>Lond</a:t>
            </a:r>
            <a:r>
              <a:rPr lang="en-US" sz="1800" i="1" dirty="0" smtClean="0"/>
              <a:t>. Ser. A </a:t>
            </a:r>
            <a:r>
              <a:rPr lang="en-US" sz="1800" i="1" dirty="0" smtClean="0"/>
              <a:t>197:454–87</a:t>
            </a:r>
          </a:p>
          <a:p>
            <a:pPr>
              <a:buNone/>
            </a:pPr>
            <a:r>
              <a:rPr lang="en-US" sz="1800" dirty="0" smtClean="0"/>
              <a:t>Collier RJ, </a:t>
            </a:r>
            <a:r>
              <a:rPr lang="en-US" sz="1800" dirty="0" err="1" smtClean="0"/>
              <a:t>Burckhardy</a:t>
            </a:r>
            <a:r>
              <a:rPr lang="en-US" sz="1800" dirty="0" smtClean="0"/>
              <a:t> CB, Lin LH. 1971. </a:t>
            </a:r>
            <a:r>
              <a:rPr lang="en-US" sz="1800" i="1" dirty="0" smtClean="0"/>
              <a:t>Optical Holography. New York: Academic</a:t>
            </a:r>
          </a:p>
          <a:p>
            <a:pPr>
              <a:buNone/>
            </a:pPr>
            <a:r>
              <a:rPr lang="en-US" sz="1800" dirty="0" err="1" smtClean="0"/>
              <a:t>Vikram</a:t>
            </a:r>
            <a:r>
              <a:rPr lang="en-US" sz="1800" dirty="0" smtClean="0"/>
              <a:t> CS. 1992. </a:t>
            </a:r>
            <a:r>
              <a:rPr lang="en-US" sz="1800" i="1" dirty="0" smtClean="0"/>
              <a:t>Particle Field Holography. Cambridge, UK: Cambridge Univ. </a:t>
            </a:r>
            <a:r>
              <a:rPr lang="en-US" sz="1800" i="1" dirty="0" smtClean="0"/>
              <a:t>Press</a:t>
            </a:r>
            <a:endParaRPr lang="en-US" sz="1800" i="1" dirty="0" smtClean="0"/>
          </a:p>
          <a:p>
            <a:pPr>
              <a:buNone/>
            </a:pPr>
            <a:r>
              <a:rPr lang="en-US" sz="1800" i="1" dirty="0" err="1" smtClean="0"/>
              <a:t>Takaki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Y;Ohzu</a:t>
            </a:r>
            <a:r>
              <a:rPr lang="en-US" sz="1800" i="1" dirty="0" smtClean="0"/>
              <a:t> H(1999) “Fast numerical reconstruction technique for high-resolution hybrid holographic microscopy,” </a:t>
            </a:r>
            <a:r>
              <a:rPr lang="en-US" sz="1800" i="1" dirty="0" err="1" smtClean="0"/>
              <a:t>Appl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Ot</a:t>
            </a:r>
            <a:r>
              <a:rPr lang="en-US" sz="1800" i="1" dirty="0" smtClean="0"/>
              <a:t> 38:2204-2211.</a:t>
            </a:r>
          </a:p>
          <a:p>
            <a:pPr>
              <a:buNone/>
            </a:pPr>
            <a:r>
              <a:rPr lang="en-US" sz="1800" i="1" dirty="0" err="1" smtClean="0"/>
              <a:t>Pan,G</a:t>
            </a:r>
            <a:r>
              <a:rPr lang="en-US" sz="1800" i="1" dirty="0" smtClean="0"/>
              <a:t> (2003)”Digital Holographic Imaging for 3D Particle and Flow Measurements”, thesis.</a:t>
            </a:r>
          </a:p>
          <a:p>
            <a:pPr>
              <a:buNone/>
            </a:pPr>
            <a:r>
              <a:rPr lang="en-US" sz="1800" i="1" dirty="0" err="1" smtClean="0"/>
              <a:t>DeJong,J</a:t>
            </a:r>
            <a:r>
              <a:rPr lang="en-US" sz="1800" i="1" dirty="0" smtClean="0"/>
              <a:t>(2008)”Particle Field Clustering and Dynamics Experiments with Holographic </a:t>
            </a:r>
            <a:r>
              <a:rPr lang="en-US" sz="1800" i="1" dirty="0" err="1" smtClean="0"/>
              <a:t>Imaging.thesis</a:t>
            </a: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Ishihara,(2009)”</a:t>
            </a:r>
            <a:r>
              <a:rPr lang="en-US" sz="1800" dirty="0" smtClean="0"/>
              <a:t> Study of </a:t>
            </a:r>
            <a:r>
              <a:rPr lang="en-US" sz="1800" dirty="0" smtClean="0"/>
              <a:t>High–Reynolds Number </a:t>
            </a:r>
            <a:r>
              <a:rPr lang="en-US" sz="1800" dirty="0" smtClean="0"/>
              <a:t>Isotropic </a:t>
            </a:r>
            <a:r>
              <a:rPr lang="en-US" sz="1800" dirty="0" smtClean="0"/>
              <a:t>Turbulence by </a:t>
            </a:r>
            <a:r>
              <a:rPr lang="en-US" sz="1800" dirty="0" smtClean="0"/>
              <a:t>Direct </a:t>
            </a:r>
            <a:r>
              <a:rPr lang="en-US" sz="1800" dirty="0" smtClean="0"/>
              <a:t>Numerical Simulation</a:t>
            </a:r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5867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based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image  correspondence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D.  Determination of Size via Pixel Count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Holography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Concept of using a wave front imaging to do a three dimensional reconstruction first introduced by (Gabor,1949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After introduction of the laser in the 1960’s did holography really start to flourish(Collier ,1971;Vikram,1992).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Film Based Holography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Intensity only reconstruction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Time consuming to reconstruct Holograms from Film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Digital Holography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Easier acquisition of Data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analysis (Intensity as well as complex amplitude)</a:t>
            </a:r>
            <a:endParaRPr lang="en-US" sz="1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34390" lvl="1" indent="-514350">
              <a:buFont typeface="+mj-lt"/>
              <a:buAutoNum type="alphaUcPeriod"/>
            </a:pP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Resolution restricted due to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angular </a:t>
            </a:r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</a:rPr>
              <a:t>aperture as well as size </a:t>
            </a:r>
          </a:p>
          <a:p>
            <a:pPr marL="834390" lvl="1" indent="-514350">
              <a:buFont typeface="+mj-lt"/>
              <a:buAutoNum type="alphaUcPeriod"/>
            </a:pPr>
            <a:endParaRPr lang="en-US" sz="17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Digital holographic Process</a:t>
            </a:r>
            <a:endParaRPr lang="en-US" sz="4000" dirty="0"/>
          </a:p>
        </p:txBody>
      </p:sp>
      <p:sp>
        <p:nvSpPr>
          <p:cNvPr id="5" name="Flowchart: Process 4"/>
          <p:cNvSpPr/>
          <p:nvPr/>
        </p:nvSpPr>
        <p:spPr>
          <a:xfrm>
            <a:off x="990600" y="2514600"/>
            <a:ext cx="14478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Preprocessing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990600" y="3429000"/>
            <a:ext cx="14478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Numerical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Reconstruction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990600" y="4343400"/>
            <a:ext cx="14478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Particle Extraction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990600" y="1600200"/>
            <a:ext cx="14478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Acquire Raw Hologram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447800" y="22098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447800" y="40386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447800" y="31242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00600" y="19050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image processing toolbox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Subtract Background Image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Smooth with imfilter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Contrast-limited adaptive histogram equalization (adapthisteq)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05400" y="21336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Particles imaged range between 8-20 micrometers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Optical </a:t>
            </a:r>
            <a:r>
              <a:rPr lang="en-US" dirty="0" smtClean="0"/>
              <a:t>Recording Schemes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In-line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Off-axis (our group)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2133600"/>
            <a:ext cx="327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Huygens Principle which states that if the wave front is known in one plane, it is known in any other 3D  space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algn="ctr"/>
            <a:r>
              <a:rPr lang="en-US" dirty="0" smtClean="0"/>
              <a:t>Rayleigh-</a:t>
            </a:r>
            <a:r>
              <a:rPr lang="en-US" dirty="0" err="1" smtClean="0"/>
              <a:t>Sommerfeld</a:t>
            </a:r>
            <a:r>
              <a:rPr lang="en-US" dirty="0" smtClean="0"/>
              <a:t> diffraction theory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(use Fourier Transform)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556000" y="4321175"/>
          <a:ext cx="5357813" cy="808038"/>
        </p:xfrm>
        <a:graphic>
          <a:graphicData uri="http://schemas.openxmlformats.org/presentationml/2006/ole">
            <p:oleObj spid="_x0000_s10243" name="Equation" r:id="rId3" imgW="2946240" imgH="444240" progId="Equation.DSMT4">
              <p:embed/>
            </p:oleObj>
          </a:graphicData>
        </a:graphic>
      </p:graphicFrame>
      <p:sp>
        <p:nvSpPr>
          <p:cNvPr id="37" name="Flowchart: Process 36"/>
          <p:cNvSpPr/>
          <p:nvPr/>
        </p:nvSpPr>
        <p:spPr>
          <a:xfrm>
            <a:off x="990600" y="5257800"/>
            <a:ext cx="14478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Velocity Extraction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1447800" y="4953000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ocess 38"/>
          <p:cNvSpPr/>
          <p:nvPr/>
        </p:nvSpPr>
        <p:spPr>
          <a:xfrm>
            <a:off x="2895600" y="1600200"/>
            <a:ext cx="14478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Intensity Based Image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2667000" y="4343400"/>
            <a:ext cx="19812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Improve Depth Location/Determine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Particle Size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39" idx="2"/>
            <a:endCxn id="44" idx="0"/>
          </p:cNvCxnSpPr>
          <p:nvPr/>
        </p:nvCxnSpPr>
        <p:spPr>
          <a:xfrm rot="16200000" flipH="1">
            <a:off x="2573274" y="3259074"/>
            <a:ext cx="2130552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1"/>
            <a:endCxn id="17" idx="3"/>
          </p:cNvCxnSpPr>
          <p:nvPr/>
        </p:nvCxnSpPr>
        <p:spPr>
          <a:xfrm rot="10800000">
            <a:off x="2438400" y="4649724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10200" y="25146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building base on connectivity relationships between adjacent foreground pixels in three dimensions(DeJong,2008)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029200" y="3276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Nearest Neighbor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Particle Relaxation Method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/>
      <p:bldP spid="22" grpId="1"/>
      <p:bldP spid="29" grpId="0"/>
      <p:bldP spid="29" grpId="1"/>
      <p:bldP spid="33" grpId="0"/>
      <p:bldP spid="33" grpId="1"/>
      <p:bldP spid="37" grpId="0" animBg="1"/>
      <p:bldP spid="38" grpId="0" animBg="1"/>
      <p:bldP spid="39" grpId="0" animBg="1"/>
      <p:bldP spid="44" grpId="0" animBg="1"/>
      <p:bldP spid="72" grpId="0"/>
      <p:bldP spid="72" grpId="1"/>
      <p:bldP spid="73" grpId="0"/>
      <p:bldP spid="7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Raw Hologram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2821" t="12420" r="8974" b="12634"/>
          <a:stretch>
            <a:fillRect/>
          </a:stretch>
        </p:blipFill>
        <p:spPr bwMode="auto">
          <a:xfrm>
            <a:off x="1872973" y="1600200"/>
            <a:ext cx="563300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Raw Hologram Acquisition</a:t>
            </a:r>
            <a:endParaRPr lang="en-US" sz="4000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4202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Angular Aperture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3581400" y="2971800"/>
          <a:ext cx="1333500" cy="838200"/>
        </p:xfrm>
        <a:graphic>
          <a:graphicData uri="http://schemas.openxmlformats.org/presentationml/2006/ole">
            <p:oleObj spid="_x0000_s81921" name="Equation" r:id="rId3" imgW="1346200" imgH="8382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1828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angular </a:t>
            </a:r>
            <a:r>
              <a:rPr lang="en-US" dirty="0" smtClean="0"/>
              <a:t>aperture is a function of the camera pixel size, ∆, and the image size, a function of the number of pixels, </a:t>
            </a:r>
            <a:r>
              <a:rPr lang="en-US" i="1" dirty="0" smtClean="0"/>
              <a:t>N</a:t>
            </a:r>
            <a:r>
              <a:rPr lang="en-US" dirty="0" smtClean="0"/>
              <a:t>. Given the system parameters: , </a:t>
            </a:r>
            <a:endParaRPr lang="en-US" dirty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3733800" y="4495800"/>
          <a:ext cx="1181100" cy="314325"/>
        </p:xfrm>
        <a:graphic>
          <a:graphicData uri="http://schemas.openxmlformats.org/presentationml/2006/ole">
            <p:oleObj spid="_x0000_s81923" name="Equation" r:id="rId4" imgW="1193282" imgH="317362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44196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Pixel Size: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5181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Our CCD camera is 2650x2650 pixels with an effective pixel size of 2 micrometers with a long distance microscopic lens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In-Line Recording Object Beam Configurations</a:t>
            </a:r>
            <a:endParaRPr lang="en-US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366" y="1600200"/>
            <a:ext cx="747621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00800" y="548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(Pan,2003)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On-axis</a:t>
            </a:r>
          </a:p>
          <a:p>
            <a:r>
              <a:rPr lang="en-US" dirty="0" smtClean="0"/>
              <a:t>Reference beam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905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Off-axis</a:t>
            </a:r>
          </a:p>
          <a:p>
            <a:r>
              <a:rPr lang="en-US" dirty="0" smtClean="0"/>
              <a:t>Reference beam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Advantages/Disadvantages of In-line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Advantages</a:t>
            </a:r>
          </a:p>
          <a:p>
            <a:pPr marL="83439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Greater Intensity Hologram</a:t>
            </a:r>
          </a:p>
          <a:p>
            <a:pPr marL="83439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Complex amplitude Particle Extraction</a:t>
            </a:r>
          </a:p>
          <a:p>
            <a:pPr marL="83439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Potential for particle size determination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Disadvantages</a:t>
            </a:r>
          </a:p>
          <a:p>
            <a:pPr marL="83439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Excessive Speckle Noise from particles outside of region of interest resulting in large depth resolution errors</a:t>
            </a:r>
          </a:p>
          <a:p>
            <a:pPr marL="83439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 Particle Seeding Density</a:t>
            </a:r>
          </a:p>
          <a:p>
            <a:pPr marL="834390" lvl="1" indent="-5143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58674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   Background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A 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Holographic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Imaging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1.Aqure raw hologram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2. Preprocessing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3.Numerical Reconstruction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4.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Particle Extraction</a:t>
            </a:r>
          </a:p>
          <a:p>
            <a:pPr marL="571500" indent="-571500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5. Velocity Extraction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Turbulence</a:t>
            </a:r>
          </a:p>
          <a:p>
            <a:pPr marL="571500" indent="-571500"/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867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 Minimum Goals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A.  Holographic Simulation with Gaussian Blur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B.  Single particle holographic image and intensity based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image  correspondence</a:t>
            </a:r>
          </a:p>
          <a:p>
            <a:pPr marL="571500" indent="-571500"/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C.  Single Particle  Velocity calculation  at given time step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  Additional Goals if time permits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A.  Multiple Particle image correspondence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B.  Multiple Particle  matching by 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       Neighbor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V.  References</a:t>
            </a:r>
          </a:p>
          <a:p>
            <a:pPr marL="571500" indent="-571500">
              <a:buFont typeface="+mj-lt"/>
              <a:buNone/>
            </a:pPr>
            <a:r>
              <a:rPr lang="en-US" sz="600" dirty="0" smtClean="0">
                <a:solidFill>
                  <a:srgbClr val="94B6D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sz="600" dirty="0" smtClean="0">
              <a:solidFill>
                <a:srgbClr val="94B6D2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7512</TotalTime>
  <Words>3346</Words>
  <Application>Microsoft Office PowerPoint</Application>
  <PresentationFormat>On-screen Show (4:3)</PresentationFormat>
  <Paragraphs>654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Median</vt:lpstr>
      <vt:lpstr>1_Median</vt:lpstr>
      <vt:lpstr>MathType 6.0 Equation</vt:lpstr>
      <vt:lpstr>Equation</vt:lpstr>
      <vt:lpstr>Lagrangian Particle Tracking In Isotropic Turbulent Flow via Holographic and Intensity based  stereoscopy</vt:lpstr>
      <vt:lpstr>Outline</vt:lpstr>
      <vt:lpstr>Holography  </vt:lpstr>
      <vt:lpstr>Digital holographic Process</vt:lpstr>
      <vt:lpstr>Raw Hologram</vt:lpstr>
      <vt:lpstr> Raw Hologram Acquisition</vt:lpstr>
      <vt:lpstr>Angular Aperture</vt:lpstr>
      <vt:lpstr>In-Line Recording Object Beam Configurations</vt:lpstr>
      <vt:lpstr>Advantages/Disadvantages of In-line </vt:lpstr>
      <vt:lpstr>Off-Axis Recording Object Beam Configurations </vt:lpstr>
      <vt:lpstr>Advantages/Disadvantages of Hybrid Holographic Recording</vt:lpstr>
      <vt:lpstr>Subtraction with Background Image</vt:lpstr>
      <vt:lpstr>Contrast-limited adaptive histogram equalization and Imfilter</vt:lpstr>
      <vt:lpstr> Holography with on-axis reference wave   </vt:lpstr>
      <vt:lpstr> Numerical Reconstruction (Direct Method(Takaki,1999))</vt:lpstr>
      <vt:lpstr>Particle Extraction</vt:lpstr>
      <vt:lpstr>Problems with particle centroid calculation</vt:lpstr>
      <vt:lpstr>3D Reconstructed Particle Field</vt:lpstr>
      <vt:lpstr>Velocity Extraction</vt:lpstr>
      <vt:lpstr>What is Turbulence ?</vt:lpstr>
      <vt:lpstr> Isotropic Turbulence</vt:lpstr>
      <vt:lpstr>My Research </vt:lpstr>
      <vt:lpstr>For my experiment (first assume perfectly orthogonal setup has been completed)</vt:lpstr>
      <vt:lpstr>Simulation of Holographic Particle (completed)  </vt:lpstr>
      <vt:lpstr>Correspondence of Reconstructed Hologram with Intensity Based Image (currently working on)</vt:lpstr>
      <vt:lpstr>Other Minimum goals to be completed</vt:lpstr>
      <vt:lpstr>Long Term Goals 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Lagrangian Particle Tracking via Holographic and Intensity based  stereoscopy in isotropic Turbulence</dc:title>
  <dc:creator/>
  <cp:lastModifiedBy>kamran727</cp:lastModifiedBy>
  <cp:revision>402</cp:revision>
  <dcterms:created xsi:type="dcterms:W3CDTF">2006-08-16T00:00:00Z</dcterms:created>
  <dcterms:modified xsi:type="dcterms:W3CDTF">2011-04-26T14:03:34Z</dcterms:modified>
</cp:coreProperties>
</file>