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sldIdLst>
    <p:sldId id="256" r:id="rId2"/>
    <p:sldId id="257" r:id="rId3"/>
    <p:sldId id="258" r:id="rId4"/>
    <p:sldId id="259" r:id="rId5"/>
    <p:sldId id="260" r:id="rId6"/>
    <p:sldId id="262" r:id="rId7"/>
    <p:sldId id="263" r:id="rId8"/>
    <p:sldId id="264" r:id="rId9"/>
    <p:sldId id="265" r:id="rId10"/>
    <p:sldId id="266" r:id="rId11"/>
    <p:sldId id="267" r:id="rId12"/>
    <p:sldId id="268" r:id="rId13"/>
    <p:sldId id="269" r:id="rId14"/>
    <p:sldId id="271" r:id="rId15"/>
    <p:sldId id="283" r:id="rId16"/>
    <p:sldId id="272" r:id="rId17"/>
    <p:sldId id="273" r:id="rId18"/>
    <p:sldId id="274" r:id="rId19"/>
    <p:sldId id="275" r:id="rId20"/>
    <p:sldId id="276" r:id="rId21"/>
    <p:sldId id="277" r:id="rId22"/>
    <p:sldId id="278" r:id="rId23"/>
    <p:sldId id="279" r:id="rId24"/>
    <p:sldId id="281" r:id="rId25"/>
    <p:sldId id="284" r:id="rId26"/>
    <p:sldId id="285"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3" d="100"/>
          <a:sy n="93" d="100"/>
        </p:scale>
        <p:origin x="-40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DBA8C5-920E-4586-B091-384EEEA920D0}" type="datetimeFigureOut">
              <a:rPr lang="en-US" smtClean="0"/>
              <a:pPr/>
              <a:t>10/6/2009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BD7CBBA-B80A-4F50-BDEE-BDA4E2B0449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D7CBBA-B80A-4F50-BDEE-BDA4E2B04490}"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D7CBBA-B80A-4F50-BDEE-BDA4E2B04490}"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D7CBBA-B80A-4F50-BDEE-BDA4E2B04490}"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D7CBBA-B80A-4F50-BDEE-BDA4E2B04490}"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D7CBBA-B80A-4F50-BDEE-BDA4E2B04490}"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D7CBBA-B80A-4F50-BDEE-BDA4E2B04490}"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D7CBBA-B80A-4F50-BDEE-BDA4E2B04490}"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D7CBBA-B80A-4F50-BDEE-BDA4E2B04490}"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D7CBBA-B80A-4F50-BDEE-BDA4E2B04490}"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D7CBBA-B80A-4F50-BDEE-BDA4E2B04490}"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D7CBBA-B80A-4F50-BDEE-BDA4E2B04490}"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D7CBBA-B80A-4F50-BDEE-BDA4E2B04490}"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D7CBBA-B80A-4F50-BDEE-BDA4E2B04490}"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D7CBBA-B80A-4F50-BDEE-BDA4E2B04490}"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D7CBBA-B80A-4F50-BDEE-BDA4E2B04490}"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D7CBBA-B80A-4F50-BDEE-BDA4E2B04490}"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D7CBBA-B80A-4F50-BDEE-BDA4E2B04490}"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D7CBBA-B80A-4F50-BDEE-BDA4E2B04490}"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D7CBBA-B80A-4F50-BDEE-BDA4E2B04490}" type="slidenum">
              <a:rPr lang="en-US" smtClean="0"/>
              <a:pPr/>
              <a:t>26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D7CBBA-B80A-4F50-BDEE-BDA4E2B04490}"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D7CBBA-B80A-4F50-BDEE-BDA4E2B04490}"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D7CBBA-B80A-4F50-BDEE-BDA4E2B04490}"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D7CBBA-B80A-4F50-BDEE-BDA4E2B04490}"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D7CBBA-B80A-4F50-BDEE-BDA4E2B04490}"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D7CBBA-B80A-4F50-BDEE-BDA4E2B04490}"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D7CBBA-B80A-4F50-BDEE-BDA4E2B04490}"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5A269DAC-0B07-4ECA-B742-667BCD12FE12}" type="datetimeFigureOut">
              <a:rPr lang="en-US" smtClean="0"/>
              <a:pPr/>
              <a:t>10/6/2009</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C02078A2-8D6C-489A-AAA7-067C23A485D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A269DAC-0B07-4ECA-B742-667BCD12FE12}" type="datetimeFigureOut">
              <a:rPr lang="en-US" smtClean="0"/>
              <a:pPr/>
              <a:t>10/6/2009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2078A2-8D6C-489A-AAA7-067C23A485D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A269DAC-0B07-4ECA-B742-667BCD12FE12}" type="datetimeFigureOut">
              <a:rPr lang="en-US" smtClean="0"/>
              <a:pPr/>
              <a:t>10/6/2009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2078A2-8D6C-489A-AAA7-067C23A485D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A269DAC-0B07-4ECA-B742-667BCD12FE12}" type="datetimeFigureOut">
              <a:rPr lang="en-US" smtClean="0"/>
              <a:pPr/>
              <a:t>10/6/2009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2078A2-8D6C-489A-AAA7-067C23A485D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A269DAC-0B07-4ECA-B742-667BCD12FE12}" type="datetimeFigureOut">
              <a:rPr lang="en-US" smtClean="0"/>
              <a:pPr/>
              <a:t>10/6/2009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2078A2-8D6C-489A-AAA7-067C23A485D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A269DAC-0B07-4ECA-B742-667BCD12FE12}" type="datetimeFigureOut">
              <a:rPr lang="en-US" smtClean="0"/>
              <a:pPr/>
              <a:t>10/6/2009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2078A2-8D6C-489A-AAA7-067C23A485D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A269DAC-0B07-4ECA-B742-667BCD12FE12}" type="datetimeFigureOut">
              <a:rPr lang="en-US" smtClean="0"/>
              <a:pPr/>
              <a:t>10/6/2009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02078A2-8D6C-489A-AAA7-067C23A485D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5A269DAC-0B07-4ECA-B742-667BCD12FE12}" type="datetimeFigureOut">
              <a:rPr lang="en-US" smtClean="0"/>
              <a:pPr/>
              <a:t>10/6/2009</a:t>
            </a:fld>
            <a:endParaRPr lang="en-US"/>
          </a:p>
        </p:txBody>
      </p:sp>
      <p:sp>
        <p:nvSpPr>
          <p:cNvPr id="8" name="Slide Number Placeholder 7"/>
          <p:cNvSpPr>
            <a:spLocks noGrp="1"/>
          </p:cNvSpPr>
          <p:nvPr>
            <p:ph type="sldNum" sz="quarter" idx="11"/>
          </p:nvPr>
        </p:nvSpPr>
        <p:spPr/>
        <p:txBody>
          <a:bodyPr/>
          <a:lstStyle/>
          <a:p>
            <a:fld id="{C02078A2-8D6C-489A-AAA7-067C23A485D8}"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269DAC-0B07-4ECA-B742-667BCD12FE12}" type="datetimeFigureOut">
              <a:rPr lang="en-US" smtClean="0"/>
              <a:pPr/>
              <a:t>10/6/2009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02078A2-8D6C-489A-AAA7-067C23A485D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A269DAC-0B07-4ECA-B742-667BCD12FE12}" type="datetimeFigureOut">
              <a:rPr lang="en-US" smtClean="0"/>
              <a:pPr/>
              <a:t>10/6/2009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156448" y="6422064"/>
            <a:ext cx="762000" cy="365125"/>
          </a:xfrm>
        </p:spPr>
        <p:txBody>
          <a:bodyPr/>
          <a:lstStyle/>
          <a:p>
            <a:fld id="{C02078A2-8D6C-489A-AAA7-067C23A485D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5A269DAC-0B07-4ECA-B742-667BCD12FE12}" type="datetimeFigureOut">
              <a:rPr lang="en-US" smtClean="0"/>
              <a:pPr/>
              <a:t>10/6/2009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2078A2-8D6C-489A-AAA7-067C23A485D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5A269DAC-0B07-4ECA-B742-667BCD12FE12}" type="datetimeFigureOut">
              <a:rPr lang="en-US" smtClean="0"/>
              <a:pPr/>
              <a:t>10/6/2009</a:t>
            </a:fld>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C02078A2-8D6C-489A-AAA7-067C23A485D8}"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600200"/>
            <a:ext cx="6480048" cy="2301240"/>
          </a:xfrm>
        </p:spPr>
        <p:txBody>
          <a:bodyPr>
            <a:normAutofit fontScale="90000"/>
          </a:bodyPr>
          <a:lstStyle/>
          <a:p>
            <a:pPr algn="ctr"/>
            <a:r>
              <a:rPr lang="en-US" dirty="0" smtClean="0"/>
              <a:t>Human tracking techniques</a:t>
            </a:r>
            <a:br>
              <a:rPr lang="en-US" dirty="0" smtClean="0"/>
            </a:br>
            <a:r>
              <a:rPr lang="en-US" dirty="0" smtClean="0"/>
              <a:t/>
            </a:r>
            <a:br>
              <a:rPr lang="en-US" dirty="0" smtClean="0"/>
            </a:br>
            <a:r>
              <a:rPr lang="en-US" dirty="0" smtClean="0"/>
              <a:t>Niranjan </a:t>
            </a:r>
            <a:r>
              <a:rPr lang="en-US" dirty="0" err="1" smtClean="0"/>
              <a:t>kamat</a:t>
            </a:r>
            <a:r>
              <a:rPr lang="en-US" dirty="0" smtClean="0"/>
              <a:t/>
            </a:r>
            <a:br>
              <a:rPr lang="en-US" dirty="0" smtClean="0"/>
            </a:br>
            <a:r>
              <a:rPr lang="en-US" dirty="0" smtClean="0"/>
              <a:t>CSE 725</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038600"/>
            <a:ext cx="7467600" cy="1143000"/>
          </a:xfrm>
        </p:spPr>
        <p:txBody>
          <a:bodyPr>
            <a:normAutofit/>
          </a:bodyPr>
          <a:lstStyle/>
          <a:p>
            <a:r>
              <a:rPr lang="en-US" sz="2800" dirty="0" smtClean="0"/>
              <a:t>    is the learning rate defined by the user.</a:t>
            </a:r>
            <a:br>
              <a:rPr lang="en-US" sz="2800" dirty="0" smtClean="0"/>
            </a:br>
            <a:r>
              <a:rPr lang="en-US" sz="2800" dirty="0" smtClean="0"/>
              <a:t>I have set it as 0.1 which gives us good results.</a:t>
            </a:r>
            <a:endParaRPr lang="en-US" sz="2800" dirty="0"/>
          </a:p>
        </p:txBody>
      </p:sp>
      <p:pic>
        <p:nvPicPr>
          <p:cNvPr id="4" name="Picture 4"/>
          <p:cNvPicPr>
            <a:picLocks noGrp="1" noChangeAspect="1" noChangeArrowheads="1"/>
          </p:cNvPicPr>
          <p:nvPr>
            <p:ph idx="1"/>
          </p:nvPr>
        </p:nvPicPr>
        <p:blipFill>
          <a:blip r:embed="rId3"/>
          <a:srcRect/>
          <a:stretch>
            <a:fillRect/>
          </a:stretch>
        </p:blipFill>
        <p:spPr bwMode="auto">
          <a:xfrm>
            <a:off x="685800" y="2209800"/>
            <a:ext cx="5105400" cy="1286055"/>
          </a:xfrm>
          <a:prstGeom prst="rect">
            <a:avLst/>
          </a:prstGeom>
          <a:noFill/>
        </p:spPr>
      </p:pic>
      <p:pic>
        <p:nvPicPr>
          <p:cNvPr id="5" name="Picture 5"/>
          <p:cNvPicPr>
            <a:picLocks noChangeAspect="1" noChangeArrowheads="1"/>
          </p:cNvPicPr>
          <p:nvPr/>
        </p:nvPicPr>
        <p:blipFill>
          <a:blip r:embed="rId4"/>
          <a:srcRect/>
          <a:stretch>
            <a:fillRect/>
          </a:stretch>
        </p:blipFill>
        <p:spPr bwMode="auto">
          <a:xfrm>
            <a:off x="5791200" y="2209800"/>
            <a:ext cx="2895600" cy="603250"/>
          </a:xfrm>
          <a:prstGeom prst="rect">
            <a:avLst/>
          </a:prstGeom>
          <a:noFill/>
        </p:spPr>
      </p:pic>
      <p:pic>
        <p:nvPicPr>
          <p:cNvPr id="6" name="Picture 7"/>
          <p:cNvPicPr>
            <a:picLocks noChangeAspect="1" noChangeArrowheads="1"/>
          </p:cNvPicPr>
          <p:nvPr/>
        </p:nvPicPr>
        <p:blipFill>
          <a:blip r:embed="rId5"/>
          <a:srcRect/>
          <a:stretch>
            <a:fillRect/>
          </a:stretch>
        </p:blipFill>
        <p:spPr bwMode="auto">
          <a:xfrm>
            <a:off x="762000" y="4267200"/>
            <a:ext cx="304800" cy="295275"/>
          </a:xfrm>
          <a:prstGeom prst="rect">
            <a:avLst/>
          </a:prstGeom>
          <a:noFill/>
        </p:spPr>
      </p:pic>
      <p:sp>
        <p:nvSpPr>
          <p:cNvPr id="7" name="Title 1"/>
          <p:cNvSpPr txBox="1">
            <a:spLocks/>
          </p:cNvSpPr>
          <p:nvPr/>
        </p:nvSpPr>
        <p:spPr>
          <a:xfrm>
            <a:off x="838200" y="0"/>
            <a:ext cx="7467600" cy="1143000"/>
          </a:xfrm>
          <a:prstGeom prst="rect">
            <a:avLst/>
          </a:prstGeom>
        </p:spPr>
        <p:txBody>
          <a:bodyPr vert="horz" lIns="45720" rIns="45720" anchor="ctr">
            <a:noAutofit/>
          </a:bodyPr>
          <a:lstStyle/>
          <a:p>
            <a:pPr lvl="0" algn="ctr">
              <a:spcBef>
                <a:spcPct val="0"/>
              </a:spcBef>
            </a:pPr>
            <a:r>
              <a:rPr lang="en-US" sz="4600" dirty="0" smtClean="0"/>
              <a:t>Gaussian Mixture Model(continued)</a:t>
            </a:r>
            <a:endParaRPr kumimoji="0" lang="en-US" sz="46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Gaussian Mixture Model(continued)</a:t>
            </a:r>
            <a:endParaRPr lang="en-US" dirty="0"/>
          </a:p>
        </p:txBody>
      </p:sp>
      <p:sp>
        <p:nvSpPr>
          <p:cNvPr id="4" name="Rectangle 3"/>
          <p:cNvSpPr>
            <a:spLocks noGrp="1" noChangeArrowheads="1"/>
          </p:cNvSpPr>
          <p:nvPr>
            <p:ph idx="1"/>
          </p:nvPr>
        </p:nvSpPr>
        <p:spPr/>
        <p:txBody>
          <a:bodyPr/>
          <a:lstStyle/>
          <a:p>
            <a:r>
              <a:rPr lang="en-US" altLang="zh-TW" dirty="0">
                <a:ea typeface="新細明體" pitchFamily="18" charset="-120"/>
              </a:rPr>
              <a:t>The weight parameters of all </a:t>
            </a:r>
            <a:r>
              <a:rPr lang="en-US" altLang="zh-TW" dirty="0" smtClean="0">
                <a:ea typeface="新細明體" pitchFamily="18" charset="-120"/>
              </a:rPr>
              <a:t>distributions </a:t>
            </a:r>
            <a:r>
              <a:rPr lang="en-US" altLang="zh-TW" dirty="0">
                <a:ea typeface="新細明體" pitchFamily="18" charset="-120"/>
              </a:rPr>
              <a:t>are updated as</a:t>
            </a:r>
          </a:p>
          <a:p>
            <a:endParaRPr lang="en-US" altLang="zh-TW" dirty="0">
              <a:ea typeface="新細明體" pitchFamily="18" charset="-120"/>
            </a:endParaRPr>
          </a:p>
          <a:p>
            <a:pPr lvl="1"/>
            <a:r>
              <a:rPr lang="en-US" altLang="zh-TW" dirty="0">
                <a:ea typeface="新細明體" pitchFamily="18" charset="-120"/>
              </a:rPr>
              <a:t>     is 1, for matched distribution</a:t>
            </a:r>
          </a:p>
          <a:p>
            <a:pPr lvl="1">
              <a:buFont typeface="Wingdings" pitchFamily="2" charset="2"/>
              <a:buNone/>
            </a:pPr>
            <a:r>
              <a:rPr lang="en-US" altLang="zh-TW" dirty="0">
                <a:ea typeface="新細明體" pitchFamily="18" charset="-120"/>
              </a:rPr>
              <a:t>         0, for unmatched distribution</a:t>
            </a:r>
          </a:p>
          <a:p>
            <a:pPr>
              <a:buFont typeface="Wingdings" pitchFamily="2" charset="2"/>
              <a:buNone/>
            </a:pPr>
            <a:endParaRPr lang="en-US" dirty="0"/>
          </a:p>
        </p:txBody>
      </p:sp>
      <p:pic>
        <p:nvPicPr>
          <p:cNvPr id="5" name="Picture 4"/>
          <p:cNvPicPr>
            <a:picLocks noChangeAspect="1" noChangeArrowheads="1"/>
          </p:cNvPicPr>
          <p:nvPr/>
        </p:nvPicPr>
        <p:blipFill>
          <a:blip r:embed="rId3"/>
          <a:srcRect/>
          <a:stretch>
            <a:fillRect/>
          </a:stretch>
        </p:blipFill>
        <p:spPr bwMode="auto">
          <a:xfrm>
            <a:off x="1295400" y="2590800"/>
            <a:ext cx="4086225" cy="447675"/>
          </a:xfrm>
          <a:prstGeom prst="rect">
            <a:avLst/>
          </a:prstGeom>
          <a:noFill/>
        </p:spPr>
      </p:pic>
      <p:pic>
        <p:nvPicPr>
          <p:cNvPr id="6" name="Picture 5"/>
          <p:cNvPicPr>
            <a:picLocks noChangeAspect="1" noChangeArrowheads="1"/>
          </p:cNvPicPr>
          <p:nvPr/>
        </p:nvPicPr>
        <p:blipFill>
          <a:blip r:embed="rId4"/>
          <a:srcRect/>
          <a:stretch>
            <a:fillRect/>
          </a:stretch>
        </p:blipFill>
        <p:spPr bwMode="auto">
          <a:xfrm>
            <a:off x="1143000" y="3200400"/>
            <a:ext cx="552450" cy="342900"/>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Gaussian Mixture Model(continued)</a:t>
            </a:r>
            <a:endParaRPr lang="en-US" dirty="0"/>
          </a:p>
        </p:txBody>
      </p:sp>
      <p:sp>
        <p:nvSpPr>
          <p:cNvPr id="3" name="Content Placeholder 2"/>
          <p:cNvSpPr>
            <a:spLocks noGrp="1"/>
          </p:cNvSpPr>
          <p:nvPr>
            <p:ph idx="1"/>
          </p:nvPr>
        </p:nvSpPr>
        <p:spPr/>
        <p:txBody>
          <a:bodyPr/>
          <a:lstStyle/>
          <a:p>
            <a:r>
              <a:rPr lang="en-US" altLang="zh-TW" sz="2800" dirty="0" smtClean="0">
                <a:ea typeface="新細明體" pitchFamily="18" charset="-120"/>
              </a:rPr>
              <a:t>If the current pixel didn’t match with any of the K distributions</a:t>
            </a:r>
          </a:p>
          <a:p>
            <a:pPr lvl="1"/>
            <a:r>
              <a:rPr lang="en-US" altLang="zh-TW" sz="2400" dirty="0" smtClean="0">
                <a:ea typeface="新細明體" pitchFamily="18" charset="-120"/>
              </a:rPr>
              <a:t>The distribution with smallest weight is replaced by a new distribution</a:t>
            </a:r>
          </a:p>
          <a:p>
            <a:pPr lvl="1"/>
            <a:endParaRPr lang="en-US" altLang="zh-TW" sz="2400" dirty="0" smtClean="0">
              <a:ea typeface="新細明體" pitchFamily="18" charset="-120"/>
            </a:endParaRPr>
          </a:p>
          <a:p>
            <a:r>
              <a:rPr lang="en-US" altLang="zh-TW" sz="2800" dirty="0" smtClean="0">
                <a:ea typeface="新細明體" pitchFamily="18" charset="-120"/>
              </a:rPr>
              <a:t>The new distribution with</a:t>
            </a:r>
          </a:p>
          <a:p>
            <a:pPr lvl="1"/>
            <a:r>
              <a:rPr lang="en-US" altLang="zh-TW" sz="2400" dirty="0" smtClean="0">
                <a:ea typeface="新細明體" pitchFamily="18" charset="-120"/>
              </a:rPr>
              <a:t>The mean is set to the value of the current pixel</a:t>
            </a:r>
          </a:p>
          <a:p>
            <a:pPr lvl="1"/>
            <a:r>
              <a:rPr lang="en-US" altLang="zh-TW" sz="2400" dirty="0" smtClean="0">
                <a:ea typeface="新細明體" pitchFamily="18" charset="-120"/>
              </a:rPr>
              <a:t>The variance is set large</a:t>
            </a:r>
          </a:p>
          <a:p>
            <a:pPr lvl="1"/>
            <a:r>
              <a:rPr lang="en-US" altLang="zh-TW" sz="2400" dirty="0" smtClean="0">
                <a:ea typeface="新細明體" pitchFamily="18" charset="-120"/>
              </a:rPr>
              <a:t>The weight is set to a small value</a:t>
            </a:r>
            <a:endParaRPr lang="en-US" sz="2400" dirty="0" smtClean="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Gaussian Mixture Model(continued)</a:t>
            </a:r>
            <a:endParaRPr lang="en-US" dirty="0"/>
          </a:p>
        </p:txBody>
      </p:sp>
      <p:sp>
        <p:nvSpPr>
          <p:cNvPr id="3" name="Content Placeholder 2"/>
          <p:cNvSpPr>
            <a:spLocks noGrp="1"/>
          </p:cNvSpPr>
          <p:nvPr>
            <p:ph idx="1"/>
          </p:nvPr>
        </p:nvSpPr>
        <p:spPr/>
        <p:txBody>
          <a:bodyPr/>
          <a:lstStyle/>
          <a:p>
            <a:r>
              <a:rPr lang="en-US" altLang="zh-TW" sz="2800" dirty="0" smtClean="0">
                <a:ea typeface="新細明體" pitchFamily="18" charset="-120"/>
              </a:rPr>
              <a:t>Define which of distributions describing the history of a pixel result from background</a:t>
            </a:r>
          </a:p>
          <a:p>
            <a:pPr lvl="1"/>
            <a:r>
              <a:rPr lang="en-US" altLang="zh-TW" sz="2400" dirty="0" smtClean="0">
                <a:ea typeface="新細明體" pitchFamily="18" charset="-120"/>
              </a:rPr>
              <a:t>1. Order all distributions by a factor</a:t>
            </a:r>
          </a:p>
          <a:p>
            <a:pPr lvl="1"/>
            <a:r>
              <a:rPr lang="en-US" altLang="zh-TW" sz="2400" dirty="0" smtClean="0">
                <a:ea typeface="新細明體" pitchFamily="18" charset="-120"/>
              </a:rPr>
              <a:t>2. B first distributions are marked as background distribution</a:t>
            </a:r>
          </a:p>
          <a:p>
            <a:pPr lvl="1">
              <a:buFont typeface="Wingdings" pitchFamily="2" charset="2"/>
              <a:buNone/>
            </a:pPr>
            <a:r>
              <a:rPr lang="en-US" altLang="zh-TW" sz="2400" dirty="0" smtClean="0">
                <a:ea typeface="新細明體" pitchFamily="18" charset="-120"/>
              </a:rPr>
              <a:t>					      </a:t>
            </a:r>
          </a:p>
          <a:p>
            <a:endParaRPr lang="en-US" altLang="zh-TW" sz="2800" dirty="0" smtClean="0">
              <a:ea typeface="新細明體" pitchFamily="18" charset="-120"/>
            </a:endParaRPr>
          </a:p>
          <a:p>
            <a:r>
              <a:rPr lang="en-US" altLang="zh-TW" sz="2800" dirty="0" smtClean="0">
                <a:ea typeface="新細明體" pitchFamily="18" charset="-120"/>
              </a:rPr>
              <a:t>If a pixel is matched with one of these B distributions it is marked as a background pixel</a:t>
            </a:r>
            <a:endParaRPr lang="en-US" sz="2800" dirty="0" smtClean="0"/>
          </a:p>
          <a:p>
            <a:endParaRPr lang="en-US" dirty="0"/>
          </a:p>
        </p:txBody>
      </p:sp>
      <p:pic>
        <p:nvPicPr>
          <p:cNvPr id="4" name="Picture 5"/>
          <p:cNvPicPr>
            <a:picLocks noChangeAspect="1" noChangeArrowheads="1"/>
          </p:cNvPicPr>
          <p:nvPr/>
        </p:nvPicPr>
        <p:blipFill>
          <a:blip r:embed="rId3"/>
          <a:srcRect/>
          <a:stretch>
            <a:fillRect/>
          </a:stretch>
        </p:blipFill>
        <p:spPr bwMode="auto">
          <a:xfrm>
            <a:off x="1295400" y="3810000"/>
            <a:ext cx="3276600" cy="609600"/>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Gaussian Mixture Model(continued)</a:t>
            </a:r>
            <a:endParaRPr lang="en-US" dirty="0"/>
          </a:p>
        </p:txBody>
      </p:sp>
      <p:sp>
        <p:nvSpPr>
          <p:cNvPr id="3" name="Content Placeholder 2"/>
          <p:cNvSpPr>
            <a:spLocks noGrp="1"/>
          </p:cNvSpPr>
          <p:nvPr>
            <p:ph idx="1"/>
          </p:nvPr>
        </p:nvSpPr>
        <p:spPr/>
        <p:txBody>
          <a:bodyPr/>
          <a:lstStyle/>
          <a:p>
            <a:r>
              <a:rPr lang="en-US" dirty="0" smtClean="0"/>
              <a:t>1. Remove the singular pixels and small blobs by eroding.</a:t>
            </a:r>
          </a:p>
          <a:p>
            <a:r>
              <a:rPr lang="en-US" dirty="0" smtClean="0"/>
              <a:t>2.Use connected components to segment out the persons.</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a:t>
            </a:r>
            <a:endParaRPr lang="en-US" dirty="0"/>
          </a:p>
        </p:txBody>
      </p:sp>
      <p:sp>
        <p:nvSpPr>
          <p:cNvPr id="3" name="Content Placeholder 2"/>
          <p:cNvSpPr>
            <a:spLocks noGrp="1"/>
          </p:cNvSpPr>
          <p:nvPr>
            <p:ph idx="1"/>
          </p:nvPr>
        </p:nvSpPr>
        <p:spPr/>
        <p:txBody>
          <a:bodyPr/>
          <a:lstStyle/>
          <a:p>
            <a:r>
              <a:rPr lang="en-US" dirty="0" smtClean="0"/>
              <a:t>Here are the results to a normal video sequence.</a:t>
            </a:r>
          </a:p>
          <a:p>
            <a:r>
              <a:rPr lang="en-US" dirty="0" smtClean="0"/>
              <a:t>As you can see the shadows have been removed so has the noise.</a:t>
            </a:r>
          </a:p>
          <a:p>
            <a:r>
              <a:rPr lang="en-US" dirty="0" smtClean="0"/>
              <a:t>Further improved results can be obtained by edge detecting.</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t>A Color Similarity Measure for Robust Shadow Removal in Real-Time</a:t>
            </a:r>
            <a:endParaRPr lang="en-US" sz="3600" dirty="0"/>
          </a:p>
        </p:txBody>
      </p:sp>
      <p:sp>
        <p:nvSpPr>
          <p:cNvPr id="3" name="Content Placeholder 2"/>
          <p:cNvSpPr>
            <a:spLocks noGrp="1"/>
          </p:cNvSpPr>
          <p:nvPr>
            <p:ph idx="1"/>
          </p:nvPr>
        </p:nvSpPr>
        <p:spPr/>
        <p:txBody>
          <a:bodyPr/>
          <a:lstStyle/>
          <a:p>
            <a:r>
              <a:rPr lang="en-US" dirty="0" smtClean="0"/>
              <a:t>1. This is a paper by </a:t>
            </a:r>
            <a:r>
              <a:rPr lang="de-DE" dirty="0" smtClean="0"/>
              <a:t>Daniel Grest, Jan-Michael Frahm, and Reinhard Koch.</a:t>
            </a:r>
          </a:p>
          <a:p>
            <a:r>
              <a:rPr lang="en-US" dirty="0" smtClean="0"/>
              <a:t>2. Under normal conditions it gives us suitable results.</a:t>
            </a:r>
          </a:p>
          <a:p>
            <a:r>
              <a:rPr lang="en-US" dirty="0" smtClean="0"/>
              <a:t>It is suitable for indoor use. However with the complexities of outside lighting, etc. it fails to live up to background modeling.</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t>A Color Similarity Measure for Robust Shadow Removal in Real-Time</a:t>
            </a:r>
            <a:endParaRPr lang="en-US" sz="3600" dirty="0"/>
          </a:p>
        </p:txBody>
      </p:sp>
      <p:sp>
        <p:nvSpPr>
          <p:cNvPr id="3" name="Content Placeholder 2"/>
          <p:cNvSpPr>
            <a:spLocks noGrp="1"/>
          </p:cNvSpPr>
          <p:nvPr>
            <p:ph idx="1"/>
          </p:nvPr>
        </p:nvSpPr>
        <p:spPr/>
        <p:txBody>
          <a:bodyPr>
            <a:normAutofit fontScale="92500" lnSpcReduction="10000"/>
          </a:bodyPr>
          <a:lstStyle/>
          <a:p>
            <a:r>
              <a:rPr lang="en-US" dirty="0" smtClean="0"/>
              <a:t>1. To detect foreground regions we use a background reference image and calculate the difference image with the current one. </a:t>
            </a:r>
          </a:p>
          <a:p>
            <a:r>
              <a:rPr lang="en-US" dirty="0" smtClean="0"/>
              <a:t>2. To acquire a background reference a ground truth image is incorporated as a mean image of a sequence of the interaction area without the user.</a:t>
            </a:r>
          </a:p>
          <a:p>
            <a:r>
              <a:rPr lang="en-US" dirty="0" smtClean="0"/>
              <a:t>3. The segmentation of the foreground is often obtained by applying a threshold to the difference values.</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t>A Color Similarity Measure for Robust Shadow Removal in Real-Time(Continued)</a:t>
            </a:r>
            <a:endParaRPr lang="en-US" sz="3200" dirty="0"/>
          </a:p>
        </p:txBody>
      </p:sp>
      <p:sp>
        <p:nvSpPr>
          <p:cNvPr id="3" name="Content Placeholder 2"/>
          <p:cNvSpPr>
            <a:spLocks noGrp="1"/>
          </p:cNvSpPr>
          <p:nvPr>
            <p:ph idx="1"/>
          </p:nvPr>
        </p:nvSpPr>
        <p:spPr/>
        <p:txBody>
          <a:bodyPr/>
          <a:lstStyle/>
          <a:p>
            <a:r>
              <a:rPr lang="en-US" dirty="0" smtClean="0"/>
              <a:t>1. Instead of calculating the variance for each pixel over time, we measure the variance of the pixel noise over the whole difference image each frame, leaving the segmented foreground region out.</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t>A Color Similarity Measure for Robust Shadow Removal in Real-Time(Continued)</a:t>
            </a:r>
            <a:endParaRPr lang="en-US" sz="3200" dirty="0"/>
          </a:p>
        </p:txBody>
      </p:sp>
      <p:sp>
        <p:nvSpPr>
          <p:cNvPr id="3" name="Content Placeholder 2"/>
          <p:cNvSpPr>
            <a:spLocks noGrp="1"/>
          </p:cNvSpPr>
          <p:nvPr>
            <p:ph idx="1"/>
          </p:nvPr>
        </p:nvSpPr>
        <p:spPr/>
        <p:txBody>
          <a:bodyPr>
            <a:normAutofit/>
          </a:bodyPr>
          <a:lstStyle/>
          <a:p>
            <a:r>
              <a:rPr lang="en-US" dirty="0" smtClean="0"/>
              <a:t>Let d(</a:t>
            </a:r>
            <a:r>
              <a:rPr lang="en-US" dirty="0" err="1" smtClean="0"/>
              <a:t>x,y</a:t>
            </a:r>
            <a:r>
              <a:rPr lang="en-US" dirty="0" smtClean="0"/>
              <a:t>) = r(</a:t>
            </a:r>
            <a:r>
              <a:rPr lang="en-US" dirty="0" err="1" smtClean="0"/>
              <a:t>x,y</a:t>
            </a:r>
            <a:r>
              <a:rPr lang="en-US" dirty="0" smtClean="0"/>
              <a:t>) - a(</a:t>
            </a:r>
            <a:r>
              <a:rPr lang="en-US" dirty="0" err="1" smtClean="0"/>
              <a:t>x,y</a:t>
            </a:r>
            <a:r>
              <a:rPr lang="en-US" dirty="0" smtClean="0"/>
              <a:t>) be the difference image value, r(x; y) the background reference image intensity and a(</a:t>
            </a:r>
            <a:r>
              <a:rPr lang="en-US" dirty="0" err="1" smtClean="0"/>
              <a:t>x,y</a:t>
            </a:r>
            <a:r>
              <a:rPr lang="en-US" dirty="0" smtClean="0"/>
              <a:t>) the current image intensity at image positions (</a:t>
            </a:r>
            <a:r>
              <a:rPr lang="en-US" dirty="0" err="1" smtClean="0"/>
              <a:t>x,y</a:t>
            </a:r>
            <a:r>
              <a:rPr lang="en-US" dirty="0" smtClean="0"/>
              <a:t>). The variance of noise in an image with size M X N is </a:t>
            </a:r>
          </a:p>
          <a:p>
            <a:endParaRPr lang="en-US" dirty="0" smtClean="0"/>
          </a:p>
          <a:p>
            <a:r>
              <a:rPr lang="en-US" dirty="0" smtClean="0"/>
              <a:t>Variance= Sum over the window</a:t>
            </a:r>
          </a:p>
          <a:p>
            <a:pPr>
              <a:buNone/>
            </a:pPr>
            <a:r>
              <a:rPr lang="en-US" dirty="0" smtClean="0"/>
              <a:t>    ( d(</a:t>
            </a:r>
            <a:r>
              <a:rPr lang="en-US" dirty="0" err="1" smtClean="0"/>
              <a:t>i,j</a:t>
            </a:r>
            <a:r>
              <a:rPr lang="en-US" dirty="0" smtClean="0"/>
              <a:t>)-Mean Image)^2</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Different Tracking Techniques</a:t>
            </a:r>
            <a:br>
              <a:rPr lang="en-US" dirty="0" smtClean="0"/>
            </a:br>
            <a:endParaRPr lang="en-US" dirty="0"/>
          </a:p>
        </p:txBody>
      </p:sp>
      <p:sp>
        <p:nvSpPr>
          <p:cNvPr id="3" name="Content Placeholder 2"/>
          <p:cNvSpPr>
            <a:spLocks noGrp="1"/>
          </p:cNvSpPr>
          <p:nvPr>
            <p:ph idx="1"/>
          </p:nvPr>
        </p:nvSpPr>
        <p:spPr/>
        <p:txBody>
          <a:bodyPr/>
          <a:lstStyle/>
          <a:p>
            <a:r>
              <a:rPr lang="en-US" dirty="0" smtClean="0"/>
              <a:t>1.Gaussian Mixture Model:</a:t>
            </a:r>
          </a:p>
          <a:p>
            <a:r>
              <a:rPr lang="en-US" dirty="0" smtClean="0"/>
              <a:t>     1.Construct the model of the       	    Background.</a:t>
            </a:r>
          </a:p>
          <a:p>
            <a:r>
              <a:rPr lang="en-US" dirty="0" smtClean="0"/>
              <a:t>     2.Given sequence of background images find the mean and variance of mixture of the Gaussians.</a:t>
            </a:r>
          </a:p>
          <a:p>
            <a:r>
              <a:rPr lang="en-US" dirty="0" smtClean="0"/>
              <a:t>     3.Given a new pixel find out the probability of the pixel value having come from the Gaussians. </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A Color Similarity Measure for Robust Shadow Removal in Real-Time(Continued)</a:t>
            </a:r>
            <a:endParaRPr lang="en-US" sz="3200" dirty="0"/>
          </a:p>
        </p:txBody>
      </p:sp>
      <p:sp>
        <p:nvSpPr>
          <p:cNvPr id="3" name="Content Placeholder 2"/>
          <p:cNvSpPr>
            <a:spLocks noGrp="1"/>
          </p:cNvSpPr>
          <p:nvPr>
            <p:ph idx="1"/>
          </p:nvPr>
        </p:nvSpPr>
        <p:spPr/>
        <p:txBody>
          <a:bodyPr/>
          <a:lstStyle/>
          <a:p>
            <a:r>
              <a:rPr lang="en-US" dirty="0" smtClean="0"/>
              <a:t>Assuming a Gaussian distribution of noise we set the segmentation threshold to 2 * Variance . Therefore 97.5% of noise are in the segmentation interval.</a:t>
            </a:r>
          </a:p>
          <a:p>
            <a:r>
              <a:rPr lang="en-US" dirty="0" smtClean="0"/>
              <a:t>Each pixel belongs to the foreground, if</a:t>
            </a:r>
          </a:p>
          <a:p>
            <a:r>
              <a:rPr lang="es-ES" dirty="0" smtClean="0"/>
              <a:t>|d(</a:t>
            </a:r>
            <a:r>
              <a:rPr lang="es-ES" dirty="0" err="1" smtClean="0"/>
              <a:t>x,y</a:t>
            </a:r>
            <a:r>
              <a:rPr lang="es-ES" dirty="0" smtClean="0"/>
              <a:t>)-Mean </a:t>
            </a:r>
            <a:r>
              <a:rPr lang="es-ES" dirty="0" err="1" smtClean="0"/>
              <a:t>Image</a:t>
            </a:r>
            <a:r>
              <a:rPr lang="es-ES" dirty="0" smtClean="0"/>
              <a:t>| &gt; 2 * </a:t>
            </a:r>
            <a:r>
              <a:rPr lang="es-ES" dirty="0" err="1" smtClean="0"/>
              <a:t>Variance</a:t>
            </a:r>
            <a:r>
              <a:rPr lang="es-ES" dirty="0" smtClean="0"/>
              <a:t>.</a:t>
            </a:r>
          </a:p>
          <a:p>
            <a:r>
              <a:rPr lang="es-ES" dirty="0" err="1" smtClean="0"/>
              <a:t>Now</a:t>
            </a:r>
            <a:r>
              <a:rPr lang="es-ES" dirty="0" smtClean="0"/>
              <a:t> </a:t>
            </a:r>
            <a:r>
              <a:rPr lang="es-ES" dirty="0" err="1" smtClean="0"/>
              <a:t>we</a:t>
            </a:r>
            <a:r>
              <a:rPr lang="es-ES" dirty="0" smtClean="0"/>
              <a:t> </a:t>
            </a:r>
            <a:r>
              <a:rPr lang="es-ES" dirty="0" err="1" smtClean="0"/>
              <a:t>have</a:t>
            </a:r>
            <a:r>
              <a:rPr lang="es-ES" dirty="0" smtClean="0"/>
              <a:t> </a:t>
            </a:r>
            <a:r>
              <a:rPr lang="es-ES" dirty="0" err="1" smtClean="0"/>
              <a:t>to</a:t>
            </a:r>
            <a:r>
              <a:rPr lang="es-ES" dirty="0" smtClean="0"/>
              <a:t> </a:t>
            </a:r>
            <a:r>
              <a:rPr lang="es-ES" dirty="0" err="1" smtClean="0"/>
              <a:t>remove</a:t>
            </a:r>
            <a:r>
              <a:rPr lang="es-ES" dirty="0" smtClean="0"/>
              <a:t> </a:t>
            </a:r>
            <a:r>
              <a:rPr lang="es-ES" dirty="0" err="1" smtClean="0"/>
              <a:t>the</a:t>
            </a:r>
            <a:r>
              <a:rPr lang="es-ES" dirty="0" smtClean="0"/>
              <a:t> </a:t>
            </a:r>
            <a:r>
              <a:rPr lang="es-ES" dirty="0" err="1" smtClean="0"/>
              <a:t>shadow</a:t>
            </a:r>
            <a:r>
              <a:rPr lang="es-ES" dirty="0" smtClean="0"/>
              <a:t>.</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A Color Similarity Measure for Robust Shadow Removal in Real-Time(Continued)</a:t>
            </a:r>
            <a:endParaRPr lang="en-US" sz="3200" dirty="0"/>
          </a:p>
        </p:txBody>
      </p:sp>
      <p:sp>
        <p:nvSpPr>
          <p:cNvPr id="3" name="Content Placeholder 2"/>
          <p:cNvSpPr>
            <a:spLocks noGrp="1"/>
          </p:cNvSpPr>
          <p:nvPr>
            <p:ph idx="1"/>
          </p:nvPr>
        </p:nvSpPr>
        <p:spPr/>
        <p:txBody>
          <a:bodyPr>
            <a:normAutofit/>
          </a:bodyPr>
          <a:lstStyle/>
          <a:p>
            <a:r>
              <a:rPr lang="en-US" dirty="0" smtClean="0"/>
              <a:t>To measure the similarity of image parts it is possible to calculate the cross correlation over a given window size . Usually brightness invariance is desired, as given by the cross covariance, which is the average-free cross correlation.</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A Color Similarity Measure for Robust Shadow Removal in Real-Time(Continued)</a:t>
            </a:r>
            <a:endParaRPr lang="en-US" sz="3200" dirty="0"/>
          </a:p>
        </p:txBody>
      </p:sp>
      <p:sp>
        <p:nvSpPr>
          <p:cNvPr id="3" name="Content Placeholder 2"/>
          <p:cNvSpPr>
            <a:spLocks noGrp="1"/>
          </p:cNvSpPr>
          <p:nvPr>
            <p:ph idx="1"/>
          </p:nvPr>
        </p:nvSpPr>
        <p:spPr/>
        <p:txBody>
          <a:bodyPr>
            <a:normAutofit/>
          </a:bodyPr>
          <a:lstStyle/>
          <a:p>
            <a:r>
              <a:rPr lang="en-US" dirty="0" smtClean="0"/>
              <a:t>The cross covariance with window size M X N for two images </a:t>
            </a:r>
            <a:r>
              <a:rPr lang="en-US" dirty="0" err="1" smtClean="0"/>
              <a:t>a,b</a:t>
            </a:r>
            <a:r>
              <a:rPr lang="en-US" dirty="0" smtClean="0"/>
              <a:t> at image position (</a:t>
            </a:r>
            <a:r>
              <a:rPr lang="en-US" dirty="0" err="1" smtClean="0"/>
              <a:t>x,y</a:t>
            </a:r>
            <a:r>
              <a:rPr lang="en-US" dirty="0" smtClean="0"/>
              <a:t>) is then defined as </a:t>
            </a:r>
          </a:p>
          <a:p>
            <a:r>
              <a:rPr lang="en-US" dirty="0" smtClean="0"/>
              <a:t>CC(</a:t>
            </a:r>
            <a:r>
              <a:rPr lang="en-US" dirty="0" err="1" smtClean="0"/>
              <a:t>a,b</a:t>
            </a:r>
            <a:r>
              <a:rPr lang="en-US" dirty="0" smtClean="0"/>
              <a:t>)(</a:t>
            </a:r>
            <a:r>
              <a:rPr lang="en-US" dirty="0" err="1" smtClean="0"/>
              <a:t>x,y</a:t>
            </a:r>
            <a:r>
              <a:rPr lang="en-US" dirty="0" smtClean="0"/>
              <a:t>) =(1/MN) Sum over window</a:t>
            </a:r>
          </a:p>
          <a:p>
            <a:r>
              <a:rPr lang="en-US" dirty="0" smtClean="0"/>
              <a:t>(Pixel(</a:t>
            </a:r>
            <a:r>
              <a:rPr lang="en-US" dirty="0" err="1" smtClean="0"/>
              <a:t>x,y</a:t>
            </a:r>
            <a:r>
              <a:rPr lang="en-US" dirty="0" smtClean="0"/>
              <a:t>) of Image a-Mean window a) * (Pixel(</a:t>
            </a:r>
            <a:r>
              <a:rPr lang="en-US" dirty="0" err="1" smtClean="0"/>
              <a:t>x,y</a:t>
            </a:r>
            <a:r>
              <a:rPr lang="en-US" dirty="0" smtClean="0"/>
              <a:t>) of Image b-Mean window b)</a:t>
            </a:r>
          </a:p>
          <a:p>
            <a:r>
              <a:rPr lang="en-US" dirty="0" smtClean="0"/>
              <a:t>To make it contrast invariant divide by the variance of each of the windows.</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A Color Similarity Measure for Robust Shadow Removal in Real-Time(Continued)</a:t>
            </a:r>
            <a:endParaRPr lang="en-US" sz="3200" dirty="0"/>
          </a:p>
        </p:txBody>
      </p:sp>
      <p:sp>
        <p:nvSpPr>
          <p:cNvPr id="3" name="Content Placeholder 2"/>
          <p:cNvSpPr>
            <a:spLocks noGrp="1"/>
          </p:cNvSpPr>
          <p:nvPr>
            <p:ph idx="1"/>
          </p:nvPr>
        </p:nvSpPr>
        <p:spPr/>
        <p:txBody>
          <a:bodyPr>
            <a:normAutofit/>
          </a:bodyPr>
          <a:lstStyle/>
          <a:p>
            <a:r>
              <a:rPr lang="en-US" dirty="0" smtClean="0"/>
              <a:t>For shadow pixels this correlation is near to one, so we eliminate the darker pixels in the segmented image, if the NCC of the pixel in the current image and the pixel in the reference image is greater than a threshold NCC. After removing pixels with the NCC </a:t>
            </a:r>
            <a:r>
              <a:rPr lang="en-US" dirty="0" err="1" smtClean="0"/>
              <a:t>thresholding</a:t>
            </a:r>
            <a:r>
              <a:rPr lang="en-US" dirty="0" smtClean="0"/>
              <a:t>, we apply a 3x3 </a:t>
            </a:r>
            <a:r>
              <a:rPr lang="en-US" dirty="0" err="1" smtClean="0"/>
              <a:t>closening</a:t>
            </a:r>
            <a:r>
              <a:rPr lang="en-US" dirty="0" smtClean="0"/>
              <a:t> operator to fill small holes in the contour.</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A Color Similarity Measure for Robust Shadow Removal in Real-Time Results</a:t>
            </a:r>
            <a:endParaRPr lang="en-US" sz="3200" dirty="0"/>
          </a:p>
        </p:txBody>
      </p:sp>
      <p:sp>
        <p:nvSpPr>
          <p:cNvPr id="3" name="Content Placeholder 2"/>
          <p:cNvSpPr>
            <a:spLocks noGrp="1"/>
          </p:cNvSpPr>
          <p:nvPr>
            <p:ph idx="1"/>
          </p:nvPr>
        </p:nvSpPr>
        <p:spPr/>
        <p:txBody>
          <a:bodyPr>
            <a:normAutofit fontScale="92500" lnSpcReduction="10000"/>
          </a:bodyPr>
          <a:lstStyle/>
          <a:p>
            <a:r>
              <a:rPr lang="en-US" dirty="0" smtClean="0"/>
              <a:t>Given below are the NCC results.</a:t>
            </a:r>
          </a:p>
          <a:p>
            <a:r>
              <a:rPr lang="en-US" dirty="0" smtClean="0"/>
              <a:t>Using only NCC doesn’t take care of moving objects like trees blowing in </a:t>
            </a:r>
            <a:r>
              <a:rPr lang="en-US" dirty="0" err="1" smtClean="0"/>
              <a:t>wind,moving</a:t>
            </a:r>
            <a:r>
              <a:rPr lang="en-US" dirty="0" smtClean="0"/>
              <a:t> </a:t>
            </a:r>
            <a:r>
              <a:rPr lang="en-US" dirty="0" err="1" smtClean="0"/>
              <a:t>shadows,etc</a:t>
            </a:r>
            <a:r>
              <a:rPr lang="en-US" dirty="0" smtClean="0"/>
              <a:t>.</a:t>
            </a:r>
          </a:p>
          <a:p>
            <a:r>
              <a:rPr lang="en-US" dirty="0" smtClean="0"/>
              <a:t>It is suitable only for indoors with restricted environment.</a:t>
            </a:r>
          </a:p>
          <a:p>
            <a:r>
              <a:rPr lang="en-US" dirty="0" smtClean="0"/>
              <a:t>Using edge detection and NCC can give us improved results.</a:t>
            </a:r>
          </a:p>
          <a:p>
            <a:r>
              <a:rPr lang="en-US" dirty="0" smtClean="0"/>
              <a:t>However, it is not as powerful as background modeling.</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Entropy Results</a:t>
            </a:r>
            <a:endParaRPr lang="en-US" dirty="0"/>
          </a:p>
        </p:txBody>
      </p:sp>
      <p:sp>
        <p:nvSpPr>
          <p:cNvPr id="3" name="Content Placeholder 2"/>
          <p:cNvSpPr>
            <a:spLocks noGrp="1"/>
          </p:cNvSpPr>
          <p:nvPr>
            <p:ph idx="1"/>
          </p:nvPr>
        </p:nvSpPr>
        <p:spPr/>
        <p:txBody>
          <a:bodyPr/>
          <a:lstStyle/>
          <a:p>
            <a:r>
              <a:rPr lang="en-US" dirty="0" smtClean="0"/>
              <a:t>If two images are similar their entropies should be close.</a:t>
            </a:r>
          </a:p>
          <a:p>
            <a:r>
              <a:rPr lang="en-US" dirty="0" smtClean="0"/>
              <a:t>Hence, by taking the differences in entropy over a window, we can find the similarity.</a:t>
            </a:r>
          </a:p>
          <a:p>
            <a:r>
              <a:rPr lang="en-US" dirty="0" smtClean="0"/>
              <a:t>This method doesn’t give us results as good as those for Background </a:t>
            </a:r>
            <a:r>
              <a:rPr lang="en-US" dirty="0" err="1" smtClean="0"/>
              <a:t>Modelling</a:t>
            </a:r>
            <a:r>
              <a:rPr lang="en-US" dirty="0" smtClean="0"/>
              <a:t> or even NCC.</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lstStyle/>
          <a:p>
            <a:r>
              <a:rPr lang="en-US" dirty="0" smtClean="0"/>
              <a:t>Background </a:t>
            </a:r>
            <a:r>
              <a:rPr lang="en-US" dirty="0" err="1" smtClean="0"/>
              <a:t>Modelling</a:t>
            </a:r>
            <a:r>
              <a:rPr lang="en-US" dirty="0" smtClean="0"/>
              <a:t> gives us the nest results.</a:t>
            </a:r>
          </a:p>
          <a:p>
            <a:r>
              <a:rPr lang="en-US" dirty="0" smtClean="0"/>
              <a:t>Done on a GPU it gives us real time speed.</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2.NCC:Normalized cross correlation</a:t>
            </a:r>
          </a:p>
          <a:p>
            <a:r>
              <a:rPr lang="en-US" dirty="0" smtClean="0"/>
              <a:t>     1.For each pixel find out cross correlation with the background.</a:t>
            </a:r>
          </a:p>
          <a:p>
            <a:r>
              <a:rPr lang="en-US" dirty="0" smtClean="0"/>
              <a:t>      2.Normalize by dividing the variances.</a:t>
            </a:r>
          </a:p>
          <a:p>
            <a:r>
              <a:rPr lang="en-US" dirty="0" smtClean="0"/>
              <a:t>      3.Sometimes better results obtained by not normalizing.</a:t>
            </a:r>
          </a:p>
          <a:p>
            <a:r>
              <a:rPr lang="en-US" dirty="0" smtClean="0"/>
              <a:t>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3.Entropy:</a:t>
            </a:r>
          </a:p>
          <a:p>
            <a:r>
              <a:rPr lang="en-US" dirty="0" smtClean="0"/>
              <a:t>    1. The entropy is defined as the amount of information needed to exactly specify the state of the system, given what we know about the system.</a:t>
            </a:r>
          </a:p>
          <a:p>
            <a:r>
              <a:rPr lang="en-US" dirty="0" smtClean="0"/>
              <a:t>     2. If the two images are exactly alike their entropy will be low.</a:t>
            </a:r>
          </a:p>
          <a:p>
            <a:r>
              <a:rPr lang="en-US" dirty="0" smtClean="0"/>
              <a:t>     3. The lower the entropy the higher the likelihood that the pixel belongs to the background.</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4.Mutual Information:</a:t>
            </a:r>
          </a:p>
          <a:p>
            <a:r>
              <a:rPr lang="en-US" dirty="0" smtClean="0"/>
              <a:t>    1. </a:t>
            </a:r>
            <a:r>
              <a:rPr lang="en-US" b="1" dirty="0" smtClean="0"/>
              <a:t>Mutual information</a:t>
            </a:r>
            <a:r>
              <a:rPr lang="en-US" dirty="0" smtClean="0"/>
              <a:t> of two random variables is a quantity that measures the mutual dependence of the two variables.</a:t>
            </a:r>
          </a:p>
          <a:p>
            <a:r>
              <a:rPr lang="en-US" dirty="0" smtClean="0"/>
              <a:t>    2. The higher the mutual information the higher the likelihood of the pixel belonging to the background.</a:t>
            </a:r>
          </a:p>
          <a:p>
            <a:r>
              <a:rPr lang="en-US" dirty="0" smtClean="0"/>
              <a:t>    3. Considered to be a stronger concept than entropy theoretically.</a:t>
            </a:r>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Gaussian Mixture Model</a:t>
            </a:r>
            <a:endParaRPr lang="en-US" dirty="0"/>
          </a:p>
        </p:txBody>
      </p:sp>
      <p:sp>
        <p:nvSpPr>
          <p:cNvPr id="3" name="Content Placeholder 2"/>
          <p:cNvSpPr>
            <a:spLocks noGrp="1"/>
          </p:cNvSpPr>
          <p:nvPr>
            <p:ph idx="1"/>
          </p:nvPr>
        </p:nvSpPr>
        <p:spPr/>
        <p:txBody>
          <a:bodyPr/>
          <a:lstStyle/>
          <a:p>
            <a:r>
              <a:rPr lang="en-US" dirty="0" smtClean="0"/>
              <a:t>1.Technique developed by Chris Stauffer and W.E.L. </a:t>
            </a:r>
            <a:r>
              <a:rPr lang="en-US" dirty="0" err="1" smtClean="0"/>
              <a:t>Grimson</a:t>
            </a:r>
            <a:r>
              <a:rPr lang="en-US" dirty="0" smtClean="0"/>
              <a:t> during CVPR 1999.</a:t>
            </a:r>
          </a:p>
          <a:p>
            <a:r>
              <a:rPr lang="en-US" dirty="0" smtClean="0"/>
              <a:t>2. The technique is so powerful and omnipresent in </a:t>
            </a:r>
            <a:r>
              <a:rPr lang="en-US" dirty="0" err="1" smtClean="0"/>
              <a:t>tracking,HCI,etc</a:t>
            </a:r>
            <a:r>
              <a:rPr lang="en-US" dirty="0" smtClean="0"/>
              <a:t>. that it won the </a:t>
            </a:r>
            <a:r>
              <a:rPr lang="en-US" dirty="0" err="1" smtClean="0"/>
              <a:t>Longuet</a:t>
            </a:r>
            <a:r>
              <a:rPr lang="en-US" dirty="0" smtClean="0"/>
              <a:t>-Higgins award at CVPR 2009.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Gaussian Mixture Model(continued)</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We model the pixel history with K Gaussian Probability Density Functions.</a:t>
            </a:r>
          </a:p>
          <a:p>
            <a:r>
              <a:rPr lang="en-US" dirty="0" smtClean="0"/>
              <a:t>The history of a pixel {</a:t>
            </a:r>
            <a:r>
              <a:rPr lang="en-US" dirty="0" err="1" smtClean="0"/>
              <a:t>x,y</a:t>
            </a:r>
            <a:r>
              <a:rPr lang="en-US" dirty="0" smtClean="0"/>
              <a:t>} is modeled as time series.</a:t>
            </a:r>
          </a:p>
          <a:p>
            <a:endParaRPr lang="en-US" dirty="0" smtClean="0"/>
          </a:p>
          <a:p>
            <a:endParaRPr lang="en-US" dirty="0" smtClean="0"/>
          </a:p>
          <a:p>
            <a:endParaRPr lang="en-US" dirty="0" smtClean="0"/>
          </a:p>
          <a:p>
            <a:r>
              <a:rPr lang="en-US" i="1" dirty="0" smtClean="0"/>
              <a:t>(vc.cs.nthu.edu.tw/.../Background_Estimation_with_Gaussian_Distribution_for_Image_Segmentation,_a_fast_approach.</a:t>
            </a:r>
            <a:r>
              <a:rPr lang="en-US" b="1" i="1" dirty="0" smtClean="0"/>
              <a:t>ppt)</a:t>
            </a:r>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i="1" dirty="0" smtClean="0"/>
          </a:p>
          <a:p>
            <a:endParaRPr lang="en-US" i="1"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Gaussian Mixture Model(continued)</a:t>
            </a:r>
            <a:endParaRPr lang="en-US" dirty="0"/>
          </a:p>
        </p:txBody>
      </p:sp>
      <p:sp>
        <p:nvSpPr>
          <p:cNvPr id="3" name="Content Placeholder 2"/>
          <p:cNvSpPr>
            <a:spLocks noGrp="1"/>
          </p:cNvSpPr>
          <p:nvPr>
            <p:ph idx="1"/>
          </p:nvPr>
        </p:nvSpPr>
        <p:spPr/>
        <p:txBody>
          <a:bodyPr/>
          <a:lstStyle/>
          <a:p>
            <a:r>
              <a:rPr lang="en-US" sz="2800" dirty="0" smtClean="0"/>
              <a:t>The probability of observing the current pixel is given by </a:t>
            </a:r>
          </a:p>
          <a:p>
            <a:pPr lvl="1"/>
            <a:endParaRPr lang="en-US" altLang="zh-TW" dirty="0" smtClean="0">
              <a:ea typeface="新細明體" pitchFamily="18" charset="-120"/>
            </a:endParaRPr>
          </a:p>
          <a:p>
            <a:pPr lvl="1"/>
            <a:r>
              <a:rPr lang="en-US" altLang="zh-TW" dirty="0" smtClean="0">
                <a:ea typeface="新細明體" pitchFamily="18" charset="-120"/>
              </a:rPr>
              <a:t>     </a:t>
            </a:r>
            <a:r>
              <a:rPr lang="en-US" altLang="zh-TW" sz="2800" dirty="0" smtClean="0">
                <a:ea typeface="新細明體" pitchFamily="18" charset="-120"/>
              </a:rPr>
              <a:t>is the weight parameter that is used to describe by the     Gaussian distribution</a:t>
            </a:r>
          </a:p>
          <a:p>
            <a:pPr lvl="1"/>
            <a:r>
              <a:rPr lang="en-US" altLang="zh-TW" sz="2800" dirty="0" smtClean="0">
                <a:ea typeface="新細明體" pitchFamily="18" charset="-120"/>
              </a:rPr>
              <a:t>    is a Gaussian distribution that has two parameters:    is the mean of the Gaussian distribution at time t and      is the covariance matrix at time instant t</a:t>
            </a:r>
            <a:endParaRPr lang="en-US" sz="2800" dirty="0" smtClean="0"/>
          </a:p>
          <a:p>
            <a:endParaRPr lang="en-US" dirty="0"/>
          </a:p>
        </p:txBody>
      </p:sp>
      <p:pic>
        <p:nvPicPr>
          <p:cNvPr id="4" name="Picture 4"/>
          <p:cNvPicPr>
            <a:picLocks noChangeAspect="1" noChangeArrowheads="1"/>
          </p:cNvPicPr>
          <p:nvPr/>
        </p:nvPicPr>
        <p:blipFill>
          <a:blip r:embed="rId3"/>
          <a:srcRect/>
          <a:stretch>
            <a:fillRect/>
          </a:stretch>
        </p:blipFill>
        <p:spPr bwMode="auto">
          <a:xfrm>
            <a:off x="3733800" y="2057400"/>
            <a:ext cx="3124200" cy="838200"/>
          </a:xfrm>
          <a:prstGeom prst="rect">
            <a:avLst/>
          </a:prstGeom>
          <a:noFill/>
        </p:spPr>
      </p:pic>
      <p:pic>
        <p:nvPicPr>
          <p:cNvPr id="5" name="Picture 5"/>
          <p:cNvPicPr>
            <a:picLocks noChangeAspect="1" noChangeArrowheads="1"/>
          </p:cNvPicPr>
          <p:nvPr/>
        </p:nvPicPr>
        <p:blipFill>
          <a:blip r:embed="rId4"/>
          <a:srcRect/>
          <a:stretch>
            <a:fillRect/>
          </a:stretch>
        </p:blipFill>
        <p:spPr bwMode="auto">
          <a:xfrm>
            <a:off x="1295400" y="3048000"/>
            <a:ext cx="381000" cy="388938"/>
          </a:xfrm>
          <a:prstGeom prst="rect">
            <a:avLst/>
          </a:prstGeom>
          <a:noFill/>
        </p:spPr>
      </p:pic>
      <p:pic>
        <p:nvPicPr>
          <p:cNvPr id="6" name="Picture 6"/>
          <p:cNvPicPr>
            <a:picLocks noChangeAspect="1" noChangeArrowheads="1"/>
          </p:cNvPicPr>
          <p:nvPr/>
        </p:nvPicPr>
        <p:blipFill>
          <a:blip r:embed="rId5"/>
          <a:srcRect/>
          <a:stretch>
            <a:fillRect/>
          </a:stretch>
        </p:blipFill>
        <p:spPr bwMode="auto">
          <a:xfrm>
            <a:off x="3733800" y="3505200"/>
            <a:ext cx="438150" cy="409575"/>
          </a:xfrm>
          <a:prstGeom prst="rect">
            <a:avLst/>
          </a:prstGeom>
          <a:noFill/>
        </p:spPr>
      </p:pic>
      <p:pic>
        <p:nvPicPr>
          <p:cNvPr id="7" name="Picture 7"/>
          <p:cNvPicPr>
            <a:picLocks noChangeAspect="1" noChangeArrowheads="1"/>
          </p:cNvPicPr>
          <p:nvPr/>
        </p:nvPicPr>
        <p:blipFill>
          <a:blip r:embed="rId6"/>
          <a:srcRect/>
          <a:stretch>
            <a:fillRect/>
          </a:stretch>
        </p:blipFill>
        <p:spPr bwMode="auto">
          <a:xfrm>
            <a:off x="1295400" y="4038600"/>
            <a:ext cx="327025" cy="381000"/>
          </a:xfrm>
          <a:prstGeom prst="rect">
            <a:avLst/>
          </a:prstGeom>
          <a:noFill/>
        </p:spPr>
      </p:pic>
      <p:pic>
        <p:nvPicPr>
          <p:cNvPr id="8" name="Picture 8"/>
          <p:cNvPicPr>
            <a:picLocks noChangeAspect="1" noChangeArrowheads="1"/>
          </p:cNvPicPr>
          <p:nvPr/>
        </p:nvPicPr>
        <p:blipFill>
          <a:blip r:embed="rId7"/>
          <a:srcRect/>
          <a:stretch>
            <a:fillRect/>
          </a:stretch>
        </p:blipFill>
        <p:spPr bwMode="auto">
          <a:xfrm>
            <a:off x="3200400" y="4495800"/>
            <a:ext cx="323850" cy="333375"/>
          </a:xfrm>
          <a:prstGeom prst="rect">
            <a:avLst/>
          </a:prstGeom>
          <a:noFill/>
        </p:spPr>
      </p:pic>
      <p:pic>
        <p:nvPicPr>
          <p:cNvPr id="9" name="Picture 9"/>
          <p:cNvPicPr>
            <a:picLocks noChangeAspect="1" noChangeArrowheads="1"/>
          </p:cNvPicPr>
          <p:nvPr/>
        </p:nvPicPr>
        <p:blipFill>
          <a:blip r:embed="rId8"/>
          <a:srcRect/>
          <a:stretch>
            <a:fillRect/>
          </a:stretch>
        </p:blipFill>
        <p:spPr bwMode="auto">
          <a:xfrm>
            <a:off x="6781800" y="4876800"/>
            <a:ext cx="304800" cy="390525"/>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Gaussian Mixture Model(continued)</a:t>
            </a:r>
            <a:endParaRPr lang="en-US" dirty="0"/>
          </a:p>
        </p:txBody>
      </p:sp>
      <p:sp>
        <p:nvSpPr>
          <p:cNvPr id="3" name="Content Placeholder 2"/>
          <p:cNvSpPr>
            <a:spLocks noGrp="1"/>
          </p:cNvSpPr>
          <p:nvPr>
            <p:ph idx="1"/>
          </p:nvPr>
        </p:nvSpPr>
        <p:spPr/>
        <p:txBody>
          <a:bodyPr/>
          <a:lstStyle/>
          <a:p>
            <a:r>
              <a:rPr lang="en-US" altLang="zh-TW" dirty="0" smtClean="0">
                <a:ea typeface="新細明體" pitchFamily="18" charset="-120"/>
              </a:rPr>
              <a:t>A new pixel is said to match a distribution </a:t>
            </a:r>
          </a:p>
          <a:p>
            <a:pPr lvl="1"/>
            <a:r>
              <a:rPr lang="en-US" altLang="zh-TW" dirty="0" smtClean="0">
                <a:ea typeface="新細明體" pitchFamily="18" charset="-120"/>
              </a:rPr>
              <a:t>If it is within 2.5 standard deviations from mean of the distribution</a:t>
            </a:r>
          </a:p>
          <a:p>
            <a:pPr lvl="1"/>
            <a:r>
              <a:rPr lang="en-US" altLang="zh-TW" dirty="0" smtClean="0">
                <a:ea typeface="新細明體" pitchFamily="18" charset="-120"/>
              </a:rPr>
              <a:t>This distribution are updated with this pixel value</a:t>
            </a:r>
            <a:endParaRPr lang="en-US" dirty="0" smtClean="0"/>
          </a:p>
          <a:p>
            <a:endParaRPr lang="en-US" dirty="0"/>
          </a:p>
        </p:txBody>
      </p:sp>
    </p:spTree>
  </p:cSld>
  <p:clrMapOvr>
    <a:masterClrMapping/>
  </p:clrMapOvr>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184</TotalTime>
  <Words>1226</Words>
  <Application>Microsoft Office PowerPoint</Application>
  <PresentationFormat>On-screen Show (4:3)</PresentationFormat>
  <Paragraphs>140</Paragraphs>
  <Slides>26</Slides>
  <Notes>26</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Technic</vt:lpstr>
      <vt:lpstr>Human tracking techniques  Niranjan kamat CSE 725</vt:lpstr>
      <vt:lpstr>Different Tracking Techniques </vt:lpstr>
      <vt:lpstr>Slide 3</vt:lpstr>
      <vt:lpstr>Slide 4</vt:lpstr>
      <vt:lpstr>Slide 5</vt:lpstr>
      <vt:lpstr>Gaussian Mixture Model</vt:lpstr>
      <vt:lpstr>Gaussian Mixture Model(continued)</vt:lpstr>
      <vt:lpstr>Gaussian Mixture Model(continued)</vt:lpstr>
      <vt:lpstr>Gaussian Mixture Model(continued)</vt:lpstr>
      <vt:lpstr>    is the learning rate defined by the user. I have set it as 0.1 which gives us good results.</vt:lpstr>
      <vt:lpstr>Gaussian Mixture Model(continued)</vt:lpstr>
      <vt:lpstr>Gaussian Mixture Model(continued)</vt:lpstr>
      <vt:lpstr>Gaussian Mixture Model(continued)</vt:lpstr>
      <vt:lpstr>Gaussian Mixture Model(continued)</vt:lpstr>
      <vt:lpstr>Results</vt:lpstr>
      <vt:lpstr>A Color Similarity Measure for Robust Shadow Removal in Real-Time</vt:lpstr>
      <vt:lpstr>A Color Similarity Measure for Robust Shadow Removal in Real-Time</vt:lpstr>
      <vt:lpstr>A Color Similarity Measure for Robust Shadow Removal in Real-Time(Continued)</vt:lpstr>
      <vt:lpstr>A Color Similarity Measure for Robust Shadow Removal in Real-Time(Continued)</vt:lpstr>
      <vt:lpstr>A Color Similarity Measure for Robust Shadow Removal in Real-Time(Continued)</vt:lpstr>
      <vt:lpstr>A Color Similarity Measure for Robust Shadow Removal in Real-Time(Continued)</vt:lpstr>
      <vt:lpstr>A Color Similarity Measure for Robust Shadow Removal in Real-Time(Continued)</vt:lpstr>
      <vt:lpstr>A Color Similarity Measure for Robust Shadow Removal in Real-Time(Continued)</vt:lpstr>
      <vt:lpstr>A Color Similarity Measure for Robust Shadow Removal in Real-Time Results</vt:lpstr>
      <vt:lpstr>Entropy Results</vt:lpstr>
      <vt:lpstr>Conclusion</vt:lpstr>
    </vt:vector>
  </TitlesOfParts>
  <Company>University at Buffalo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 tracking teCHNIQUES  Niranjan kamat CSE 725</dc:title>
  <dc:creator>Niranjan</dc:creator>
  <cp:lastModifiedBy>Peter Scott</cp:lastModifiedBy>
  <cp:revision>34</cp:revision>
  <dcterms:created xsi:type="dcterms:W3CDTF">2009-10-02T21:10:33Z</dcterms:created>
  <dcterms:modified xsi:type="dcterms:W3CDTF">2009-10-06T20:10:36Z</dcterms:modified>
</cp:coreProperties>
</file>