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61" r:id="rId4"/>
    <p:sldId id="263" r:id="rId5"/>
    <p:sldId id="264" r:id="rId6"/>
    <p:sldId id="265" r:id="rId7"/>
    <p:sldId id="259" r:id="rId8"/>
    <p:sldId id="262" r:id="rId9"/>
    <p:sldId id="266" r:id="rId10"/>
    <p:sldId id="267" r:id="rId11"/>
    <p:sldId id="260" r:id="rId12"/>
    <p:sldId id="268" r:id="rId13"/>
    <p:sldId id="273" r:id="rId14"/>
    <p:sldId id="274" r:id="rId15"/>
    <p:sldId id="269" r:id="rId16"/>
    <p:sldId id="271" r:id="rId17"/>
    <p:sldId id="270" r:id="rId18"/>
    <p:sldId id="272" r:id="rId19"/>
    <p:sldId id="281" r:id="rId20"/>
    <p:sldId id="275" r:id="rId21"/>
    <p:sldId id="276" r:id="rId22"/>
    <p:sldId id="278" r:id="rId23"/>
    <p:sldId id="277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08C9F-0D38-4D9E-AB5B-0D9EAC8F7D63}" type="datetimeFigureOut">
              <a:rPr lang="en-US" smtClean="0"/>
              <a:t>10/14/2009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405F1-F6EC-46D2-93C5-CC1ED3D713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405F1-F6EC-46D2-93C5-CC1ED3D7131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DF66-D602-4EB7-859A-4C260BA75F8F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B7B1168-6FB2-448B-A225-52C8DDA9E1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DF66-D602-4EB7-859A-4C260BA75F8F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1168-6FB2-448B-A225-52C8DDA9E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DF66-D602-4EB7-859A-4C260BA75F8F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1168-6FB2-448B-A225-52C8DDA9E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DF66-D602-4EB7-859A-4C260BA75F8F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1168-6FB2-448B-A225-52C8DDA9E1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DF66-D602-4EB7-859A-4C260BA75F8F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B7B1168-6FB2-448B-A225-52C8DDA9E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DF66-D602-4EB7-859A-4C260BA75F8F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1168-6FB2-448B-A225-52C8DDA9E1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DF66-D602-4EB7-859A-4C260BA75F8F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1168-6FB2-448B-A225-52C8DDA9E1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DF66-D602-4EB7-859A-4C260BA75F8F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1168-6FB2-448B-A225-52C8DDA9E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DF66-D602-4EB7-859A-4C260BA75F8F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1168-6FB2-448B-A225-52C8DDA9E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DF66-D602-4EB7-859A-4C260BA75F8F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B1168-6FB2-448B-A225-52C8DDA9E1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DF66-D602-4EB7-859A-4C260BA75F8F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B7B1168-6FB2-448B-A225-52C8DDA9E1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E6DF66-D602-4EB7-859A-4C260BA75F8F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B7B1168-6FB2-448B-A225-52C8DDA9E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eamless.usgs.gov/index.php" TargetMode="External"/><Relationship Id="rId2" Type="http://schemas.openxmlformats.org/officeDocument/2006/relationships/hyperlink" Target="http://en.wikipedia.org/wiki/Wiki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seamless.usgs.gov/index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Qiang</a:t>
            </a:r>
            <a:r>
              <a:rPr lang="en-US" dirty="0" smtClean="0"/>
              <a:t> </a:t>
            </a:r>
            <a:r>
              <a:rPr lang="en-US" dirty="0" err="1" smtClean="0"/>
              <a:t>Gao</a:t>
            </a:r>
            <a:endParaRPr lang="en-US" dirty="0" smtClean="0"/>
          </a:p>
          <a:p>
            <a:r>
              <a:rPr lang="en-US" dirty="0" smtClean="0"/>
              <a:t>10/13/2009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3D Terrain Modeling with Real Elevation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Resolution?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From 128 X 128 to 2048 X 2048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r>
              <a:rPr lang="en-US" dirty="0" smtClean="0"/>
              <a:t>Geo-Mapping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5534025" cy="221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143000"/>
            <a:ext cx="2228850" cy="221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3608736"/>
            <a:ext cx="5267325" cy="324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15000" y="19812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+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45720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=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Detail Map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2047875"/>
            <a:ext cx="82105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CLOD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CLOD?</a:t>
            </a:r>
          </a:p>
          <a:p>
            <a:pPr lvl="1"/>
            <a:r>
              <a:rPr lang="en-US" dirty="0" smtClean="0"/>
              <a:t>Continuous Level of Detail</a:t>
            </a:r>
          </a:p>
          <a:p>
            <a:r>
              <a:rPr lang="en-US" dirty="0" smtClean="0"/>
              <a:t>Why CLOD?</a:t>
            </a:r>
          </a:p>
          <a:p>
            <a:pPr lvl="1"/>
            <a:r>
              <a:rPr lang="en-US" dirty="0" smtClean="0"/>
              <a:t>Performance issue;</a:t>
            </a:r>
          </a:p>
          <a:p>
            <a:r>
              <a:rPr lang="en-US" dirty="0" smtClean="0"/>
              <a:t>Basic Idea:</a:t>
            </a:r>
          </a:p>
          <a:p>
            <a:pPr lvl="1"/>
            <a:r>
              <a:rPr lang="en-US" dirty="0" smtClean="0"/>
              <a:t>The basic ideas of CLOD is that we want to add more detail (more triangles) where it is needed.</a:t>
            </a:r>
          </a:p>
          <a:p>
            <a:pPr lvl="1"/>
            <a:r>
              <a:rPr lang="en-US" dirty="0" smtClean="0"/>
              <a:t>The closer, the more details needed;</a:t>
            </a:r>
          </a:p>
          <a:p>
            <a:pPr lvl="1"/>
            <a:r>
              <a:rPr lang="en-US" dirty="0" smtClean="0"/>
              <a:t>The more chaotic, the more details needed;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CLOD Algorithm (cont.)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28800"/>
            <a:ext cx="35242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809750"/>
            <a:ext cx="3448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495800"/>
            <a:ext cx="34956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4467225"/>
            <a:ext cx="34575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CLOD Algorithm (cont.)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1943100"/>
            <a:ext cx="82486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09800"/>
            <a:ext cx="72771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reason of cracks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4013" y="1857375"/>
            <a:ext cx="58959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Crack Removing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650" y="971550"/>
            <a:ext cx="63627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“Adaptive Surface Mesh” in [4]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81200"/>
            <a:ext cx="52959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A Terrain Snapshot from Demo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3000"/>
          <a:stretch>
            <a:fillRect/>
          </a:stretch>
        </p:blipFill>
        <p:spPr bwMode="auto">
          <a:xfrm>
            <a:off x="0" y="1295400"/>
            <a:ext cx="917542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Height-Based Lighting:</a:t>
            </a:r>
          </a:p>
          <a:p>
            <a:pPr lvl="1"/>
            <a:r>
              <a:rPr lang="en-US" dirty="0" smtClean="0"/>
              <a:t>lighting based off the height of a vertex.</a:t>
            </a:r>
          </a:p>
          <a:p>
            <a:pPr lvl="1"/>
            <a:r>
              <a:rPr lang="en-US" dirty="0" smtClean="0"/>
              <a:t>It is simple, however, unrealistic.</a:t>
            </a:r>
          </a:p>
          <a:p>
            <a:r>
              <a:rPr lang="en-US" dirty="0" err="1" smtClean="0"/>
              <a:t>Lightmapping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lightmap</a:t>
            </a:r>
            <a:r>
              <a:rPr lang="en-US" dirty="0" smtClean="0"/>
              <a:t> is exactly like a, except that instead of having information for heights, the </a:t>
            </a:r>
            <a:r>
              <a:rPr lang="en-US" dirty="0" err="1" smtClean="0"/>
              <a:t>lightmap</a:t>
            </a:r>
            <a:r>
              <a:rPr lang="en-US" dirty="0" smtClean="0"/>
              <a:t> contains only lighting information.</a:t>
            </a:r>
          </a:p>
          <a:p>
            <a:r>
              <a:rPr lang="en-US" dirty="0" smtClean="0"/>
              <a:t>Slope Lighting:</a:t>
            </a:r>
          </a:p>
          <a:p>
            <a:pPr lvl="1"/>
            <a:r>
              <a:rPr lang="en-US" dirty="0" smtClean="0"/>
              <a:t>shades vertices according to their height in relation to a nearby vertex.</a:t>
            </a:r>
          </a:p>
          <a:p>
            <a:pPr lvl="1"/>
            <a:r>
              <a:rPr lang="en-US" sz="2400" dirty="0" smtClean="0"/>
              <a:t>Simple and more realistic.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Hight</a:t>
            </a:r>
            <a:r>
              <a:rPr lang="en-US" dirty="0" smtClean="0"/>
              <a:t>-based Lighting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9825" y="1981200"/>
            <a:ext cx="44481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Lightmapping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971800"/>
            <a:ext cx="57531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52600"/>
            <a:ext cx="25908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 Lighting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" y="1866900"/>
            <a:ext cx="43815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191000"/>
            <a:ext cx="28098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</a:t>
            </a:r>
            <a:r>
              <a:rPr lang="en-US" i="1" dirty="0" smtClean="0"/>
              <a:t>Trent Polack. 2002. Focus On 3D Terrain Programming.</a:t>
            </a:r>
          </a:p>
          <a:p>
            <a:r>
              <a:rPr lang="en-US" i="1" dirty="0" smtClean="0"/>
              <a:t>2. David S. Ebert et al. 2006. Texturing and Modeling: A Procedural Approach.</a:t>
            </a:r>
          </a:p>
          <a:p>
            <a:r>
              <a:rPr lang="en-US" i="1" dirty="0" smtClean="0"/>
              <a:t>3. Adrian G. </a:t>
            </a:r>
            <a:r>
              <a:rPr lang="en-US" i="1" dirty="0" err="1" smtClean="0"/>
              <a:t>Bors</a:t>
            </a:r>
            <a:r>
              <a:rPr lang="en-US" i="1" dirty="0" smtClean="0"/>
              <a:t>, Edwin R. Hancock and Richard C. Wilson. Terrain Modeling in Synthetic Aperture Radar Images using Shape-from-Shading.</a:t>
            </a:r>
          </a:p>
          <a:p>
            <a:r>
              <a:rPr lang="en-US" i="1" dirty="0" smtClean="0"/>
              <a:t>4. Richard C. Wilson and Edwin R. Hancock. Terrain Reconstruction with an Adaptive Surface Mesh.</a:t>
            </a:r>
          </a:p>
          <a:p>
            <a:r>
              <a:rPr lang="en-US" i="1" dirty="0" smtClean="0"/>
              <a:t>5. </a:t>
            </a:r>
            <a:r>
              <a:rPr lang="en-US" i="1" dirty="0" smtClean="0">
                <a:hlinkClick r:id="rId2"/>
              </a:rPr>
              <a:t>http://en.wikipedia.org/wiki/Wiki</a:t>
            </a:r>
            <a:endParaRPr lang="en-US" i="1" dirty="0" smtClean="0"/>
          </a:p>
          <a:p>
            <a:r>
              <a:rPr lang="en-US" i="1" dirty="0" smtClean="0"/>
              <a:t>6. </a:t>
            </a:r>
            <a:r>
              <a:rPr lang="en-US" dirty="0" smtClean="0">
                <a:hlinkClick r:id="rId3"/>
              </a:rPr>
              <a:t>http://seamless.usgs.gov/index.php</a:t>
            </a:r>
            <a:endParaRPr lang="en-US" i="1" dirty="0" smtClean="0"/>
          </a:p>
          <a:p>
            <a:endParaRPr lang="en-US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  <a:p>
            <a:endParaRPr lang="en-US" dirty="0" smtClean="0"/>
          </a:p>
          <a:p>
            <a:r>
              <a:rPr lang="en-US" dirty="0" smtClean="0"/>
              <a:t>Questions and Comments?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Terrain Snapshot from Demo</a:t>
            </a:r>
            <a:br>
              <a:rPr lang="en-US" dirty="0" smtClean="0"/>
            </a:br>
            <a:r>
              <a:rPr lang="en-US" dirty="0" smtClean="0"/>
              <a:t>(Wire Frame View)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4000"/>
          <a:stretch>
            <a:fillRect/>
          </a:stretch>
        </p:blipFill>
        <p:spPr bwMode="auto">
          <a:xfrm>
            <a:off x="0" y="1371600"/>
            <a:ext cx="914400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We meet terrain modeling technologies everywhere……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dirty="0" smtClean="0"/>
              <a:t>Video Games (Flight Simulator):</a:t>
            </a:r>
          </a:p>
          <a:p>
            <a:pPr lvl="1"/>
            <a:r>
              <a:rPr lang="en-US" dirty="0" smtClean="0"/>
              <a:t>Online (real-time) rendering;</a:t>
            </a:r>
          </a:p>
          <a:p>
            <a:pPr lvl="1"/>
            <a:r>
              <a:rPr lang="en-US" dirty="0" smtClean="0"/>
              <a:t>Randomly create height (elevation) map;</a:t>
            </a:r>
          </a:p>
          <a:p>
            <a:pPr lvl="1"/>
            <a:r>
              <a:rPr lang="en-US" dirty="0" smtClean="0"/>
              <a:t>Performance is a big issue;</a:t>
            </a:r>
          </a:p>
          <a:p>
            <a:r>
              <a:rPr lang="en-US" dirty="0" smtClean="0"/>
              <a:t>Cartoons or Movies with special effects</a:t>
            </a:r>
          </a:p>
          <a:p>
            <a:pPr>
              <a:buNone/>
            </a:pPr>
            <a:r>
              <a:rPr lang="en-US" dirty="0" smtClean="0"/>
              <a:t>(The Lord of Rings):</a:t>
            </a:r>
          </a:p>
          <a:p>
            <a:pPr lvl="1"/>
            <a:r>
              <a:rPr lang="en-US" dirty="0" smtClean="0"/>
              <a:t>Offline rendering;</a:t>
            </a:r>
          </a:p>
          <a:p>
            <a:pPr lvl="1"/>
            <a:r>
              <a:rPr lang="en-US" dirty="0" smtClean="0"/>
              <a:t>Higher quality;</a:t>
            </a:r>
          </a:p>
          <a:p>
            <a:pPr lvl="1"/>
            <a:r>
              <a:rPr lang="en-US" dirty="0" smtClean="0"/>
              <a:t>Time-consuming;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talking about……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Online (real-time) rendering;</a:t>
            </a:r>
          </a:p>
          <a:p>
            <a:r>
              <a:rPr lang="en-US" dirty="0" smtClean="0"/>
              <a:t>Real elevation data (non-randomly created data);</a:t>
            </a:r>
          </a:p>
          <a:p>
            <a:r>
              <a:rPr lang="en-US" dirty="0" smtClean="0"/>
              <a:t>Use ranged random elevation data to improve the quality.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Issues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Geometry:</a:t>
            </a:r>
          </a:p>
          <a:p>
            <a:pPr lvl="1"/>
            <a:r>
              <a:rPr lang="en-US" dirty="0" smtClean="0"/>
              <a:t>(Longitude, Latitude), plus Elevation</a:t>
            </a:r>
          </a:p>
          <a:p>
            <a:r>
              <a:rPr lang="en-US" dirty="0" smtClean="0"/>
              <a:t>Texturing:</a:t>
            </a:r>
          </a:p>
          <a:p>
            <a:pPr lvl="1"/>
            <a:r>
              <a:rPr lang="en-US" dirty="0" smtClean="0"/>
              <a:t>Procedural Technique</a:t>
            </a:r>
          </a:p>
          <a:p>
            <a:r>
              <a:rPr lang="en-US" dirty="0" smtClean="0"/>
              <a:t>Lighting</a:t>
            </a:r>
          </a:p>
          <a:p>
            <a:r>
              <a:rPr lang="en-US" dirty="0" smtClean="0"/>
              <a:t>Viewpoint (camera)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Case Study Location: Terrain View From Google Map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0000" t="26000"/>
          <a:stretch>
            <a:fillRect/>
          </a:stretch>
        </p:blipFill>
        <p:spPr bwMode="auto">
          <a:xfrm>
            <a:off x="304800" y="121920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038600" y="3429000"/>
            <a:ext cx="10668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81400" y="4648200"/>
            <a:ext cx="2066591" cy="369332"/>
          </a:xfrm>
          <a:prstGeom prst="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42.49933,-78.61354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to get the real elevation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USGS:</a:t>
            </a:r>
          </a:p>
          <a:p>
            <a:pPr lvl="1"/>
            <a:r>
              <a:rPr lang="en-US" dirty="0" smtClean="0"/>
              <a:t>Download from the National Map Seamless Server (</a:t>
            </a:r>
            <a:r>
              <a:rPr lang="en-US" dirty="0" smtClean="0">
                <a:hlinkClick r:id="rId2"/>
              </a:rPr>
              <a:t>http://seamless.usgs.gov/index.php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Use web service: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t="12000" r="61250" b="49000"/>
          <a:stretch>
            <a:fillRect/>
          </a:stretch>
        </p:blipFill>
        <p:spPr bwMode="auto">
          <a:xfrm>
            <a:off x="1828800" y="3733800"/>
            <a:ext cx="4724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from USGS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209800"/>
            <a:ext cx="7772400" cy="3810000"/>
          </a:xfrm>
        </p:spPr>
        <p:txBody>
          <a:bodyPr/>
          <a:lstStyle/>
          <a:p>
            <a:r>
              <a:rPr lang="en-US" dirty="0" smtClean="0"/>
              <a:t>(NED) 1 arc second data (about 10 meters)</a:t>
            </a:r>
          </a:p>
          <a:p>
            <a:pPr lvl="1"/>
            <a:r>
              <a:rPr lang="en-US" sz="2000" dirty="0" smtClean="0"/>
              <a:t>NED: National Elevation Database</a:t>
            </a:r>
          </a:p>
          <a:p>
            <a:endParaRPr lang="en-US" dirty="0" smtClean="0"/>
          </a:p>
          <a:p>
            <a:r>
              <a:rPr lang="en-US" dirty="0" smtClean="0"/>
              <a:t>Format: </a:t>
            </a:r>
            <a:r>
              <a:rPr lang="en-US" dirty="0" err="1" smtClean="0"/>
              <a:t>GeoTiff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Resolution: 128 X 128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374</TotalTime>
  <Words>466</Words>
  <Application>Microsoft Office PowerPoint</Application>
  <PresentationFormat>On-screen Show (4:3)</PresentationFormat>
  <Paragraphs>83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Equity</vt:lpstr>
      <vt:lpstr>3D Terrain Modeling with Real Elevation Data</vt:lpstr>
      <vt:lpstr>A Terrain Snapshot from Demo</vt:lpstr>
      <vt:lpstr>A Terrain Snapshot from Demo (Wire Frame View)</vt:lpstr>
      <vt:lpstr>We meet terrain modeling technologies everywhere……</vt:lpstr>
      <vt:lpstr>We are talking about……</vt:lpstr>
      <vt:lpstr>The Issues involved</vt:lpstr>
      <vt:lpstr>Case Study Location: Terrain View From Google Map</vt:lpstr>
      <vt:lpstr>Where to get the real elevation data?</vt:lpstr>
      <vt:lpstr>The data from USGS Server</vt:lpstr>
      <vt:lpstr>Higher Resolution?</vt:lpstr>
      <vt:lpstr>Geo-Mapping</vt:lpstr>
      <vt:lpstr>Use Detail Map</vt:lpstr>
      <vt:lpstr>CLOD Algorithm</vt:lpstr>
      <vt:lpstr>CLOD Algorithm (cont.)</vt:lpstr>
      <vt:lpstr>CLOD Algorithm (cont.)</vt:lpstr>
      <vt:lpstr>What happened?</vt:lpstr>
      <vt:lpstr>The reason of cracks</vt:lpstr>
      <vt:lpstr>Crack Removing</vt:lpstr>
      <vt:lpstr>“Adaptive Surface Mesh” in [4]</vt:lpstr>
      <vt:lpstr>Lighting</vt:lpstr>
      <vt:lpstr>Hight-based Lighting</vt:lpstr>
      <vt:lpstr>Lightmapping</vt:lpstr>
      <vt:lpstr>Slope Lighting</vt:lpstr>
      <vt:lpstr>References</vt:lpstr>
      <vt:lpstr>Slide 25</vt:lpstr>
    </vt:vector>
  </TitlesOfParts>
  <Company>University at Buffalo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Terrain Modeling with Real Elevation Data</dc:title>
  <dc:creator>LP-LG</dc:creator>
  <cp:lastModifiedBy>Peter Scott</cp:lastModifiedBy>
  <cp:revision>42</cp:revision>
  <dcterms:created xsi:type="dcterms:W3CDTF">2009-10-13T14:30:46Z</dcterms:created>
  <dcterms:modified xsi:type="dcterms:W3CDTF">2009-10-14T16:41:54Z</dcterms:modified>
</cp:coreProperties>
</file>