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608F-E8A5-4DFC-A5B7-95C4B724A653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C7FE1-195F-48A9-A3C4-214CF6C7B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0B6C-6FFC-41A1-A18C-7ED6CBF7109E}" type="datetimeFigureOut">
              <a:rPr lang="en-US" smtClean="0"/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04DD-252B-487F-B173-D64B699D4C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0"/>
            <a:ext cx="8153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CAPTCHA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17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248400" cy="5287331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594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Down Arrow 10"/>
          <p:cNvSpPr/>
          <p:nvPr/>
        </p:nvSpPr>
        <p:spPr>
          <a:xfrm>
            <a:off x="5486400" y="228600"/>
            <a:ext cx="152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Image </a:t>
            </a:r>
            <a:r>
              <a:rPr lang="en-US" dirty="0" smtClean="0"/>
              <a:t>CAPTCHAs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8486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79248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1447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MAILBLOCKS.COM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276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REGISTER.COM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638800"/>
            <a:ext cx="7696200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38200" y="510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MSN.COM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6962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762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YAHOO.COM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76962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2743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TICKETMASTER.COM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10200"/>
            <a:ext cx="77724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90600" y="4876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GMAIL.COM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machine learning to break CAPTCHA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Algorithm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Locate the characters (Segmentation)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Use Machine Learning for recognition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Register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05200"/>
            <a:ext cx="1743075" cy="581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1895475" cy="638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0"/>
            <a:ext cx="1828800" cy="638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724400"/>
            <a:ext cx="1752600" cy="54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14400" y="121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CAPTCHA image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24384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Smoothen the image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Binarize</a:t>
            </a:r>
            <a:r>
              <a:rPr lang="en-US" dirty="0" smtClean="0"/>
              <a:t> it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Connected Components are identified.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Yahoo</a:t>
            </a:r>
            <a:endParaRPr lang="en-US" sz="2800" dirty="0"/>
          </a:p>
        </p:txBody>
      </p:sp>
      <p:pic>
        <p:nvPicPr>
          <p:cNvPr id="5123" name="Picture 3"/>
          <p:cNvPicPr preferRelativeResize="0"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76800" y="1524000"/>
            <a:ext cx="2085705" cy="533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6800" y="2514600"/>
            <a:ext cx="2133600" cy="6380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 preferRelativeResize="0"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76800" y="3657600"/>
            <a:ext cx="2133600" cy="60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4400" y="16002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CAPTCHA image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Dilate and erode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 large CC’s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Ticketmaster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2441865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2362200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2330245" cy="68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90600" y="1676400"/>
            <a:ext cx="273446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Original CAPTCHA image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Convert to grayscale, then  </a:t>
            </a:r>
          </a:p>
          <a:p>
            <a:r>
              <a:rPr lang="en-US" dirty="0" smtClean="0"/>
              <a:t>dilate &amp;erode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Select large CC’s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Gmail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1524000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1447800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90600" y="2133600"/>
            <a:ext cx="329231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Original CAPTCHA image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Convert to grayscale , up-sample,</a:t>
            </a:r>
          </a:p>
          <a:p>
            <a:r>
              <a:rPr lang="en-US" dirty="0" smtClean="0"/>
              <a:t>threshold </a:t>
            </a:r>
          </a:p>
          <a:p>
            <a:endParaRPr lang="en-US" dirty="0" smtClean="0"/>
          </a:p>
          <a:p>
            <a:r>
              <a:rPr lang="en-US" dirty="0" smtClean="0"/>
              <a:t>Separate connected components</a:t>
            </a:r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ikas\Documents\Downloads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53400" cy="5867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Segmentation a difficult task….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Computationally Expensive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Segmentation function is complex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Program </a:t>
            </a:r>
            <a:r>
              <a:rPr lang="en-US" dirty="0" smtClean="0"/>
              <a:t>must learn successfully from valid &amp;   in-valid patters. Since space input for both valid &amp; in valid is too vast , defining exact features for machine to learn from becomes a difficult task.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Randomly guessing doesn't help much</a:t>
            </a:r>
            <a:br>
              <a:rPr lang="en-US" dirty="0" smtClean="0"/>
            </a:br>
            <a:r>
              <a:rPr lang="en-US" dirty="0" smtClean="0"/>
              <a:t>Correctly identifying 8 characters among 20 has 1 in 125,970 chance….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31242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 smtClean="0"/>
              <a:t>Microsoft</a:t>
            </a:r>
            <a:endParaRPr lang="en-US" sz="6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"/>
            <a:ext cx="26476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1524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Asirra</a:t>
            </a:r>
            <a:r>
              <a:rPr lang="en-US" dirty="0" smtClean="0"/>
              <a:t> </a:t>
            </a:r>
            <a:r>
              <a:rPr lang="en-US" dirty="0" smtClean="0"/>
              <a:t> (</a:t>
            </a:r>
            <a:r>
              <a:rPr lang="en-US" dirty="0" smtClean="0"/>
              <a:t>Animal Species Image Recognition for Restricting Access)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Interesting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438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200 million CAPTCHAs are solved by humans around the world every </a:t>
            </a:r>
            <a:r>
              <a:rPr lang="en-US" dirty="0" smtClean="0"/>
              <a:t>day.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These </a:t>
            </a:r>
            <a:r>
              <a:rPr lang="en-US" dirty="0" smtClean="0"/>
              <a:t>little puzzles consume more than 150,000 hours of work each day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257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we make some positive use of this Human effort…?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 smtClean="0"/>
              <a:t>reCAPTCHA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600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/>
              <a:t>    In order to digitize old Reading material (</a:t>
            </a:r>
            <a:r>
              <a:rPr lang="en-US" sz="2800" dirty="0" err="1" smtClean="0"/>
              <a:t>Books,Newspapers</a:t>
            </a:r>
            <a:r>
              <a:rPr lang="en-US" sz="2800" dirty="0" smtClean="0"/>
              <a:t> </a:t>
            </a:r>
            <a:r>
              <a:rPr lang="en-US" sz="2800" dirty="0" smtClean="0"/>
              <a:t>etc)  it is being scanned and then transformed into text using OCR(Optical Character Reading).  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477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4343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62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SQUIGL-PIX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675438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6705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ESP-PIX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058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1"/>
            <a:ext cx="8458199" cy="4952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CAPTCHA Sweat 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077200" cy="2743201"/>
          </a:xfrm>
        </p:spPr>
        <p:txBody>
          <a:bodyPr/>
          <a:lstStyle/>
          <a:p>
            <a:r>
              <a:rPr lang="en-US" dirty="0" smtClean="0"/>
              <a:t>SPAM Companies hire people to solve CAPTCHAs all day long.</a:t>
            </a:r>
          </a:p>
          <a:p>
            <a:r>
              <a:rPr lang="en-US" dirty="0" smtClean="0"/>
              <a:t>2.50$ per hour for each human </a:t>
            </a:r>
          </a:p>
          <a:p>
            <a:r>
              <a:rPr lang="en-US" dirty="0" smtClean="0"/>
              <a:t>720 CAPTCHAS per hour per human.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762000"/>
            <a:ext cx="2895600" cy="1020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5486400" cy="1371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Type the word if you want to see the next image….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2133600"/>
            <a:ext cx="64008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91000"/>
            <a:ext cx="1895475" cy="638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038600" y="4953000"/>
            <a:ext cx="1295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just">
              <a:buNone/>
            </a:pPr>
            <a:r>
              <a:rPr lang="en-US" sz="3600" dirty="0" smtClean="0"/>
              <a:t>         CAPTCHAs are </a:t>
            </a:r>
            <a:r>
              <a:rPr lang="en-US" sz="3600" dirty="0" smtClean="0"/>
              <a:t>a win-win </a:t>
            </a:r>
            <a:r>
              <a:rPr lang="en-US" sz="3600" dirty="0" smtClean="0"/>
              <a:t>situation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CAPTCHA </a:t>
            </a:r>
            <a:r>
              <a:rPr lang="en-US" dirty="0" smtClean="0"/>
              <a:t>is not broken and there is a way to differentiate humans from </a:t>
            </a:r>
            <a:r>
              <a:rPr lang="en-US" dirty="0" smtClean="0"/>
              <a:t>computers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CAPTCHA </a:t>
            </a:r>
            <a:r>
              <a:rPr lang="en-US" dirty="0" smtClean="0"/>
              <a:t>is broken and an AI problem is solved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CAPTCHA</a:t>
            </a:r>
            <a:br>
              <a:rPr lang="en-US" dirty="0" smtClean="0"/>
            </a:br>
            <a:r>
              <a:rPr lang="en-US" sz="2200" b="1" dirty="0" smtClean="0"/>
              <a:t>C</a:t>
            </a:r>
            <a:r>
              <a:rPr lang="en-US" sz="2200" dirty="0" smtClean="0"/>
              <a:t>ompletely</a:t>
            </a:r>
            <a:r>
              <a:rPr lang="en-US" sz="2200" dirty="0"/>
              <a:t> </a:t>
            </a:r>
            <a:r>
              <a:rPr lang="en-US" sz="2200" b="1" dirty="0"/>
              <a:t>A</a:t>
            </a:r>
            <a:r>
              <a:rPr lang="en-US" sz="2200" dirty="0"/>
              <a:t>utomated </a:t>
            </a:r>
            <a:r>
              <a:rPr lang="en-US" sz="2200" b="1" dirty="0"/>
              <a:t>P</a:t>
            </a:r>
            <a:r>
              <a:rPr lang="en-US" sz="2200" dirty="0"/>
              <a:t>ublic </a:t>
            </a:r>
            <a:r>
              <a:rPr lang="en-US" sz="2200" b="1" dirty="0"/>
              <a:t>T</a:t>
            </a:r>
            <a:r>
              <a:rPr lang="en-US" sz="2200" dirty="0"/>
              <a:t>uring test to tell </a:t>
            </a:r>
            <a:r>
              <a:rPr lang="en-US" sz="2200" b="1" dirty="0"/>
              <a:t>C</a:t>
            </a:r>
            <a:r>
              <a:rPr lang="en-US" sz="2200" dirty="0"/>
              <a:t>omputers and </a:t>
            </a:r>
            <a:r>
              <a:rPr lang="en-US" sz="2200" b="1" dirty="0" smtClean="0"/>
              <a:t>H</a:t>
            </a:r>
            <a:r>
              <a:rPr lang="en-US" sz="2200" dirty="0" smtClean="0"/>
              <a:t>umans </a:t>
            </a:r>
            <a:r>
              <a:rPr lang="en-US" sz="2200" b="1" dirty="0" smtClean="0"/>
              <a:t>A</a:t>
            </a:r>
            <a:r>
              <a:rPr lang="en-US" sz="2200" dirty="0" smtClean="0"/>
              <a:t>part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858000" cy="2895600"/>
          </a:xfrm>
        </p:spPr>
        <p:txBody>
          <a:bodyPr/>
          <a:lstStyle/>
          <a:p>
            <a:pPr algn="l"/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Computer Program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can generate and grade test that: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Most Humans can pass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Computers programs cannot pass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124200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2667000"/>
            <a:ext cx="1437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286000"/>
            <a:ext cx="5791200" cy="1828800"/>
          </a:xfrm>
          <a:prstGeom prst="rect">
            <a:avLst/>
          </a:prstGeom>
          <a:blipFill dpi="0" rotWithShape="1">
            <a:blip r:embed="rId2" cstate="print">
              <a:alphaModFix amt="44000"/>
            </a:blip>
            <a:srcRect/>
            <a:tile tx="0" ty="0" sx="100000" sy="100000" flip="none" algn="tl"/>
          </a:blipFill>
          <a:effectLst>
            <a:outerShdw blurRad="50800" dist="50800" dir="5400000" sx="91000" sy="91000" algn="ctr" rotWithShape="0">
              <a:schemeClr val="bg1">
                <a:alpha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038600" cy="3657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Randomly select some</a:t>
            </a:r>
          </a:p>
          <a:p>
            <a:pPr>
              <a:buNone/>
            </a:pPr>
            <a:r>
              <a:rPr lang="en-US" sz="2800" dirty="0" smtClean="0"/>
              <a:t>alphabets &amp; digits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8r3F5z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66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257800" y="1676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Creates an image and randomly distorts it….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3429000" y="4191000"/>
            <a:ext cx="1981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… generates a test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09800"/>
            <a:ext cx="3352800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4648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Type the characters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895600" y="5257800"/>
            <a:ext cx="228600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Protecting </a:t>
            </a:r>
            <a:r>
              <a:rPr lang="en-US" b="1" dirty="0"/>
              <a:t>Website </a:t>
            </a:r>
            <a:r>
              <a:rPr lang="en-US" b="1" dirty="0" smtClean="0"/>
              <a:t>Registration</a:t>
            </a:r>
          </a:p>
          <a:p>
            <a:r>
              <a:rPr lang="en-US" b="1" dirty="0" smtClean="0"/>
              <a:t>Preventing Comment Spam in Blogs</a:t>
            </a:r>
          </a:p>
          <a:p>
            <a:r>
              <a:rPr lang="en-US" b="1" dirty="0" smtClean="0"/>
              <a:t>Online Polls</a:t>
            </a:r>
          </a:p>
          <a:p>
            <a:r>
              <a:rPr lang="en-US" b="1" dirty="0"/>
              <a:t>Preventing Dictionary </a:t>
            </a:r>
            <a:r>
              <a:rPr lang="en-US" b="1" dirty="0" smtClean="0"/>
              <a:t>Attacks</a:t>
            </a:r>
          </a:p>
          <a:p>
            <a:r>
              <a:rPr lang="en-US" b="1" dirty="0" smtClean="0"/>
              <a:t>Protecting </a:t>
            </a:r>
            <a:r>
              <a:rPr lang="en-US" b="1" dirty="0"/>
              <a:t>Email Addresses From Scrapers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Online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MIT </a:t>
            </a:r>
            <a:r>
              <a:rPr lang="en-US" sz="2800" dirty="0" smtClean="0"/>
              <a:t>finished </a:t>
            </a:r>
            <a:r>
              <a:rPr lang="en-US" sz="2800" dirty="0"/>
              <a:t>with 21,156 </a:t>
            </a:r>
            <a:endParaRPr lang="en-US" sz="2800" dirty="0" smtClean="0"/>
          </a:p>
          <a:p>
            <a:r>
              <a:rPr lang="en-US" sz="2800" dirty="0"/>
              <a:t>Carnegie Mellon with </a:t>
            </a:r>
            <a:r>
              <a:rPr lang="en-US" sz="2800" dirty="0" smtClean="0"/>
              <a:t>21,032</a:t>
            </a:r>
          </a:p>
          <a:p>
            <a:r>
              <a:rPr lang="en-US" sz="2800" dirty="0" smtClean="0"/>
              <a:t>other </a:t>
            </a:r>
            <a:r>
              <a:rPr lang="en-US" sz="2800" dirty="0"/>
              <a:t>school with less than 1,000.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530208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Preventing Dictionary Attacks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Protecting Email Addresses From Scrapers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153400" cy="518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On-screen Show (4:3)</PresentationFormat>
  <Paragraphs>107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CAPTCHA Completely Automated Public Turing test to tell Computers and Humans Apart</vt:lpstr>
      <vt:lpstr>Example</vt:lpstr>
      <vt:lpstr>Slide 5</vt:lpstr>
      <vt:lpstr>Applications</vt:lpstr>
      <vt:lpstr>Online Polls</vt:lpstr>
      <vt:lpstr>Preventing Dictionary Attacks </vt:lpstr>
      <vt:lpstr>Protecting Email Addresses From Scrapers</vt:lpstr>
      <vt:lpstr>Slide 10</vt:lpstr>
      <vt:lpstr>Slide 11</vt:lpstr>
      <vt:lpstr>Slide 12</vt:lpstr>
      <vt:lpstr>Types of Image CAPTCHAs</vt:lpstr>
      <vt:lpstr>Slide 14</vt:lpstr>
      <vt:lpstr>Using machine learning to break CAPTCHA</vt:lpstr>
      <vt:lpstr>Register</vt:lpstr>
      <vt:lpstr>Yahoo</vt:lpstr>
      <vt:lpstr>Ticketmaster</vt:lpstr>
      <vt:lpstr>Gmail</vt:lpstr>
      <vt:lpstr>Segmentation a difficult task….</vt:lpstr>
      <vt:lpstr>Microsoft</vt:lpstr>
      <vt:lpstr>Interesting Fact</vt:lpstr>
      <vt:lpstr>reCAPTCHA</vt:lpstr>
      <vt:lpstr>Slide 24</vt:lpstr>
      <vt:lpstr>SQUIGL-PIX</vt:lpstr>
      <vt:lpstr>ESP-PIX</vt:lpstr>
      <vt:lpstr>CAPTCHA Sweat Shops</vt:lpstr>
      <vt:lpstr>IMAGE</vt:lpstr>
      <vt:lpstr>Slide 29</vt:lpstr>
      <vt:lpstr>Slide 30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Vikas</dc:creator>
  <cp:lastModifiedBy>Vikas</cp:lastModifiedBy>
  <cp:revision>1</cp:revision>
  <dcterms:created xsi:type="dcterms:W3CDTF">2009-11-18T08:08:23Z</dcterms:created>
  <dcterms:modified xsi:type="dcterms:W3CDTF">2009-11-18T08:09:11Z</dcterms:modified>
</cp:coreProperties>
</file>