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0"/>
  </p:notesMasterIdLst>
  <p:sldIdLst>
    <p:sldId id="256" r:id="rId2"/>
    <p:sldId id="480" r:id="rId3"/>
    <p:sldId id="481" r:id="rId4"/>
    <p:sldId id="495" r:id="rId5"/>
    <p:sldId id="479" r:id="rId6"/>
    <p:sldId id="483" r:id="rId7"/>
    <p:sldId id="484" r:id="rId8"/>
    <p:sldId id="485" r:id="rId9"/>
    <p:sldId id="489" r:id="rId10"/>
    <p:sldId id="486" r:id="rId11"/>
    <p:sldId id="490" r:id="rId12"/>
    <p:sldId id="492" r:id="rId13"/>
    <p:sldId id="491" r:id="rId14"/>
    <p:sldId id="494" r:id="rId15"/>
    <p:sldId id="488" r:id="rId16"/>
    <p:sldId id="487" r:id="rId17"/>
    <p:sldId id="496" r:id="rId18"/>
    <p:sldId id="497" r:id="rId19"/>
    <p:sldId id="436" r:id="rId20"/>
    <p:sldId id="441" r:id="rId21"/>
    <p:sldId id="502" r:id="rId22"/>
    <p:sldId id="503" r:id="rId23"/>
    <p:sldId id="442" r:id="rId24"/>
    <p:sldId id="500" r:id="rId25"/>
    <p:sldId id="501" r:id="rId26"/>
    <p:sldId id="504" r:id="rId27"/>
    <p:sldId id="499" r:id="rId28"/>
    <p:sldId id="453" r:id="rId29"/>
  </p:sldIdLst>
  <p:sldSz cx="9144000" cy="6858000" type="screen4x3"/>
  <p:notesSz cx="6858000" cy="9144000"/>
  <p:embeddedFontLst>
    <p:embeddedFont>
      <p:font typeface="Calibri" pitchFamily="34" charset="0"/>
      <p:regular r:id="rId31"/>
      <p:bold r:id="rId32"/>
      <p:italic r:id="rId33"/>
      <p:boldItalic r:id="rId34"/>
    </p:embeddedFont>
    <p:embeddedFont>
      <p:font typeface="Script MT Bold" pitchFamily="66" charset="0"/>
      <p:bold r:id="rId35"/>
    </p:embeddedFont>
    <p:embeddedFont>
      <p:font typeface="Baskerville Old Face" pitchFamily="18" charset="0"/>
      <p:regular r:id="rId36"/>
    </p:embeddedFont>
    <p:embeddedFont>
      <p:font typeface="cmsy10" pitchFamily="34" charset="0"/>
      <p:regular r:id="rId37"/>
    </p:embeddedFont>
  </p:embeddedFontLst>
  <p:custDataLst>
    <p:tags r:id="rId3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DB77"/>
    <a:srgbClr val="FFFFFF"/>
    <a:srgbClr val="FCD5B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55" autoAdjust="0"/>
    <p:restoredTop sz="95855" autoAdjust="0"/>
  </p:normalViewPr>
  <p:slideViewPr>
    <p:cSldViewPr>
      <p:cViewPr varScale="1">
        <p:scale>
          <a:sx n="79" d="100"/>
          <a:sy n="79" d="100"/>
        </p:scale>
        <p:origin x="-462" y="-78"/>
      </p:cViewPr>
      <p:guideLst>
        <p:guide orient="horz" pos="3744"/>
        <p:guide pos="672"/>
      </p:guideLst>
    </p:cSldViewPr>
  </p:slideViewPr>
  <p:outlineViewPr>
    <p:cViewPr>
      <p:scale>
        <a:sx n="33" d="100"/>
        <a:sy n="33" d="100"/>
      </p:scale>
      <p:origin x="18" y="30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font" Target="fonts/font7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210A7-6883-4148-80BF-7FDB61E17DA4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0FABFC-8EBE-42A7-AFE5-23D1A0BD1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C800D-86F8-4AFB-8C62-B46369624ADD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21DD-DC41-404E-B3D8-73C91BBAF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C800D-86F8-4AFB-8C62-B46369624ADD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21DD-DC41-404E-B3D8-73C91BBAF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C800D-86F8-4AFB-8C62-B46369624ADD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21DD-DC41-404E-B3D8-73C91BBAF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C04E067-BCD3-4652-A036-3F4F970473AD}" type="datetime1">
              <a:rPr lang="en-US"/>
              <a:pPr>
                <a:defRPr/>
              </a:pPr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4F26FC-34FF-471C-960D-6B1F974F1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C800D-86F8-4AFB-8C62-B46369624ADD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21DD-DC41-404E-B3D8-73C91BBAFF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3716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C800D-86F8-4AFB-8C62-B46369624ADD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21DD-DC41-404E-B3D8-73C91BBAF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C800D-86F8-4AFB-8C62-B46369624ADD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21DD-DC41-404E-B3D8-73C91BBAF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C800D-86F8-4AFB-8C62-B46369624ADD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21DD-DC41-404E-B3D8-73C91BBAF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C800D-86F8-4AFB-8C62-B46369624ADD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21DD-DC41-404E-B3D8-73C91BBAF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C800D-86F8-4AFB-8C62-B46369624ADD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21DD-DC41-404E-B3D8-73C91BBAF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C800D-86F8-4AFB-8C62-B46369624ADD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21DD-DC41-404E-B3D8-73C91BBAF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C800D-86F8-4AFB-8C62-B46369624ADD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21DD-DC41-404E-B3D8-73C91BBAF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C800D-86F8-4AFB-8C62-B46369624ADD}" type="datetimeFigureOut">
              <a:rPr lang="en-US" smtClean="0"/>
              <a:pPr/>
              <a:t>10/12/2010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A21DD-DC41-404E-B3D8-73C91BBAFF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Algorithms for </a:t>
            </a:r>
            <a:br>
              <a:rPr lang="en-US" b="1" dirty="0" smtClean="0">
                <a:solidFill>
                  <a:srgbClr val="00B050"/>
                </a:solidFill>
              </a:rPr>
            </a:br>
            <a:r>
              <a:rPr lang="en-US" b="1" dirty="0" smtClean="0">
                <a:solidFill>
                  <a:srgbClr val="00B050"/>
                </a:solidFill>
              </a:rPr>
              <a:t>Max-min Optimization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038600"/>
            <a:ext cx="6400800" cy="1143000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2000" b="1" dirty="0" err="1" smtClean="0">
                <a:solidFill>
                  <a:srgbClr val="0070C0"/>
                </a:solidFill>
              </a:rPr>
              <a:t>Anupam</a:t>
            </a:r>
            <a:r>
              <a:rPr lang="en-US" sz="2000" b="1" dirty="0" smtClean="0">
                <a:solidFill>
                  <a:srgbClr val="0070C0"/>
                </a:solidFill>
              </a:rPr>
              <a:t> Gupta</a:t>
            </a:r>
          </a:p>
          <a:p>
            <a:r>
              <a:rPr lang="en-US" sz="2000" b="1" dirty="0" smtClean="0">
                <a:solidFill>
                  <a:srgbClr val="0070C0"/>
                </a:solidFill>
              </a:rPr>
              <a:t>Carnegie Mellon University</a:t>
            </a:r>
            <a:br>
              <a:rPr lang="en-US" sz="2000" b="1" dirty="0" smtClean="0">
                <a:solidFill>
                  <a:srgbClr val="0070C0"/>
                </a:solidFill>
              </a:rPr>
            </a:br>
            <a:endParaRPr lang="en-US" sz="2000" b="1" dirty="0" smtClean="0">
              <a:solidFill>
                <a:srgbClr val="0070C0"/>
              </a:solidFill>
            </a:endParaRPr>
          </a:p>
          <a:p>
            <a:r>
              <a:rPr lang="en-US" sz="1400" b="1" smtClean="0">
                <a:solidFill>
                  <a:srgbClr val="0070C0"/>
                </a:solidFill>
              </a:rPr>
              <a:t>based on works with </a:t>
            </a:r>
          </a:p>
          <a:p>
            <a:r>
              <a:rPr lang="en-US" sz="1400" b="1" smtClean="0">
                <a:solidFill>
                  <a:srgbClr val="0070C0"/>
                </a:solidFill>
              </a:rPr>
              <a:t>Viswanath </a:t>
            </a:r>
            <a:r>
              <a:rPr lang="en-US" sz="1400" b="1" dirty="0" err="1" smtClean="0">
                <a:solidFill>
                  <a:srgbClr val="0070C0"/>
                </a:solidFill>
              </a:rPr>
              <a:t>Nagarajan</a:t>
            </a:r>
            <a:r>
              <a:rPr lang="en-US" sz="1400" b="1" dirty="0" smtClean="0">
                <a:solidFill>
                  <a:srgbClr val="0070C0"/>
                </a:solidFill>
              </a:rPr>
              <a:t> (IBM Watson) and </a:t>
            </a:r>
            <a:r>
              <a:rPr lang="en-US" sz="1400" b="1" dirty="0" err="1" smtClean="0">
                <a:solidFill>
                  <a:srgbClr val="0070C0"/>
                </a:solidFill>
              </a:rPr>
              <a:t>R.Ravi</a:t>
            </a:r>
            <a:r>
              <a:rPr lang="en-US" sz="1400" b="1" dirty="0" smtClean="0">
                <a:solidFill>
                  <a:srgbClr val="0070C0"/>
                </a:solidFill>
              </a:rPr>
              <a:t> (</a:t>
            </a:r>
            <a:r>
              <a:rPr lang="en-US" sz="1400" b="1" smtClean="0">
                <a:solidFill>
                  <a:srgbClr val="0070C0"/>
                </a:solidFill>
              </a:rPr>
              <a:t>CMU),</a:t>
            </a:r>
          </a:p>
          <a:p>
            <a:r>
              <a:rPr lang="en-US" sz="1400" b="1" smtClean="0">
                <a:solidFill>
                  <a:srgbClr val="0070C0"/>
                </a:solidFill>
              </a:rPr>
              <a:t>Aaron Roth (MSR/Penn), Grant Schoenebeck (Princeton), and Kunal Talwar (MSR)</a:t>
            </a:r>
            <a:endParaRPr lang="en-US" sz="14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5"/>
          <p:cNvGrpSpPr/>
          <p:nvPr/>
        </p:nvGrpSpPr>
        <p:grpSpPr>
          <a:xfrm>
            <a:off x="6019800" y="1676400"/>
            <a:ext cx="2362200" cy="838200"/>
            <a:chOff x="6553200" y="1752600"/>
            <a:chExt cx="2362200" cy="838200"/>
          </a:xfrm>
        </p:grpSpPr>
        <p:sp>
          <p:nvSpPr>
            <p:cNvPr id="11" name="Rectangle 10"/>
            <p:cNvSpPr/>
            <p:nvPr/>
          </p:nvSpPr>
          <p:spPr>
            <a:xfrm>
              <a:off x="6553200" y="1752600"/>
              <a:ext cx="2362200" cy="8382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01000" y="1828800"/>
              <a:ext cx="8162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f(S)</a:t>
              </a:r>
              <a:endParaRPr lang="en-US" sz="36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66759" y="1759803"/>
              <a:ext cx="132100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max</a:t>
              </a:r>
            </a:p>
            <a:p>
              <a:pPr algn="ctr"/>
              <a:r>
                <a:rPr lang="en-US" sz="2400" dirty="0" err="1" smtClean="0"/>
                <a:t>s.t</a:t>
              </a:r>
              <a:r>
                <a:rPr lang="en-US" sz="2400" dirty="0" smtClean="0"/>
                <a:t>. S in </a:t>
              </a:r>
              <a:r>
                <a:rPr lang="en-US" sz="2400" b="1" dirty="0" smtClean="0">
                  <a:latin typeface="Script MT Bold" pitchFamily="66" charset="0"/>
                </a:rPr>
                <a:t>I</a:t>
              </a:r>
              <a:endParaRPr lang="en-US" sz="2400" b="1" dirty="0">
                <a:latin typeface="Script MT Bold" pitchFamily="66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09600" y="1981200"/>
            <a:ext cx="4339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monotone</a:t>
            </a:r>
            <a:r>
              <a:rPr lang="en-US" sz="2400" smtClean="0"/>
              <a:t> submodular function </a:t>
            </a:r>
            <a:r>
              <a:rPr lang="en-US" sz="2400" smtClean="0">
                <a:solidFill>
                  <a:srgbClr val="0070C0"/>
                </a:solidFill>
              </a:rPr>
              <a:t>f</a:t>
            </a:r>
            <a:endParaRPr lang="en-US" sz="240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" y="2971800"/>
            <a:ext cx="4793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If </a:t>
            </a:r>
            <a:r>
              <a:rPr lang="en-US" sz="2400" b="1" smtClean="0">
                <a:solidFill>
                  <a:srgbClr val="0070C0"/>
                </a:solidFill>
                <a:latin typeface="Script MT Bold" pitchFamily="66" charset="0"/>
              </a:rPr>
              <a:t>I</a:t>
            </a:r>
            <a:r>
              <a:rPr lang="en-US" sz="2400" smtClean="0">
                <a:solidFill>
                  <a:srgbClr val="0070C0"/>
                </a:solidFill>
              </a:rPr>
              <a:t> is the intersection of </a:t>
            </a:r>
            <a:r>
              <a:rPr lang="en-US" sz="2400" smtClean="0">
                <a:solidFill>
                  <a:srgbClr val="FF0000"/>
                </a:solidFill>
              </a:rPr>
              <a:t>p</a:t>
            </a:r>
            <a:r>
              <a:rPr lang="en-US" sz="2400" smtClean="0">
                <a:solidFill>
                  <a:srgbClr val="0070C0"/>
                </a:solidFill>
              </a:rPr>
              <a:t> matroids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09408" y="3505200"/>
            <a:ext cx="6025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the greedy algorithm is a </a:t>
            </a:r>
            <a:r>
              <a:rPr lang="en-US" sz="2400" smtClean="0">
                <a:solidFill>
                  <a:srgbClr val="FF0000"/>
                </a:solidFill>
              </a:rPr>
              <a:t>(p+1)</a:t>
            </a:r>
            <a:r>
              <a:rPr lang="en-US" sz="2400" smtClean="0">
                <a:solidFill>
                  <a:srgbClr val="0070C0"/>
                </a:solidFill>
              </a:rPr>
              <a:t>-approximation!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</a:t>
            </a:r>
            <a:r>
              <a:rPr lang="en-US" smtClean="0">
                <a:latin typeface="Baskerville Old Face" pitchFamily="18" charset="0"/>
              </a:rPr>
              <a:t>II</a:t>
            </a:r>
            <a:r>
              <a:rPr lang="en-US" smtClean="0"/>
              <a:t>: submodular maximization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0" y="4343400"/>
            <a:ext cx="5468356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mtClean="0"/>
              <a:t>S = { }</a:t>
            </a:r>
          </a:p>
          <a:p>
            <a:r>
              <a:rPr lang="en-US" smtClean="0"/>
              <a:t>While </a:t>
            </a:r>
            <a:r>
              <a:rPr lang="en-US" b="1" smtClean="0">
                <a:sym typeface="Symbol"/>
              </a:rPr>
              <a:t></a:t>
            </a:r>
            <a:r>
              <a:rPr lang="en-US" smtClean="0">
                <a:sym typeface="Symbol"/>
              </a:rPr>
              <a:t> </a:t>
            </a:r>
            <a:r>
              <a:rPr lang="en-US" smtClean="0">
                <a:solidFill>
                  <a:srgbClr val="C00000"/>
                </a:solidFill>
              </a:rPr>
              <a:t>e</a:t>
            </a:r>
            <a:r>
              <a:rPr lang="en-US" smtClean="0"/>
              <a:t> such </a:t>
            </a:r>
            <a:r>
              <a:rPr lang="en-US" smtClean="0">
                <a:solidFill>
                  <a:srgbClr val="C00000"/>
                </a:solidFill>
              </a:rPr>
              <a:t>S + e </a:t>
            </a:r>
            <a:r>
              <a:rPr lang="en-US" smtClean="0"/>
              <a:t>is independent</a:t>
            </a:r>
          </a:p>
          <a:p>
            <a:r>
              <a:rPr lang="en-US" smtClean="0"/>
              <a:t>          pick the element </a:t>
            </a:r>
            <a:r>
              <a:rPr lang="en-US" smtClean="0">
                <a:solidFill>
                  <a:srgbClr val="C00000"/>
                </a:solidFill>
              </a:rPr>
              <a:t>e*</a:t>
            </a:r>
            <a:r>
              <a:rPr lang="en-US" smtClean="0"/>
              <a:t> which maximizes </a:t>
            </a:r>
            <a:r>
              <a:rPr lang="en-US" smtClean="0">
                <a:solidFill>
                  <a:srgbClr val="C00000"/>
                </a:solidFill>
              </a:rPr>
              <a:t>f(S+e*) – f(S)</a:t>
            </a:r>
            <a:endParaRPr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  <p:bldP spid="24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/>
              <a:t>the greedy algorithm: a proof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smtClean="0"/>
              <a:t>Suppose we want to maximize </a:t>
            </a:r>
            <a:r>
              <a:rPr lang="en-US" sz="2000" smtClean="0">
                <a:solidFill>
                  <a:srgbClr val="C00000"/>
                </a:solidFill>
              </a:rPr>
              <a:t>monotone submodular </a:t>
            </a:r>
            <a:r>
              <a:rPr lang="en-US" sz="2000" smtClean="0"/>
              <a:t>f(S)</a:t>
            </a:r>
          </a:p>
          <a:p>
            <a:pPr>
              <a:buNone/>
            </a:pPr>
            <a:r>
              <a:rPr lang="en-US" sz="2000" smtClean="0"/>
              <a:t>	such that </a:t>
            </a:r>
            <a:r>
              <a:rPr lang="en-US" sz="2000" b="1" smtClean="0">
                <a:solidFill>
                  <a:srgbClr val="00B050"/>
                </a:solidFill>
                <a:latin typeface="Script MT Bold" pitchFamily="66" charset="0"/>
              </a:rPr>
              <a:t>I </a:t>
            </a:r>
            <a:r>
              <a:rPr lang="en-US" sz="2000" smtClean="0">
                <a:solidFill>
                  <a:srgbClr val="00B050"/>
                </a:solidFill>
              </a:rPr>
              <a:t>= { S </a:t>
            </a:r>
            <a:r>
              <a:rPr lang="en-US" sz="2000" smtClean="0">
                <a:solidFill>
                  <a:srgbClr val="00B050"/>
                </a:solidFill>
                <a:latin typeface="cmsy10"/>
              </a:rPr>
              <a:t>½</a:t>
            </a:r>
            <a:r>
              <a:rPr lang="en-US" sz="2000" smtClean="0">
                <a:solidFill>
                  <a:srgbClr val="00B050"/>
                </a:solidFill>
              </a:rPr>
              <a:t> U | S contains at most k elements }</a:t>
            </a:r>
          </a:p>
          <a:p>
            <a:pPr>
              <a:buNone/>
            </a:pPr>
            <a:endParaRPr lang="en-US" sz="2000" smtClean="0"/>
          </a:p>
          <a:p>
            <a:pPr>
              <a:buNone/>
            </a:pPr>
            <a:r>
              <a:rPr lang="en-US" sz="2000" b="1" smtClean="0"/>
              <a:t>Theorem:  </a:t>
            </a:r>
            <a:r>
              <a:rPr lang="en-US" sz="2000" smtClean="0">
                <a:latin typeface="Calibri"/>
              </a:rPr>
              <a:t>f(S</a:t>
            </a:r>
            <a:r>
              <a:rPr lang="en-US" sz="2000" baseline="-25000" smtClean="0">
                <a:latin typeface="Calibri"/>
              </a:rPr>
              <a:t>final</a:t>
            </a:r>
            <a:r>
              <a:rPr lang="en-US" sz="2000" smtClean="0"/>
              <a:t>) ≥ ½ </a:t>
            </a:r>
            <a:r>
              <a:rPr lang="en-US" sz="2000" smtClean="0">
                <a:latin typeface="Calibri"/>
              </a:rPr>
              <a:t>f(S</a:t>
            </a:r>
            <a:r>
              <a:rPr lang="en-US" sz="2000" baseline="-25000" smtClean="0">
                <a:latin typeface="Calibri"/>
              </a:rPr>
              <a:t>final</a:t>
            </a:r>
            <a:r>
              <a:rPr lang="en-US" sz="2000" smtClean="0"/>
              <a:t> </a:t>
            </a:r>
            <a:r>
              <a:rPr lang="en-US" sz="2000" smtClean="0">
                <a:latin typeface="cmsy10"/>
              </a:rPr>
              <a:t>[</a:t>
            </a:r>
            <a:r>
              <a:rPr lang="en-US" sz="2000" smtClean="0"/>
              <a:t> OPT)</a:t>
            </a:r>
          </a:p>
          <a:p>
            <a:pPr>
              <a:buNone/>
            </a:pPr>
            <a:endParaRPr lang="en-US" sz="2000" smtClean="0"/>
          </a:p>
          <a:p>
            <a:pPr>
              <a:buNone/>
            </a:pPr>
            <a:r>
              <a:rPr lang="en-US" sz="2000" b="1" smtClean="0"/>
              <a:t>Proof: </a:t>
            </a:r>
            <a:r>
              <a:rPr lang="en-US" sz="1800" smtClean="0"/>
              <a:t>Suppose not. </a:t>
            </a:r>
            <a:endParaRPr lang="en-US" sz="2000"/>
          </a:p>
        </p:txBody>
      </p:sp>
      <p:sp>
        <p:nvSpPr>
          <p:cNvPr id="4" name="TextBox 3"/>
          <p:cNvSpPr txBox="1"/>
          <p:nvPr/>
        </p:nvSpPr>
        <p:spPr>
          <a:xfrm>
            <a:off x="1066800" y="3853934"/>
            <a:ext cx="3009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Then </a:t>
            </a:r>
            <a:r>
              <a:rPr lang="en-US" smtClean="0">
                <a:solidFill>
                  <a:srgbClr val="0070C0"/>
                </a:solidFill>
              </a:rPr>
              <a:t>f(S</a:t>
            </a:r>
            <a:r>
              <a:rPr lang="en-US" baseline="-25000" smtClean="0">
                <a:solidFill>
                  <a:srgbClr val="0070C0"/>
                </a:solidFill>
              </a:rPr>
              <a:t>final</a:t>
            </a:r>
            <a:r>
              <a:rPr lang="en-US" smtClean="0">
                <a:solidFill>
                  <a:srgbClr val="0070C0"/>
                </a:solidFill>
              </a:rPr>
              <a:t>)  &lt; ½ f(S</a:t>
            </a:r>
            <a:r>
              <a:rPr lang="en-US" baseline="-25000" smtClean="0">
                <a:solidFill>
                  <a:srgbClr val="0070C0"/>
                </a:solidFill>
              </a:rPr>
              <a:t>final</a:t>
            </a:r>
            <a:r>
              <a:rPr lang="en-US" smtClean="0">
                <a:solidFill>
                  <a:srgbClr val="0070C0"/>
                </a:solidFill>
              </a:rPr>
              <a:t> </a:t>
            </a:r>
            <a:r>
              <a:rPr lang="en-US" smtClean="0">
                <a:solidFill>
                  <a:srgbClr val="0070C0"/>
                </a:solidFill>
                <a:latin typeface="cmsy10"/>
              </a:rPr>
              <a:t>[</a:t>
            </a:r>
            <a:r>
              <a:rPr lang="en-US" smtClean="0">
                <a:solidFill>
                  <a:srgbClr val="0070C0"/>
                </a:solidFill>
              </a:rPr>
              <a:t> OPT)</a:t>
            </a:r>
            <a:endParaRPr lang="en-US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4267200"/>
            <a:ext cx="3367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ym typeface="Symbol"/>
              </a:rPr>
              <a:t> </a:t>
            </a:r>
            <a:r>
              <a:rPr lang="en-US" smtClean="0">
                <a:solidFill>
                  <a:srgbClr val="0070C0"/>
                </a:solidFill>
              </a:rPr>
              <a:t>f(S</a:t>
            </a:r>
            <a:r>
              <a:rPr lang="en-US" baseline="-25000" smtClean="0">
                <a:solidFill>
                  <a:srgbClr val="0070C0"/>
                </a:solidFill>
              </a:rPr>
              <a:t>final</a:t>
            </a:r>
            <a:r>
              <a:rPr lang="en-US" smtClean="0">
                <a:solidFill>
                  <a:srgbClr val="0070C0"/>
                </a:solidFill>
              </a:rPr>
              <a:t> </a:t>
            </a:r>
            <a:r>
              <a:rPr lang="en-US" smtClean="0">
                <a:solidFill>
                  <a:srgbClr val="0070C0"/>
                </a:solidFill>
                <a:latin typeface="cmsy10"/>
              </a:rPr>
              <a:t>[</a:t>
            </a:r>
            <a:r>
              <a:rPr lang="en-US" smtClean="0">
                <a:solidFill>
                  <a:srgbClr val="0070C0"/>
                </a:solidFill>
              </a:rPr>
              <a:t> OPT)  – f(S</a:t>
            </a:r>
            <a:r>
              <a:rPr lang="en-US" baseline="-25000" smtClean="0">
                <a:solidFill>
                  <a:srgbClr val="0070C0"/>
                </a:solidFill>
              </a:rPr>
              <a:t>final</a:t>
            </a:r>
            <a:r>
              <a:rPr lang="en-US" smtClean="0">
                <a:solidFill>
                  <a:srgbClr val="0070C0"/>
                </a:solidFill>
              </a:rPr>
              <a:t>) &gt; f(S</a:t>
            </a:r>
            <a:r>
              <a:rPr lang="en-US" baseline="-25000" smtClean="0">
                <a:solidFill>
                  <a:srgbClr val="0070C0"/>
                </a:solidFill>
              </a:rPr>
              <a:t>final</a:t>
            </a:r>
            <a:r>
              <a:rPr lang="en-US" smtClean="0">
                <a:solidFill>
                  <a:srgbClr val="0070C0"/>
                </a:solidFill>
              </a:rPr>
              <a:t>)</a:t>
            </a:r>
            <a:endParaRPr lang="en-US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4768334"/>
            <a:ext cx="3904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ym typeface="Symbol"/>
              </a:rPr>
              <a:t>  </a:t>
            </a:r>
            <a:r>
              <a:rPr lang="en-US" smtClean="0">
                <a:solidFill>
                  <a:srgbClr val="00B050"/>
                </a:solidFill>
              </a:rPr>
              <a:t>e </a:t>
            </a:r>
            <a:r>
              <a:rPr lang="en-US" smtClean="0"/>
              <a:t>in </a:t>
            </a:r>
            <a:r>
              <a:rPr lang="en-US" smtClean="0">
                <a:solidFill>
                  <a:srgbClr val="0070C0"/>
                </a:solidFill>
              </a:rPr>
              <a:t>OPT\S</a:t>
            </a:r>
            <a:r>
              <a:rPr lang="en-US" smtClean="0"/>
              <a:t> s.t. </a:t>
            </a:r>
            <a:r>
              <a:rPr lang="en-US" smtClean="0">
                <a:solidFill>
                  <a:srgbClr val="0070C0"/>
                </a:solidFill>
                <a:latin typeface="Calibri"/>
              </a:rPr>
              <a:t>f(S</a:t>
            </a:r>
            <a:r>
              <a:rPr lang="en-US" baseline="-25000" smtClean="0">
                <a:solidFill>
                  <a:srgbClr val="0070C0"/>
                </a:solidFill>
                <a:latin typeface="Calibri"/>
              </a:rPr>
              <a:t>final</a:t>
            </a:r>
            <a:r>
              <a:rPr lang="en-US" smtClean="0">
                <a:solidFill>
                  <a:srgbClr val="0070C0"/>
                </a:solidFill>
              </a:rPr>
              <a:t> + </a:t>
            </a:r>
            <a:r>
              <a:rPr lang="en-US" smtClean="0">
                <a:solidFill>
                  <a:srgbClr val="00B050"/>
                </a:solidFill>
              </a:rPr>
              <a:t>e</a:t>
            </a:r>
            <a:r>
              <a:rPr lang="en-US" smtClean="0">
                <a:solidFill>
                  <a:srgbClr val="0070C0"/>
                </a:solidFill>
              </a:rPr>
              <a:t>) – </a:t>
            </a:r>
            <a:r>
              <a:rPr lang="en-US" smtClean="0">
                <a:solidFill>
                  <a:srgbClr val="0070C0"/>
                </a:solidFill>
                <a:latin typeface="Calibri"/>
              </a:rPr>
              <a:t>f(S</a:t>
            </a:r>
            <a:r>
              <a:rPr lang="en-US" baseline="-25000" smtClean="0">
                <a:solidFill>
                  <a:srgbClr val="0070C0"/>
                </a:solidFill>
                <a:latin typeface="Calibri"/>
              </a:rPr>
              <a:t>final</a:t>
            </a:r>
            <a:r>
              <a:rPr lang="en-US" smtClean="0">
                <a:solidFill>
                  <a:srgbClr val="0070C0"/>
                </a:solidFill>
              </a:rPr>
              <a:t>) &gt;</a:t>
            </a:r>
            <a:endParaRPr lang="en-US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5410200"/>
            <a:ext cx="406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ym typeface="Symbol"/>
              </a:rPr>
              <a:t> at every step of greedy,</a:t>
            </a:r>
            <a:r>
              <a:rPr lang="en-US" smtClean="0"/>
              <a:t> </a:t>
            </a:r>
            <a:r>
              <a:rPr lang="en-US" smtClean="0">
                <a:solidFill>
                  <a:srgbClr val="0070C0"/>
                </a:solidFill>
                <a:latin typeface="Calibri"/>
              </a:rPr>
              <a:t>f(S</a:t>
            </a:r>
            <a:r>
              <a:rPr lang="en-US" smtClean="0">
                <a:solidFill>
                  <a:srgbClr val="0070C0"/>
                </a:solidFill>
              </a:rPr>
              <a:t> + </a:t>
            </a:r>
            <a:r>
              <a:rPr lang="en-US" smtClean="0">
                <a:solidFill>
                  <a:srgbClr val="00B050"/>
                </a:solidFill>
              </a:rPr>
              <a:t>e</a:t>
            </a:r>
            <a:r>
              <a:rPr lang="en-US" smtClean="0">
                <a:solidFill>
                  <a:srgbClr val="0070C0"/>
                </a:solidFill>
              </a:rPr>
              <a:t>) – </a:t>
            </a:r>
            <a:r>
              <a:rPr lang="en-US" smtClean="0">
                <a:solidFill>
                  <a:srgbClr val="0070C0"/>
                </a:solidFill>
                <a:latin typeface="Calibri"/>
              </a:rPr>
              <a:t>f(S</a:t>
            </a:r>
            <a:r>
              <a:rPr lang="en-US" smtClean="0">
                <a:solidFill>
                  <a:srgbClr val="0070C0"/>
                </a:solidFill>
              </a:rPr>
              <a:t>) &gt;</a:t>
            </a:r>
            <a:endParaRPr lang="en-US">
              <a:solidFill>
                <a:srgbClr val="0070C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789631" y="4615934"/>
            <a:ext cx="772969" cy="685800"/>
            <a:chOff x="7543800" y="3352800"/>
            <a:chExt cx="772969" cy="685800"/>
          </a:xfrm>
        </p:grpSpPr>
        <p:sp>
          <p:nvSpPr>
            <p:cNvPr id="8" name="TextBox 7"/>
            <p:cNvSpPr txBox="1"/>
            <p:nvPr/>
          </p:nvSpPr>
          <p:spPr>
            <a:xfrm>
              <a:off x="7788338" y="3669268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rgbClr val="0070C0"/>
                  </a:solidFill>
                </a:rPr>
                <a:t>k</a:t>
              </a:r>
              <a:endParaRPr lang="en-US">
                <a:solidFill>
                  <a:srgbClr val="0070C0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7696200" y="3733800"/>
              <a:ext cx="533400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7543800" y="3352800"/>
              <a:ext cx="77296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mtClean="0">
                  <a:solidFill>
                    <a:srgbClr val="0070C0"/>
                  </a:solidFill>
                </a:rPr>
                <a:t>f(S</a:t>
              </a:r>
              <a:r>
                <a:rPr lang="en-US" baseline="-25000" smtClean="0">
                  <a:solidFill>
                    <a:srgbClr val="0070C0"/>
                  </a:solidFill>
                </a:rPr>
                <a:t>final</a:t>
              </a:r>
              <a:r>
                <a:rPr lang="en-US" smtClean="0">
                  <a:solidFill>
                    <a:srgbClr val="0070C0"/>
                  </a:solidFill>
                </a:rPr>
                <a:t>)</a:t>
              </a:r>
              <a:endParaRPr lang="en-US">
                <a:solidFill>
                  <a:srgbClr val="0070C0"/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066800" y="6031468"/>
            <a:ext cx="5797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So greedy’s improvement must have been at least as much. </a:t>
            </a:r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4942031" y="5257800"/>
            <a:ext cx="772969" cy="685800"/>
            <a:chOff x="7543800" y="3352800"/>
            <a:chExt cx="772969" cy="685800"/>
          </a:xfrm>
        </p:grpSpPr>
        <p:sp>
          <p:nvSpPr>
            <p:cNvPr id="19" name="TextBox 18"/>
            <p:cNvSpPr txBox="1"/>
            <p:nvPr/>
          </p:nvSpPr>
          <p:spPr>
            <a:xfrm>
              <a:off x="7788338" y="3669268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rgbClr val="0070C0"/>
                  </a:solidFill>
                </a:rPr>
                <a:t>k</a:t>
              </a:r>
              <a:endParaRPr lang="en-US">
                <a:solidFill>
                  <a:srgbClr val="0070C0"/>
                </a:solidFill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7696200" y="3733800"/>
              <a:ext cx="533400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7543800" y="3352800"/>
              <a:ext cx="77296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mtClean="0">
                  <a:solidFill>
                    <a:srgbClr val="0070C0"/>
                  </a:solidFill>
                </a:rPr>
                <a:t>f(S</a:t>
              </a:r>
              <a:r>
                <a:rPr lang="en-US" baseline="-25000" smtClean="0">
                  <a:solidFill>
                    <a:srgbClr val="0070C0"/>
                  </a:solidFill>
                </a:rPr>
                <a:t>final</a:t>
              </a:r>
              <a:r>
                <a:rPr lang="en-US" smtClean="0">
                  <a:solidFill>
                    <a:srgbClr val="0070C0"/>
                  </a:solidFill>
                </a:rPr>
                <a:t>)</a:t>
              </a:r>
              <a:endParaRPr lang="en-US">
                <a:solidFill>
                  <a:srgbClr val="0070C0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6923396" y="6031468"/>
            <a:ext cx="1458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Contradiction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858000" y="2286000"/>
            <a:ext cx="218194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mtClean="0"/>
              <a:t>Cardinality constraint</a:t>
            </a:r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635583" y="3505200"/>
            <a:ext cx="22294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mtClean="0"/>
              <a:t>n.b. use monotonicity</a:t>
            </a:r>
            <a:br>
              <a:rPr lang="en-US" smtClean="0"/>
            </a:br>
            <a:r>
              <a:rPr lang="en-US" smtClean="0"/>
              <a:t>only in the last step.</a:t>
            </a: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191000" y="2647890"/>
            <a:ext cx="12623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mtClean="0">
                <a:solidFill>
                  <a:srgbClr val="00B050"/>
                </a:solidFill>
              </a:rPr>
              <a:t>≥ ½ f(OPT)</a:t>
            </a:r>
            <a:endParaRPr lang="en-US" sz="200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22" grpId="0"/>
      <p:bldP spid="23" grpId="0" animBg="1"/>
      <p:bldP spid="24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/>
          <p:nvPr/>
        </p:nvGrpSpPr>
        <p:grpSpPr>
          <a:xfrm>
            <a:off x="6019800" y="1676400"/>
            <a:ext cx="2362200" cy="838200"/>
            <a:chOff x="6553200" y="1752600"/>
            <a:chExt cx="2362200" cy="838200"/>
          </a:xfrm>
        </p:grpSpPr>
        <p:sp>
          <p:nvSpPr>
            <p:cNvPr id="11" name="Rectangle 10"/>
            <p:cNvSpPr/>
            <p:nvPr/>
          </p:nvSpPr>
          <p:spPr>
            <a:xfrm>
              <a:off x="6553200" y="1752600"/>
              <a:ext cx="2362200" cy="8382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01000" y="1828800"/>
              <a:ext cx="8162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f(S)</a:t>
              </a:r>
              <a:endParaRPr lang="en-US" sz="36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66759" y="1759803"/>
              <a:ext cx="132100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max</a:t>
              </a:r>
            </a:p>
            <a:p>
              <a:pPr algn="ctr"/>
              <a:r>
                <a:rPr lang="en-US" sz="2400" dirty="0" err="1" smtClean="0"/>
                <a:t>s.t</a:t>
              </a:r>
              <a:r>
                <a:rPr lang="en-US" sz="2400" dirty="0" smtClean="0"/>
                <a:t>. S in </a:t>
              </a:r>
              <a:r>
                <a:rPr lang="en-US" sz="2400" b="1" dirty="0" smtClean="0">
                  <a:latin typeface="Script MT Bold" pitchFamily="66" charset="0"/>
                </a:rPr>
                <a:t>I</a:t>
              </a:r>
              <a:endParaRPr lang="en-US" sz="2400" b="1" dirty="0">
                <a:latin typeface="Script MT Bold" pitchFamily="66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09600" y="1981200"/>
            <a:ext cx="4920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non-monotone</a:t>
            </a:r>
            <a:r>
              <a:rPr lang="en-US" sz="2400" smtClean="0"/>
              <a:t> submodular function </a:t>
            </a:r>
            <a:r>
              <a:rPr lang="en-US" sz="2400" smtClean="0">
                <a:solidFill>
                  <a:srgbClr val="0070C0"/>
                </a:solidFill>
              </a:rPr>
              <a:t>f</a:t>
            </a:r>
            <a:endParaRPr lang="en-US" sz="240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" y="2971800"/>
            <a:ext cx="5143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If </a:t>
            </a:r>
            <a:r>
              <a:rPr lang="en-US" sz="2400" b="1" smtClean="0">
                <a:solidFill>
                  <a:srgbClr val="0070C0"/>
                </a:solidFill>
                <a:latin typeface="Script MT Bold" pitchFamily="66" charset="0"/>
              </a:rPr>
              <a:t>I</a:t>
            </a:r>
            <a:r>
              <a:rPr lang="en-US" sz="2400" smtClean="0">
                <a:solidFill>
                  <a:srgbClr val="0070C0"/>
                </a:solidFill>
              </a:rPr>
              <a:t> is </a:t>
            </a:r>
            <a:r>
              <a:rPr lang="en-US" sz="2400" smtClean="0">
                <a:solidFill>
                  <a:srgbClr val="0070C0"/>
                </a:solidFill>
                <a:latin typeface="Calibri"/>
              </a:rPr>
              <a:t>2</a:t>
            </a:r>
            <a:r>
              <a:rPr lang="en-US" sz="2400" baseline="30000" smtClean="0">
                <a:solidFill>
                  <a:srgbClr val="0070C0"/>
                </a:solidFill>
                <a:latin typeface="Calibri"/>
              </a:rPr>
              <a:t>U</a:t>
            </a:r>
            <a:r>
              <a:rPr lang="en-US" sz="2400" smtClean="0">
                <a:solidFill>
                  <a:srgbClr val="0070C0"/>
                </a:solidFill>
              </a:rPr>
              <a:t> (there are </a:t>
            </a:r>
            <a:r>
              <a:rPr lang="en-US" sz="2400" b="1" smtClean="0">
                <a:solidFill>
                  <a:srgbClr val="0070C0"/>
                </a:solidFill>
              </a:rPr>
              <a:t>no</a:t>
            </a:r>
            <a:r>
              <a:rPr lang="en-US" sz="2400" smtClean="0">
                <a:solidFill>
                  <a:srgbClr val="0070C0"/>
                </a:solidFill>
              </a:rPr>
              <a:t> constraints at all)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10000" y="3429000"/>
            <a:ext cx="4313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already the problem is APX-hard!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9600" y="4341167"/>
            <a:ext cx="7265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However, the following algorithm is an </a:t>
            </a:r>
            <a:r>
              <a:rPr lang="en-US" sz="2400" smtClean="0">
                <a:solidFill>
                  <a:srgbClr val="FF0000"/>
                </a:solidFill>
              </a:rPr>
              <a:t>4-</a:t>
            </a:r>
            <a:r>
              <a:rPr lang="en-US" sz="2400" smtClean="0"/>
              <a:t>approximation:</a:t>
            </a:r>
            <a:endParaRPr lang="en-US" sz="2400" dirty="0"/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</a:t>
            </a:r>
            <a:r>
              <a:rPr lang="en-US" smtClean="0">
                <a:latin typeface="Baskerville Old Face" pitchFamily="18" charset="0"/>
              </a:rPr>
              <a:t>II</a:t>
            </a:r>
            <a:r>
              <a:rPr lang="en-US" smtClean="0"/>
              <a:t>: submodular maximization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828800" y="5029200"/>
            <a:ext cx="5049139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S = a random subset of the universe U.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657600" y="5943600"/>
            <a:ext cx="52275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/>
              <a:t>again, can do better (won’t talk about it today)…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  <p:bldP spid="24" grpId="0"/>
      <p:bldP spid="26" grpId="0"/>
      <p:bldP spid="12" grpId="0" animBg="1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/>
          <p:nvPr/>
        </p:nvGrpSpPr>
        <p:grpSpPr>
          <a:xfrm>
            <a:off x="6019800" y="1676400"/>
            <a:ext cx="2362200" cy="838200"/>
            <a:chOff x="6553200" y="1752600"/>
            <a:chExt cx="2362200" cy="838200"/>
          </a:xfrm>
        </p:grpSpPr>
        <p:sp>
          <p:nvSpPr>
            <p:cNvPr id="11" name="Rectangle 10"/>
            <p:cNvSpPr/>
            <p:nvPr/>
          </p:nvSpPr>
          <p:spPr>
            <a:xfrm>
              <a:off x="6553200" y="1752600"/>
              <a:ext cx="2362200" cy="8382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01000" y="1828800"/>
              <a:ext cx="8162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f(S)</a:t>
              </a:r>
              <a:endParaRPr lang="en-US" sz="36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66759" y="1759803"/>
              <a:ext cx="132100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max</a:t>
              </a:r>
            </a:p>
            <a:p>
              <a:pPr algn="ctr"/>
              <a:r>
                <a:rPr lang="en-US" sz="2400" dirty="0" err="1" smtClean="0"/>
                <a:t>s.t</a:t>
              </a:r>
              <a:r>
                <a:rPr lang="en-US" sz="2400" dirty="0" smtClean="0"/>
                <a:t>. S in </a:t>
              </a:r>
              <a:r>
                <a:rPr lang="en-US" sz="2400" b="1" dirty="0" smtClean="0">
                  <a:latin typeface="Script MT Bold" pitchFamily="66" charset="0"/>
                </a:rPr>
                <a:t>I</a:t>
              </a:r>
              <a:endParaRPr lang="en-US" sz="2400" b="1" dirty="0">
                <a:latin typeface="Script MT Bold" pitchFamily="66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09600" y="1981200"/>
            <a:ext cx="4920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non-monotone</a:t>
            </a:r>
            <a:r>
              <a:rPr lang="en-US" sz="2400" smtClean="0"/>
              <a:t> submodular function </a:t>
            </a:r>
            <a:r>
              <a:rPr lang="en-US" sz="2400" smtClean="0">
                <a:solidFill>
                  <a:srgbClr val="0070C0"/>
                </a:solidFill>
              </a:rPr>
              <a:t>f</a:t>
            </a:r>
            <a:endParaRPr lang="en-US" sz="240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" y="2971800"/>
            <a:ext cx="4793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If </a:t>
            </a:r>
            <a:r>
              <a:rPr lang="en-US" sz="2400" b="1" smtClean="0">
                <a:solidFill>
                  <a:srgbClr val="0070C0"/>
                </a:solidFill>
                <a:latin typeface="Script MT Bold" pitchFamily="66" charset="0"/>
              </a:rPr>
              <a:t>I</a:t>
            </a:r>
            <a:r>
              <a:rPr lang="en-US" sz="2400" smtClean="0">
                <a:solidFill>
                  <a:srgbClr val="0070C0"/>
                </a:solidFill>
              </a:rPr>
              <a:t> is the intersection of </a:t>
            </a:r>
            <a:r>
              <a:rPr lang="en-US" sz="2400" smtClean="0">
                <a:solidFill>
                  <a:srgbClr val="FF0000"/>
                </a:solidFill>
              </a:rPr>
              <a:t>p</a:t>
            </a:r>
            <a:r>
              <a:rPr lang="en-US" sz="2400" smtClean="0">
                <a:solidFill>
                  <a:srgbClr val="0070C0"/>
                </a:solidFill>
              </a:rPr>
              <a:t> matroids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16967" y="3429000"/>
            <a:ext cx="4360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the greedy algorithm is not good!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9600" y="4262735"/>
            <a:ext cx="7695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However, the following algorithm is an </a:t>
            </a:r>
            <a:r>
              <a:rPr lang="en-US" sz="2400" smtClean="0">
                <a:solidFill>
                  <a:srgbClr val="FF0000"/>
                </a:solidFill>
              </a:rPr>
              <a:t>O(p)</a:t>
            </a:r>
            <a:r>
              <a:rPr lang="en-US" sz="2400" smtClean="0"/>
              <a:t> approximation:</a:t>
            </a:r>
            <a:endParaRPr lang="en-US" sz="2400" dirty="0"/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</a:t>
            </a:r>
            <a:r>
              <a:rPr lang="en-US" smtClean="0">
                <a:latin typeface="Baskerville Old Face" pitchFamily="18" charset="0"/>
              </a:rPr>
              <a:t>II</a:t>
            </a:r>
            <a:r>
              <a:rPr lang="en-US" smtClean="0"/>
              <a:t>: submodular maximization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23477" y="4876800"/>
            <a:ext cx="4101123" cy="14773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/>
            <a:r>
              <a:rPr lang="en-US" smtClean="0">
                <a:solidFill>
                  <a:srgbClr val="C00000"/>
                </a:solidFill>
              </a:rPr>
              <a:t>S</a:t>
            </a:r>
            <a:r>
              <a:rPr lang="en-US" baseline="-25000" smtClean="0">
                <a:solidFill>
                  <a:srgbClr val="C00000"/>
                </a:solidFill>
              </a:rPr>
              <a:t>1</a:t>
            </a:r>
            <a:r>
              <a:rPr lang="en-US" smtClean="0">
                <a:solidFill>
                  <a:srgbClr val="C00000"/>
                </a:solidFill>
              </a:rPr>
              <a:t> </a:t>
            </a:r>
            <a:r>
              <a:rPr lang="en-US" smtClean="0">
                <a:solidFill>
                  <a:schemeClr val="tx1"/>
                </a:solidFill>
              </a:rPr>
              <a:t>← </a:t>
            </a:r>
            <a:r>
              <a:rPr lang="en-US" smtClean="0"/>
              <a:t>Greedy(</a:t>
            </a:r>
            <a:r>
              <a:rPr lang="en-US" smtClean="0">
                <a:solidFill>
                  <a:srgbClr val="C00000"/>
                </a:solidFill>
              </a:rPr>
              <a:t>U</a:t>
            </a:r>
            <a:r>
              <a:rPr lang="en-US" smtClean="0"/>
              <a:t>)</a:t>
            </a:r>
          </a:p>
          <a:p>
            <a:pPr marL="342900" indent="-342900"/>
            <a:r>
              <a:rPr lang="en-US" smtClean="0"/>
              <a:t>	Find the subset </a:t>
            </a:r>
            <a:r>
              <a:rPr lang="en-US" smtClean="0">
                <a:solidFill>
                  <a:srgbClr val="C00000"/>
                </a:solidFill>
              </a:rPr>
              <a:t>T</a:t>
            </a:r>
            <a:r>
              <a:rPr lang="en-US" smtClean="0"/>
              <a:t> of </a:t>
            </a:r>
            <a:r>
              <a:rPr lang="en-US" smtClean="0">
                <a:solidFill>
                  <a:srgbClr val="C00000"/>
                </a:solidFill>
                <a:latin typeface="Calibri"/>
              </a:rPr>
              <a:t>S</a:t>
            </a:r>
            <a:r>
              <a:rPr lang="en-US" baseline="-25000" smtClean="0">
                <a:solidFill>
                  <a:srgbClr val="C00000"/>
                </a:solidFill>
                <a:latin typeface="Calibri"/>
              </a:rPr>
              <a:t>1</a:t>
            </a:r>
            <a:r>
              <a:rPr lang="en-US" smtClean="0"/>
              <a:t> maximizing </a:t>
            </a:r>
            <a:r>
              <a:rPr lang="en-US" smtClean="0">
                <a:solidFill>
                  <a:srgbClr val="C00000"/>
                </a:solidFill>
              </a:rPr>
              <a:t>f(T)</a:t>
            </a:r>
          </a:p>
          <a:p>
            <a:pPr marL="342900" indent="-342900"/>
            <a:r>
              <a:rPr lang="en-US" smtClean="0">
                <a:solidFill>
                  <a:srgbClr val="C00000"/>
                </a:solidFill>
              </a:rPr>
              <a:t>S</a:t>
            </a:r>
            <a:r>
              <a:rPr lang="en-US" baseline="-25000" smtClean="0">
                <a:solidFill>
                  <a:srgbClr val="C00000"/>
                </a:solidFill>
              </a:rPr>
              <a:t>2</a:t>
            </a:r>
            <a:r>
              <a:rPr lang="en-US" smtClean="0">
                <a:solidFill>
                  <a:srgbClr val="C00000"/>
                </a:solidFill>
              </a:rPr>
              <a:t> </a:t>
            </a:r>
            <a:r>
              <a:rPr lang="en-US" smtClean="0">
                <a:solidFill>
                  <a:schemeClr val="tx1"/>
                </a:solidFill>
              </a:rPr>
              <a:t>← </a:t>
            </a:r>
            <a:r>
              <a:rPr lang="en-US" smtClean="0"/>
              <a:t>Greedy(</a:t>
            </a:r>
            <a:r>
              <a:rPr lang="en-US" smtClean="0">
                <a:solidFill>
                  <a:srgbClr val="C00000"/>
                </a:solidFill>
              </a:rPr>
              <a:t>U\</a:t>
            </a:r>
            <a:r>
              <a:rPr lang="en-US" smtClean="0">
                <a:solidFill>
                  <a:srgbClr val="C00000"/>
                </a:solidFill>
                <a:latin typeface="Calibri"/>
              </a:rPr>
              <a:t>S</a:t>
            </a:r>
            <a:r>
              <a:rPr lang="en-US" baseline="-25000" smtClean="0">
                <a:solidFill>
                  <a:srgbClr val="C00000"/>
                </a:solidFill>
                <a:latin typeface="Calibri"/>
              </a:rPr>
              <a:t>1</a:t>
            </a:r>
            <a:r>
              <a:rPr lang="en-US" smtClean="0"/>
              <a:t>)</a:t>
            </a:r>
          </a:p>
          <a:p>
            <a:pPr marL="342900" indent="-342900"/>
            <a:endParaRPr lang="en-US" smtClean="0"/>
          </a:p>
          <a:p>
            <a:pPr marL="342900" indent="-342900"/>
            <a:r>
              <a:rPr lang="en-US" smtClean="0"/>
              <a:t>Return the better of </a:t>
            </a:r>
            <a:r>
              <a:rPr lang="en-US" smtClean="0">
                <a:solidFill>
                  <a:srgbClr val="C00000"/>
                </a:solidFill>
              </a:rPr>
              <a:t>T</a:t>
            </a:r>
            <a:r>
              <a:rPr lang="en-US" smtClean="0"/>
              <a:t> and </a:t>
            </a:r>
            <a:r>
              <a:rPr lang="en-US" smtClean="0">
                <a:solidFill>
                  <a:srgbClr val="C00000"/>
                </a:solidFill>
                <a:latin typeface="Calibri"/>
              </a:rPr>
              <a:t>S</a:t>
            </a:r>
            <a:r>
              <a:rPr lang="en-US" baseline="-25000" smtClean="0">
                <a:solidFill>
                  <a:srgbClr val="C00000"/>
                </a:solidFill>
                <a:latin typeface="Calibri"/>
              </a:rPr>
              <a:t>2</a:t>
            </a:r>
            <a:endParaRPr lang="en-US" baseline="-25000">
              <a:solidFill>
                <a:srgbClr val="C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4" grpId="0"/>
      <p:bldP spid="26" grpId="0"/>
      <p:bldP spid="12" grpId="0" uiExpand="1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3048000" y="3200400"/>
            <a:ext cx="1905000" cy="381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048000" y="1828800"/>
            <a:ext cx="1905000" cy="1219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/>
              <a:t>the greedy algorithm: non-monotone proof</a:t>
            </a:r>
            <a:endParaRPr lang="en-US" sz="3200"/>
          </a:p>
        </p:txBody>
      </p:sp>
      <p:sp>
        <p:nvSpPr>
          <p:cNvPr id="6" name="TextBox 5"/>
          <p:cNvSpPr txBox="1"/>
          <p:nvPr/>
        </p:nvSpPr>
        <p:spPr>
          <a:xfrm>
            <a:off x="2223477" y="4876800"/>
            <a:ext cx="4101123" cy="14773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/>
            <a:r>
              <a:rPr lang="en-US" smtClean="0">
                <a:solidFill>
                  <a:srgbClr val="C00000"/>
                </a:solidFill>
              </a:rPr>
              <a:t>S</a:t>
            </a:r>
            <a:r>
              <a:rPr lang="en-US" baseline="-25000" smtClean="0">
                <a:solidFill>
                  <a:srgbClr val="C00000"/>
                </a:solidFill>
              </a:rPr>
              <a:t>1</a:t>
            </a:r>
            <a:r>
              <a:rPr lang="en-US" smtClean="0">
                <a:solidFill>
                  <a:srgbClr val="C00000"/>
                </a:solidFill>
              </a:rPr>
              <a:t> </a:t>
            </a:r>
            <a:r>
              <a:rPr lang="en-US" smtClean="0">
                <a:solidFill>
                  <a:schemeClr val="tx1"/>
                </a:solidFill>
              </a:rPr>
              <a:t>← </a:t>
            </a:r>
            <a:r>
              <a:rPr lang="en-US" smtClean="0"/>
              <a:t>Greedy(</a:t>
            </a:r>
            <a:r>
              <a:rPr lang="en-US" smtClean="0">
                <a:solidFill>
                  <a:srgbClr val="C00000"/>
                </a:solidFill>
              </a:rPr>
              <a:t>U</a:t>
            </a:r>
            <a:r>
              <a:rPr lang="en-US" smtClean="0"/>
              <a:t>)</a:t>
            </a:r>
          </a:p>
          <a:p>
            <a:pPr marL="342900" indent="-342900"/>
            <a:r>
              <a:rPr lang="en-US" smtClean="0"/>
              <a:t>	Find the subset </a:t>
            </a:r>
            <a:r>
              <a:rPr lang="en-US" smtClean="0">
                <a:solidFill>
                  <a:srgbClr val="C00000"/>
                </a:solidFill>
              </a:rPr>
              <a:t>T</a:t>
            </a:r>
            <a:r>
              <a:rPr lang="en-US" smtClean="0"/>
              <a:t> of </a:t>
            </a:r>
            <a:r>
              <a:rPr lang="en-US" smtClean="0">
                <a:solidFill>
                  <a:srgbClr val="C00000"/>
                </a:solidFill>
                <a:latin typeface="Calibri"/>
              </a:rPr>
              <a:t>S</a:t>
            </a:r>
            <a:r>
              <a:rPr lang="en-US" baseline="-25000" smtClean="0">
                <a:solidFill>
                  <a:srgbClr val="C00000"/>
                </a:solidFill>
                <a:latin typeface="Calibri"/>
              </a:rPr>
              <a:t>1</a:t>
            </a:r>
            <a:r>
              <a:rPr lang="en-US" smtClean="0"/>
              <a:t> maximizing </a:t>
            </a:r>
            <a:r>
              <a:rPr lang="en-US" smtClean="0">
                <a:solidFill>
                  <a:srgbClr val="C00000"/>
                </a:solidFill>
              </a:rPr>
              <a:t>f(T)</a:t>
            </a:r>
          </a:p>
          <a:p>
            <a:pPr marL="342900" indent="-342900"/>
            <a:r>
              <a:rPr lang="en-US" smtClean="0">
                <a:solidFill>
                  <a:srgbClr val="C00000"/>
                </a:solidFill>
              </a:rPr>
              <a:t>S</a:t>
            </a:r>
            <a:r>
              <a:rPr lang="en-US" baseline="-25000" smtClean="0">
                <a:solidFill>
                  <a:srgbClr val="C00000"/>
                </a:solidFill>
              </a:rPr>
              <a:t>2</a:t>
            </a:r>
            <a:r>
              <a:rPr lang="en-US" smtClean="0">
                <a:solidFill>
                  <a:srgbClr val="C00000"/>
                </a:solidFill>
              </a:rPr>
              <a:t> </a:t>
            </a:r>
            <a:r>
              <a:rPr lang="en-US" smtClean="0">
                <a:solidFill>
                  <a:schemeClr val="tx1"/>
                </a:solidFill>
              </a:rPr>
              <a:t>← </a:t>
            </a:r>
            <a:r>
              <a:rPr lang="en-US" smtClean="0"/>
              <a:t>Greedy(</a:t>
            </a:r>
            <a:r>
              <a:rPr lang="en-US" smtClean="0">
                <a:solidFill>
                  <a:srgbClr val="C00000"/>
                </a:solidFill>
              </a:rPr>
              <a:t>U\</a:t>
            </a:r>
            <a:r>
              <a:rPr lang="en-US" smtClean="0">
                <a:solidFill>
                  <a:srgbClr val="C00000"/>
                </a:solidFill>
                <a:latin typeface="Calibri"/>
              </a:rPr>
              <a:t>S</a:t>
            </a:r>
            <a:r>
              <a:rPr lang="en-US" baseline="-25000" smtClean="0">
                <a:solidFill>
                  <a:srgbClr val="C00000"/>
                </a:solidFill>
                <a:latin typeface="Calibri"/>
              </a:rPr>
              <a:t>1</a:t>
            </a:r>
            <a:r>
              <a:rPr lang="en-US" smtClean="0"/>
              <a:t>)</a:t>
            </a:r>
          </a:p>
          <a:p>
            <a:pPr marL="342900" indent="-342900"/>
            <a:endParaRPr lang="en-US" smtClean="0"/>
          </a:p>
          <a:p>
            <a:pPr marL="342900" indent="-342900"/>
            <a:r>
              <a:rPr lang="en-US" smtClean="0"/>
              <a:t>Return the better of </a:t>
            </a:r>
            <a:r>
              <a:rPr lang="en-US" smtClean="0">
                <a:solidFill>
                  <a:srgbClr val="C00000"/>
                </a:solidFill>
              </a:rPr>
              <a:t>T</a:t>
            </a:r>
            <a:r>
              <a:rPr lang="en-US" smtClean="0"/>
              <a:t> and </a:t>
            </a:r>
            <a:r>
              <a:rPr lang="en-US" smtClean="0">
                <a:solidFill>
                  <a:srgbClr val="C00000"/>
                </a:solidFill>
                <a:latin typeface="Calibri"/>
              </a:rPr>
              <a:t>S</a:t>
            </a:r>
            <a:r>
              <a:rPr lang="en-US" baseline="-25000" smtClean="0">
                <a:solidFill>
                  <a:srgbClr val="C00000"/>
                </a:solidFill>
                <a:latin typeface="Calibri"/>
              </a:rPr>
              <a:t>2</a:t>
            </a:r>
            <a:endParaRPr lang="en-US" baseline="-2500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33600" y="1828800"/>
            <a:ext cx="22529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000" smtClean="0"/>
              <a:t>f(S</a:t>
            </a:r>
            <a:r>
              <a:rPr lang="en-US" sz="2000" baseline="-25000" smtClean="0"/>
              <a:t>1</a:t>
            </a:r>
            <a:r>
              <a:rPr lang="en-US" sz="2000" smtClean="0"/>
              <a:t>) ≥ ½ f(S</a:t>
            </a:r>
            <a:r>
              <a:rPr lang="en-US" sz="2000" baseline="-25000" smtClean="0"/>
              <a:t>1</a:t>
            </a:r>
            <a:r>
              <a:rPr lang="en-US" sz="2000" smtClean="0"/>
              <a:t> </a:t>
            </a:r>
            <a:r>
              <a:rPr lang="en-US" sz="2000" smtClean="0">
                <a:latin typeface="cmsy10"/>
              </a:rPr>
              <a:t>[</a:t>
            </a:r>
            <a:r>
              <a:rPr lang="en-US" sz="2000" smtClean="0"/>
              <a:t> OPT)</a:t>
            </a:r>
          </a:p>
        </p:txBody>
      </p:sp>
      <p:sp>
        <p:nvSpPr>
          <p:cNvPr id="8" name="Rectangle 7"/>
          <p:cNvSpPr/>
          <p:nvPr/>
        </p:nvSpPr>
        <p:spPr>
          <a:xfrm>
            <a:off x="2122930" y="2743200"/>
            <a:ext cx="28300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000" smtClean="0"/>
              <a:t>f(S</a:t>
            </a:r>
            <a:r>
              <a:rPr lang="en-US" sz="2000" baseline="-25000" smtClean="0"/>
              <a:t>2</a:t>
            </a:r>
            <a:r>
              <a:rPr lang="en-US" sz="2000" smtClean="0"/>
              <a:t>) ≥ ½ f(S</a:t>
            </a:r>
            <a:r>
              <a:rPr lang="en-US" sz="2000" baseline="-25000" smtClean="0"/>
              <a:t>2</a:t>
            </a:r>
            <a:r>
              <a:rPr lang="en-US" sz="2000" smtClean="0"/>
              <a:t> </a:t>
            </a:r>
            <a:r>
              <a:rPr lang="en-US" sz="2000" smtClean="0">
                <a:latin typeface="cmsy10"/>
              </a:rPr>
              <a:t>[</a:t>
            </a:r>
            <a:r>
              <a:rPr lang="en-US" sz="2000" smtClean="0"/>
              <a:t> (OPT \ S</a:t>
            </a:r>
            <a:r>
              <a:rPr lang="en-US" sz="2000" baseline="-25000" smtClean="0"/>
              <a:t>1</a:t>
            </a:r>
            <a:r>
              <a:rPr lang="en-US" sz="2000" smtClean="0"/>
              <a:t>))</a:t>
            </a:r>
          </a:p>
        </p:txBody>
      </p:sp>
      <p:sp>
        <p:nvSpPr>
          <p:cNvPr id="9" name="Rectangle 8"/>
          <p:cNvSpPr/>
          <p:nvPr/>
        </p:nvSpPr>
        <p:spPr>
          <a:xfrm>
            <a:off x="2209800" y="2286000"/>
            <a:ext cx="21648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000" smtClean="0"/>
              <a:t>f(T) ≥ ¼ f(S</a:t>
            </a:r>
            <a:r>
              <a:rPr lang="en-US" sz="2000" baseline="-25000" smtClean="0"/>
              <a:t>1</a:t>
            </a:r>
            <a:r>
              <a:rPr lang="en-US" sz="2000" smtClean="0"/>
              <a:t> </a:t>
            </a:r>
            <a:r>
              <a:rPr lang="en-US" sz="2000" smtClean="0">
                <a:latin typeface="cmsy10"/>
              </a:rPr>
              <a:t>\</a:t>
            </a:r>
            <a:r>
              <a:rPr lang="en-US" sz="2000" smtClean="0"/>
              <a:t> OPT)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048000" y="3124200"/>
            <a:ext cx="1905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3234097" y="3200400"/>
            <a:ext cx="10331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000" smtClean="0"/>
              <a:t>≥ f(OPT)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43200" y="4019490"/>
            <a:ext cx="31434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000" smtClean="0"/>
              <a:t>max{ f(T) , f(S</a:t>
            </a:r>
            <a:r>
              <a:rPr lang="en-US" sz="2000" baseline="-25000" smtClean="0"/>
              <a:t>2</a:t>
            </a:r>
            <a:r>
              <a:rPr lang="en-US" sz="2000" smtClean="0"/>
              <a:t>) } ≥ f(OPT)/12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019800" y="1143000"/>
            <a:ext cx="256467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mtClean="0"/>
              <a:t>for cardinality constraints</a:t>
            </a:r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5606866" y="1828800"/>
            <a:ext cx="3308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00B050"/>
                </a:solidFill>
              </a:rPr>
              <a:t>(from analysis of monotone case)</a:t>
            </a:r>
            <a:endParaRPr lang="en-US">
              <a:solidFill>
                <a:srgbClr val="00B05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06866" y="2286000"/>
            <a:ext cx="2679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00B050"/>
                </a:solidFill>
              </a:rPr>
              <a:t>(from unconstrained max.)</a:t>
            </a:r>
            <a:endParaRPr lang="en-US">
              <a:solidFill>
                <a:srgbClr val="00B05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06866" y="2743200"/>
            <a:ext cx="2833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00B050"/>
                </a:solidFill>
              </a:rPr>
              <a:t>(from monotone case again)</a:t>
            </a:r>
            <a:endParaRPr lang="en-US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3" grpId="0" animBg="1"/>
      <p:bldP spid="7" grpId="0"/>
      <p:bldP spid="8" grpId="0"/>
      <p:bldP spid="9" grpId="0"/>
      <p:bldP spid="21" grpId="0"/>
      <p:bldP spid="24" grpId="0"/>
      <p:bldP spid="26" grpId="0" animBg="1"/>
      <p:bldP spid="27" grpId="0"/>
      <p:bldP spid="27" grpId="1"/>
      <p:bldP spid="28" grpId="0"/>
      <p:bldP spid="28" grpId="1"/>
      <p:bldP spid="29" grpId="0"/>
      <p:bldP spid="2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quick recap</a:t>
            </a:r>
            <a:endParaRPr lang="en-US" dirty="0"/>
          </a:p>
        </p:txBody>
      </p:sp>
      <p:grpSp>
        <p:nvGrpSpPr>
          <p:cNvPr id="3" name="Group 15"/>
          <p:cNvGrpSpPr/>
          <p:nvPr/>
        </p:nvGrpSpPr>
        <p:grpSpPr>
          <a:xfrm>
            <a:off x="3276600" y="1828800"/>
            <a:ext cx="2362200" cy="838200"/>
            <a:chOff x="6553200" y="1752600"/>
            <a:chExt cx="2362200" cy="838200"/>
          </a:xfrm>
        </p:grpSpPr>
        <p:sp>
          <p:nvSpPr>
            <p:cNvPr id="11" name="Rectangle 10"/>
            <p:cNvSpPr/>
            <p:nvPr/>
          </p:nvSpPr>
          <p:spPr>
            <a:xfrm>
              <a:off x="6553200" y="1752600"/>
              <a:ext cx="2362200" cy="8382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01000" y="1828800"/>
              <a:ext cx="8162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f(S)</a:t>
              </a:r>
              <a:endParaRPr lang="en-US" sz="36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66759" y="1759803"/>
              <a:ext cx="132100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max</a:t>
              </a:r>
            </a:p>
            <a:p>
              <a:pPr algn="ctr"/>
              <a:r>
                <a:rPr lang="en-US" sz="2400" dirty="0" err="1" smtClean="0"/>
                <a:t>s.t</a:t>
              </a:r>
              <a:r>
                <a:rPr lang="en-US" sz="2400" dirty="0" smtClean="0"/>
                <a:t>. S in </a:t>
              </a:r>
              <a:r>
                <a:rPr lang="en-US" sz="2400" b="1" dirty="0" smtClean="0">
                  <a:latin typeface="Script MT Bold" pitchFamily="66" charset="0"/>
                </a:rPr>
                <a:t>I</a:t>
              </a:r>
              <a:endParaRPr lang="en-US" sz="2400" b="1" dirty="0">
                <a:latin typeface="Script MT Bold" pitchFamily="66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09600" y="3048000"/>
            <a:ext cx="2417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If f is submodular </a:t>
            </a:r>
            <a:endParaRPr lang="en-US" sz="240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" y="3581400"/>
            <a:ext cx="47932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If </a:t>
            </a:r>
            <a:r>
              <a:rPr lang="en-US" sz="2400" b="1" smtClean="0">
                <a:solidFill>
                  <a:srgbClr val="0070C0"/>
                </a:solidFill>
                <a:latin typeface="Script MT Bold" pitchFamily="66" charset="0"/>
              </a:rPr>
              <a:t>I</a:t>
            </a:r>
            <a:r>
              <a:rPr lang="en-US" sz="2400" smtClean="0">
                <a:solidFill>
                  <a:srgbClr val="0070C0"/>
                </a:solidFill>
              </a:rPr>
              <a:t> is the intersection of </a:t>
            </a:r>
            <a:r>
              <a:rPr lang="en-US" sz="2400" smtClean="0">
                <a:solidFill>
                  <a:srgbClr val="C00000"/>
                </a:solidFill>
              </a:rPr>
              <a:t>p</a:t>
            </a:r>
            <a:r>
              <a:rPr lang="en-US" sz="2400" smtClean="0">
                <a:solidFill>
                  <a:srgbClr val="0070C0"/>
                </a:solidFill>
              </a:rPr>
              <a:t> matroids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09800" y="4112567"/>
            <a:ext cx="5140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then we can get an </a:t>
            </a:r>
            <a:r>
              <a:rPr lang="en-US" sz="2400" smtClean="0">
                <a:solidFill>
                  <a:srgbClr val="C00000"/>
                </a:solidFill>
              </a:rPr>
              <a:t>O(p)</a:t>
            </a:r>
            <a:r>
              <a:rPr lang="en-US" sz="2400" smtClean="0">
                <a:solidFill>
                  <a:srgbClr val="0070C0"/>
                </a:solidFill>
              </a:rPr>
              <a:t> approximation.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47800" y="4724400"/>
            <a:ext cx="6105902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smtClean="0"/>
              <a:t>what can we do for more general functions </a:t>
            </a:r>
            <a:r>
              <a:rPr lang="en-US" sz="2400" smtClean="0">
                <a:solidFill>
                  <a:srgbClr val="C00000"/>
                </a:solidFill>
              </a:rPr>
              <a:t>f( )</a:t>
            </a:r>
            <a:r>
              <a:rPr lang="en-US" sz="2400" smtClean="0"/>
              <a:t>?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381000" y="5421868"/>
            <a:ext cx="564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 the rest of the talk, just focus on cardinality constraints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019800" y="5410200"/>
            <a:ext cx="20890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Script MT Bold" pitchFamily="66" charset="0"/>
              </a:rPr>
              <a:t>I </a:t>
            </a:r>
            <a:r>
              <a:rPr lang="en-US" dirty="0" smtClean="0">
                <a:solidFill>
                  <a:srgbClr val="00B050"/>
                </a:solidFill>
              </a:rPr>
              <a:t>= { S </a:t>
            </a:r>
            <a:r>
              <a:rPr lang="en-US" dirty="0" smtClean="0">
                <a:solidFill>
                  <a:srgbClr val="00B050"/>
                </a:solidFill>
                <a:latin typeface="cmsy10"/>
              </a:rPr>
              <a:t>½</a:t>
            </a:r>
            <a:r>
              <a:rPr lang="en-US" dirty="0" smtClean="0">
                <a:solidFill>
                  <a:srgbClr val="00B050"/>
                </a:solidFill>
              </a:rPr>
              <a:t> U, |S| </a:t>
            </a:r>
            <a:r>
              <a:rPr lang="en-US" dirty="0" smtClean="0">
                <a:solidFill>
                  <a:srgbClr val="00B050"/>
                </a:solidFill>
                <a:latin typeface="Calibri"/>
              </a:rPr>
              <a:t>≤ </a:t>
            </a:r>
            <a:r>
              <a:rPr lang="en-US" dirty="0" smtClean="0">
                <a:solidFill>
                  <a:srgbClr val="00B050"/>
                </a:solidFill>
              </a:rPr>
              <a:t>k }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474476" y="5833646"/>
            <a:ext cx="52123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accent6">
                    <a:lumMod val="75000"/>
                  </a:schemeClr>
                </a:solidFill>
              </a:rPr>
              <a:t>(some of our results will extend to more general constraints)</a:t>
            </a:r>
            <a:endParaRPr lang="en-US" sz="160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  <p:bldP spid="12" grpId="0"/>
      <p:bldP spid="13" grpId="0" animBg="1"/>
      <p:bldP spid="15" grpId="0"/>
      <p:bldP spid="16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max-min covering problems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mtClean="0"/>
              <a:t>Fix a graph </a:t>
            </a:r>
            <a:r>
              <a:rPr lang="en-US" smtClean="0">
                <a:solidFill>
                  <a:srgbClr val="C00000"/>
                </a:solidFill>
              </a:rPr>
              <a:t>G</a:t>
            </a:r>
          </a:p>
          <a:p>
            <a:pPr>
              <a:buNone/>
            </a:pPr>
            <a:r>
              <a:rPr lang="en-US" smtClean="0"/>
              <a:t>	universe = set of nodes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smtClean="0">
                <a:solidFill>
                  <a:srgbClr val="C00000"/>
                </a:solidFill>
                <a:latin typeface="Calibri"/>
              </a:rPr>
              <a:t>f</a:t>
            </a:r>
            <a:r>
              <a:rPr lang="en-US" baseline="-25000" smtClean="0">
                <a:solidFill>
                  <a:srgbClr val="C00000"/>
                </a:solidFill>
                <a:latin typeface="Calibri"/>
              </a:rPr>
              <a:t>ST</a:t>
            </a:r>
            <a:r>
              <a:rPr lang="en-US" smtClean="0">
                <a:solidFill>
                  <a:srgbClr val="C00000"/>
                </a:solidFill>
                <a:latin typeface="Calibri"/>
              </a:rPr>
              <a:t>(S</a:t>
            </a:r>
            <a:r>
              <a:rPr lang="en-US" smtClean="0">
                <a:solidFill>
                  <a:srgbClr val="C00000"/>
                </a:solidFill>
              </a:rPr>
              <a:t>)</a:t>
            </a:r>
            <a:r>
              <a:rPr lang="en-US" smtClean="0"/>
              <a:t> = min-cost Steiner tree on </a:t>
            </a:r>
            <a:r>
              <a:rPr lang="en-US" smtClean="0">
                <a:solidFill>
                  <a:srgbClr val="C00000"/>
                </a:solidFill>
              </a:rPr>
              <a:t>S</a:t>
            </a:r>
          </a:p>
          <a:p>
            <a:pPr>
              <a:buNone/>
            </a:pPr>
            <a:endParaRPr lang="en-US" smtClean="0"/>
          </a:p>
          <a:p>
            <a:pPr>
              <a:buNone/>
            </a:pPr>
            <a:r>
              <a:rPr lang="en-US" smtClean="0"/>
              <a:t>	</a:t>
            </a:r>
            <a:r>
              <a:rPr lang="en-US" smtClean="0">
                <a:solidFill>
                  <a:srgbClr val="C00000"/>
                </a:solidFill>
              </a:rPr>
              <a:t>f</a:t>
            </a:r>
            <a:r>
              <a:rPr lang="en-US" baseline="-25000" smtClean="0">
                <a:solidFill>
                  <a:srgbClr val="C00000"/>
                </a:solidFill>
              </a:rPr>
              <a:t>MC</a:t>
            </a:r>
            <a:r>
              <a:rPr lang="en-US" smtClean="0">
                <a:solidFill>
                  <a:srgbClr val="C00000"/>
                </a:solidFill>
              </a:rPr>
              <a:t>(S)</a:t>
            </a:r>
            <a:r>
              <a:rPr lang="en-US" smtClean="0"/>
              <a:t> = min-cost cut separating </a:t>
            </a:r>
            <a:r>
              <a:rPr lang="en-US" smtClean="0">
                <a:solidFill>
                  <a:srgbClr val="C00000"/>
                </a:solidFill>
              </a:rPr>
              <a:t>S</a:t>
            </a:r>
            <a:r>
              <a:rPr lang="en-US" smtClean="0"/>
              <a:t> from root </a:t>
            </a:r>
            <a:r>
              <a:rPr lang="en-US" smtClean="0">
                <a:solidFill>
                  <a:srgbClr val="C00000"/>
                </a:solidFill>
              </a:rPr>
              <a:t>r</a:t>
            </a:r>
          </a:p>
          <a:p>
            <a:pPr>
              <a:buNone/>
            </a:pPr>
            <a:endParaRPr lang="en-US" smtClean="0"/>
          </a:p>
          <a:p>
            <a:pPr>
              <a:buNone/>
            </a:pPr>
            <a:r>
              <a:rPr lang="en-US" smtClean="0"/>
              <a:t>Fix a collection of sets </a:t>
            </a:r>
            <a:r>
              <a:rPr lang="en-US" smtClean="0">
                <a:latin typeface="Calibri"/>
              </a:rPr>
              <a:t>A</a:t>
            </a:r>
            <a:r>
              <a:rPr lang="en-US" baseline="-25000" smtClean="0">
                <a:latin typeface="Calibri"/>
              </a:rPr>
              <a:t>1</a:t>
            </a:r>
            <a:r>
              <a:rPr lang="en-US" smtClean="0"/>
              <a:t>, </a:t>
            </a:r>
            <a:r>
              <a:rPr lang="en-US" smtClean="0">
                <a:latin typeface="Calibri"/>
              </a:rPr>
              <a:t>A</a:t>
            </a:r>
            <a:r>
              <a:rPr lang="en-US" baseline="-25000" smtClean="0">
                <a:latin typeface="Calibri"/>
              </a:rPr>
              <a:t>2</a:t>
            </a:r>
            <a:r>
              <a:rPr lang="en-US" smtClean="0"/>
              <a:t>, …, </a:t>
            </a:r>
            <a:r>
              <a:rPr lang="en-US" smtClean="0">
                <a:latin typeface="Calibri"/>
              </a:rPr>
              <a:t>A</a:t>
            </a:r>
            <a:r>
              <a:rPr lang="en-US" baseline="-25000" smtClean="0">
                <a:latin typeface="Calibri"/>
              </a:rPr>
              <a:t>m</a:t>
            </a:r>
          </a:p>
          <a:p>
            <a:pPr>
              <a:buNone/>
            </a:pPr>
            <a:r>
              <a:rPr lang="en-US" smtClean="0"/>
              <a:t>	</a:t>
            </a:r>
            <a:r>
              <a:rPr lang="en-US" smtClean="0">
                <a:solidFill>
                  <a:srgbClr val="C00000"/>
                </a:solidFill>
              </a:rPr>
              <a:t>f</a:t>
            </a:r>
            <a:r>
              <a:rPr lang="en-US" baseline="-25000" smtClean="0">
                <a:solidFill>
                  <a:srgbClr val="C00000"/>
                </a:solidFill>
              </a:rPr>
              <a:t>SC</a:t>
            </a:r>
            <a:r>
              <a:rPr lang="en-US" smtClean="0">
                <a:solidFill>
                  <a:srgbClr val="C00000"/>
                </a:solidFill>
              </a:rPr>
              <a:t>(S)</a:t>
            </a:r>
            <a:r>
              <a:rPr lang="en-US" smtClean="0"/>
              <a:t> = size of min-cost set cover on </a:t>
            </a:r>
            <a:r>
              <a:rPr lang="en-US" smtClean="0">
                <a:solidFill>
                  <a:srgbClr val="C00000"/>
                </a:solidFill>
              </a:rPr>
              <a:t>S</a:t>
            </a:r>
            <a:r>
              <a:rPr lang="en-US" smtClean="0"/>
              <a:t> using these sets </a:t>
            </a:r>
            <a:r>
              <a:rPr lang="en-US" smtClean="0">
                <a:solidFill>
                  <a:srgbClr val="C00000"/>
                </a:solidFill>
                <a:latin typeface="Calibri"/>
              </a:rPr>
              <a:t>A</a:t>
            </a:r>
            <a:r>
              <a:rPr lang="en-US" baseline="-25000" smtClean="0">
                <a:solidFill>
                  <a:srgbClr val="C00000"/>
                </a:solidFill>
                <a:latin typeface="Calibri"/>
              </a:rPr>
              <a:t>i</a:t>
            </a:r>
          </a:p>
        </p:txBody>
      </p:sp>
      <p:grpSp>
        <p:nvGrpSpPr>
          <p:cNvPr id="4" name="Group 15"/>
          <p:cNvGrpSpPr/>
          <p:nvPr/>
        </p:nvGrpSpPr>
        <p:grpSpPr>
          <a:xfrm>
            <a:off x="6324600" y="1600200"/>
            <a:ext cx="2362200" cy="838200"/>
            <a:chOff x="6553200" y="1752600"/>
            <a:chExt cx="2362200" cy="838200"/>
          </a:xfrm>
        </p:grpSpPr>
        <p:sp>
          <p:nvSpPr>
            <p:cNvPr id="5" name="Rectangle 4"/>
            <p:cNvSpPr/>
            <p:nvPr/>
          </p:nvSpPr>
          <p:spPr>
            <a:xfrm>
              <a:off x="6553200" y="1752600"/>
              <a:ext cx="2362200" cy="8382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001000" y="1828800"/>
              <a:ext cx="8162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f(S)</a:t>
              </a:r>
              <a:endParaRPr lang="en-US" sz="36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622679" y="1759803"/>
              <a:ext cx="140916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max</a:t>
              </a:r>
            </a:p>
            <a:p>
              <a:pPr algn="ctr"/>
              <a:r>
                <a:rPr lang="en-US" sz="2400" dirty="0" err="1" smtClean="0"/>
                <a:t>s.t</a:t>
              </a:r>
              <a:r>
                <a:rPr lang="en-US" sz="2400" smtClean="0"/>
                <a:t>. |S|</a:t>
              </a:r>
              <a:r>
                <a:rPr lang="en-US" sz="2400" smtClean="0">
                  <a:latin typeface="Calibri"/>
                </a:rPr>
                <a:t>≤ k</a:t>
              </a:r>
              <a:endParaRPr lang="en-US" sz="2400" b="1" dirty="0">
                <a:latin typeface="Script MT Bold" pitchFamily="66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1600200" y="2971800"/>
            <a:ext cx="624840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000" smtClean="0"/>
              <a:t>“Which k nodes is most expensive to connect up”?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0" y="5162490"/>
            <a:ext cx="624840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000" smtClean="0"/>
              <a:t>“Which k elements are most expensive to cover”?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00200" y="3790890"/>
            <a:ext cx="624840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000" smtClean="0"/>
              <a:t>“Which k nodes are most expensive to disconnect from r”?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3400" y="5791200"/>
            <a:ext cx="678641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mtClean="0"/>
              <a:t>Of course, if f(S) is submodular (or close), we can use previous results…</a:t>
            </a:r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899344" y="6107668"/>
            <a:ext cx="5863656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mtClean="0"/>
              <a:t>Can prove, e.g., </a:t>
            </a:r>
            <a:r>
              <a:rPr lang="en-US" smtClean="0">
                <a:latin typeface="Calibri"/>
              </a:rPr>
              <a:t>f</a:t>
            </a:r>
            <a:r>
              <a:rPr lang="en-US" baseline="-25000" smtClean="0">
                <a:latin typeface="Calibri"/>
              </a:rPr>
              <a:t>SC</a:t>
            </a:r>
            <a:r>
              <a:rPr lang="en-US" smtClean="0"/>
              <a:t> is very far from any submodular function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uiExpand="1" animBg="1"/>
      <p:bldP spid="8" grpId="1" uiExpand="1" animBg="1"/>
      <p:bldP spid="9" grpId="0" animBg="1"/>
      <p:bldP spid="9" grpId="1" animBg="1"/>
      <p:bldP spid="14" grpId="0" uiExpand="1" animBg="1"/>
      <p:bldP spid="14" grpId="1" animBg="1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max-min covering: results (1)</a:t>
            </a:r>
            <a:endParaRPr lang="en-US" sz="3600"/>
          </a:p>
        </p:txBody>
      </p:sp>
      <p:grpSp>
        <p:nvGrpSpPr>
          <p:cNvPr id="4" name="Group 15"/>
          <p:cNvGrpSpPr/>
          <p:nvPr/>
        </p:nvGrpSpPr>
        <p:grpSpPr>
          <a:xfrm>
            <a:off x="6324600" y="1600200"/>
            <a:ext cx="2362200" cy="838200"/>
            <a:chOff x="6553200" y="1752600"/>
            <a:chExt cx="2362200" cy="838200"/>
          </a:xfrm>
        </p:grpSpPr>
        <p:sp>
          <p:nvSpPr>
            <p:cNvPr id="5" name="Rectangle 4"/>
            <p:cNvSpPr/>
            <p:nvPr/>
          </p:nvSpPr>
          <p:spPr>
            <a:xfrm>
              <a:off x="6553200" y="1752600"/>
              <a:ext cx="2362200" cy="8382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001000" y="1828800"/>
              <a:ext cx="8162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f(S)</a:t>
              </a:r>
              <a:endParaRPr lang="en-US" sz="36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622679" y="1759803"/>
              <a:ext cx="140916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max</a:t>
              </a:r>
            </a:p>
            <a:p>
              <a:pPr algn="ctr"/>
              <a:r>
                <a:rPr lang="en-US" sz="2400" dirty="0" err="1" smtClean="0"/>
                <a:t>s.t</a:t>
              </a:r>
              <a:r>
                <a:rPr lang="en-US" sz="2400" smtClean="0"/>
                <a:t>. |S|</a:t>
              </a:r>
              <a:r>
                <a:rPr lang="en-US" sz="2400" smtClean="0">
                  <a:latin typeface="Calibri"/>
                </a:rPr>
                <a:t>≤ k</a:t>
              </a:r>
              <a:endParaRPr lang="en-US" sz="2400" b="1" dirty="0">
                <a:latin typeface="Script MT Bold" pitchFamily="66" charset="0"/>
              </a:endParaRPr>
            </a:p>
          </p:txBody>
        </p:sp>
      </p:grp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For general covering problems…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Theorem:</a:t>
            </a:r>
          </a:p>
          <a:p>
            <a:pPr>
              <a:buNone/>
            </a:pPr>
            <a:r>
              <a:rPr lang="en-US" dirty="0" smtClean="0"/>
              <a:t>	if you can solve some covering problem </a:t>
            </a:r>
            <a:r>
              <a:rPr lang="en-US" dirty="0" smtClean="0">
                <a:solidFill>
                  <a:srgbClr val="00B050"/>
                </a:solidFill>
              </a:rPr>
              <a:t>offline</a:t>
            </a:r>
          </a:p>
          <a:p>
            <a:pPr>
              <a:buNone/>
            </a:pPr>
            <a:r>
              <a:rPr lang="en-US" dirty="0" smtClean="0"/>
              <a:t>	and you can solve the problem </a:t>
            </a:r>
            <a:r>
              <a:rPr lang="en-US" dirty="0" smtClean="0">
                <a:solidFill>
                  <a:srgbClr val="0070C0"/>
                </a:solidFill>
              </a:rPr>
              <a:t>online </a:t>
            </a:r>
            <a:r>
              <a:rPr lang="en-US" sz="1800" dirty="0" smtClean="0">
                <a:solidFill>
                  <a:srgbClr val="0070C0"/>
                </a:solidFill>
              </a:rPr>
              <a:t>(deterministically)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ym typeface="Symbol"/>
              </a:rPr>
              <a:t> </a:t>
            </a:r>
            <a:r>
              <a:rPr lang="en-US" dirty="0" smtClean="0"/>
              <a:t>you can solve the max-min version of the problem.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Usually </a:t>
            </a:r>
            <a:r>
              <a:rPr lang="en-US" dirty="0" smtClean="0">
                <a:solidFill>
                  <a:srgbClr val="C00000"/>
                </a:solidFill>
              </a:rPr>
              <a:t>offline × online</a:t>
            </a:r>
            <a:r>
              <a:rPr lang="en-US" dirty="0" smtClean="0"/>
              <a:t> approximation.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143000" y="5791200"/>
            <a:ext cx="6526595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mtClean="0"/>
              <a:t>These algos extend to intersections of p matroids and q knapsacks…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max-min covering: results (2)</a:t>
            </a:r>
            <a:endParaRPr lang="en-US" sz="3600"/>
          </a:p>
        </p:txBody>
      </p:sp>
      <p:grpSp>
        <p:nvGrpSpPr>
          <p:cNvPr id="3" name="Group 15"/>
          <p:cNvGrpSpPr/>
          <p:nvPr/>
        </p:nvGrpSpPr>
        <p:grpSpPr>
          <a:xfrm>
            <a:off x="6324600" y="1600200"/>
            <a:ext cx="2362200" cy="838200"/>
            <a:chOff x="6553200" y="1752600"/>
            <a:chExt cx="2362200" cy="838200"/>
          </a:xfrm>
        </p:grpSpPr>
        <p:sp>
          <p:nvSpPr>
            <p:cNvPr id="5" name="Rectangle 4"/>
            <p:cNvSpPr/>
            <p:nvPr/>
          </p:nvSpPr>
          <p:spPr>
            <a:xfrm>
              <a:off x="6553200" y="1752600"/>
              <a:ext cx="2362200" cy="8382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001000" y="1828800"/>
              <a:ext cx="8162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f(S)</a:t>
              </a:r>
              <a:endParaRPr lang="en-US" sz="36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622679" y="1759803"/>
              <a:ext cx="140916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max</a:t>
              </a:r>
            </a:p>
            <a:p>
              <a:pPr algn="ctr"/>
              <a:r>
                <a:rPr lang="en-US" sz="2400" dirty="0" err="1" smtClean="0"/>
                <a:t>s.t</a:t>
              </a:r>
              <a:r>
                <a:rPr lang="en-US" sz="2400" smtClean="0"/>
                <a:t>. |S|</a:t>
              </a:r>
              <a:r>
                <a:rPr lang="en-US" sz="2400" smtClean="0">
                  <a:latin typeface="Calibri"/>
                </a:rPr>
                <a:t>≤ k</a:t>
              </a:r>
              <a:endParaRPr lang="en-US" sz="2400" b="1" dirty="0">
                <a:latin typeface="Script MT Bold" pitchFamily="66" charset="0"/>
              </a:endParaRPr>
            </a:p>
          </p:txBody>
        </p:sp>
      </p:grp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For the cardinality max-min: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O(log m + log n)</a:t>
            </a:r>
            <a:r>
              <a:rPr lang="en-US" dirty="0" smtClean="0"/>
              <a:t>-approximation for set cover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O(1)</a:t>
            </a:r>
            <a:r>
              <a:rPr lang="en-US" dirty="0" smtClean="0"/>
              <a:t>-approximation for Steiner tree/forest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O(log</a:t>
            </a:r>
            <a:r>
              <a:rPr lang="en-US" baseline="30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 n)</a:t>
            </a:r>
            <a:r>
              <a:rPr lang="en-US" dirty="0" smtClean="0"/>
              <a:t>-approximation for </a:t>
            </a:r>
            <a:r>
              <a:rPr lang="en-US" dirty="0" err="1" smtClean="0"/>
              <a:t>multicut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all using the “same” algorithmic idea…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algorithm?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8599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Recall: want </a:t>
            </a:r>
            <a:r>
              <a:rPr lang="en-US" smtClean="0"/>
              <a:t>to find </a:t>
            </a:r>
            <a:r>
              <a:rPr lang="en-US" smtClean="0">
                <a:solidFill>
                  <a:srgbClr val="00B050"/>
                </a:solidFill>
              </a:rPr>
              <a:t>S</a:t>
            </a:r>
            <a:r>
              <a:rPr lang="en-US" smtClean="0"/>
              <a:t> with </a:t>
            </a:r>
            <a:r>
              <a:rPr lang="en-US" smtClean="0">
                <a:solidFill>
                  <a:srgbClr val="00B050"/>
                </a:solidFill>
              </a:rPr>
              <a:t>|S| </a:t>
            </a:r>
            <a:r>
              <a:rPr lang="en-US" smtClean="0">
                <a:solidFill>
                  <a:srgbClr val="00B050"/>
                </a:solidFill>
                <a:latin typeface="Calibri"/>
              </a:rPr>
              <a:t>≤ k</a:t>
            </a:r>
            <a:r>
              <a:rPr lang="en-US" smtClean="0">
                <a:solidFill>
                  <a:srgbClr val="00B050"/>
                </a:solidFill>
              </a:rPr>
              <a:t> </a:t>
            </a:r>
            <a:r>
              <a:rPr lang="en-US" smtClean="0"/>
              <a:t>that maximizes </a:t>
            </a:r>
            <a:r>
              <a:rPr lang="en-US" smtClean="0">
                <a:solidFill>
                  <a:srgbClr val="C00000"/>
                </a:solidFill>
              </a:rPr>
              <a:t>f(S)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smtClean="0">
                <a:solidFill>
                  <a:srgbClr val="C00000"/>
                </a:solidFill>
              </a:rPr>
              <a:t>Generic Idea:</a:t>
            </a:r>
            <a:endParaRPr lang="en-US" b="1" dirty="0" smtClean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91400" y="1981200"/>
            <a:ext cx="9667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solidFill>
                  <a:srgbClr val="C00000"/>
                </a:solidFill>
              </a:rPr>
              <a:t>call </a:t>
            </a:r>
            <a:r>
              <a:rPr lang="en-US" smtClean="0">
                <a:solidFill>
                  <a:srgbClr val="C00000"/>
                </a:solidFill>
              </a:rPr>
              <a:t>this </a:t>
            </a:r>
            <a:br>
              <a:rPr lang="en-US" smtClean="0">
                <a:solidFill>
                  <a:srgbClr val="C00000"/>
                </a:solidFill>
              </a:rPr>
            </a:br>
            <a:r>
              <a:rPr lang="en-US" smtClean="0">
                <a:solidFill>
                  <a:srgbClr val="C00000"/>
                </a:solidFill>
              </a:rPr>
              <a:t>value T*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2971800"/>
            <a:ext cx="7010400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indent="-457200"/>
            <a:r>
              <a:rPr lang="en-US" sz="2000" smtClean="0">
                <a:solidFill>
                  <a:schemeClr val="tx1"/>
                </a:solidFill>
              </a:rPr>
              <a:t>For each value T do the following:</a:t>
            </a:r>
          </a:p>
          <a:p>
            <a:pPr marL="457200" indent="-457200"/>
            <a:endParaRPr lang="en-US" sz="200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smtClean="0">
                <a:solidFill>
                  <a:schemeClr val="tx1"/>
                </a:solidFill>
              </a:rPr>
              <a:t>While some element </a:t>
            </a:r>
            <a:r>
              <a:rPr lang="en-US" sz="2000" dirty="0" smtClean="0">
                <a:solidFill>
                  <a:schemeClr val="tx1"/>
                </a:solidFill>
              </a:rPr>
              <a:t>costs “much more” </a:t>
            </a:r>
            <a:r>
              <a:rPr lang="en-US" sz="2000" smtClean="0">
                <a:solidFill>
                  <a:schemeClr val="tx1"/>
                </a:solidFill>
              </a:rPr>
              <a:t>than </a:t>
            </a:r>
            <a:r>
              <a:rPr lang="en-US" sz="2000" b="1" smtClean="0">
                <a:solidFill>
                  <a:schemeClr val="tx1"/>
                </a:solidFill>
              </a:rPr>
              <a:t>T/k</a:t>
            </a:r>
            <a:r>
              <a:rPr lang="en-US" sz="2000" smtClean="0">
                <a:solidFill>
                  <a:schemeClr val="tx1"/>
                </a:solidFill>
              </a:rPr>
              <a:t> to satisfy,</a:t>
            </a: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	add it to </a:t>
            </a:r>
            <a:r>
              <a:rPr lang="en-US" sz="2000" smtClean="0">
                <a:solidFill>
                  <a:schemeClr val="tx1"/>
                </a:solidFill>
              </a:rPr>
              <a:t>a set </a:t>
            </a:r>
            <a:r>
              <a:rPr lang="en-US" sz="2000" smtClean="0">
                <a:solidFill>
                  <a:schemeClr val="tx1"/>
                </a:solidFill>
                <a:latin typeface="Calibri"/>
              </a:rPr>
              <a:t>X</a:t>
            </a:r>
            <a:r>
              <a:rPr lang="en-US" sz="2000" baseline="-25000" smtClean="0">
                <a:solidFill>
                  <a:schemeClr val="tx1"/>
                </a:solidFill>
                <a:latin typeface="Calibri"/>
              </a:rPr>
              <a:t>T</a:t>
            </a:r>
            <a:endParaRPr lang="en-US" sz="2000" smtClean="0">
              <a:solidFill>
                <a:schemeClr val="tx1"/>
              </a:solidFill>
            </a:endParaRPr>
          </a:p>
          <a:p>
            <a:pPr marL="457200" indent="-457200"/>
            <a:endParaRPr lang="en-US" sz="2000" smtClean="0">
              <a:solidFill>
                <a:schemeClr val="tx1"/>
              </a:solidFill>
              <a:latin typeface="Calibri"/>
            </a:endParaRPr>
          </a:p>
          <a:p>
            <a:pPr marL="457200" indent="-457200"/>
            <a:r>
              <a:rPr lang="en-US" sz="2000" smtClean="0">
                <a:solidFill>
                  <a:schemeClr val="tx1"/>
                </a:solidFill>
              </a:rPr>
              <a:t>T</a:t>
            </a:r>
            <a:r>
              <a:rPr lang="en-US" sz="2000" baseline="-25000" smtClean="0">
                <a:solidFill>
                  <a:schemeClr val="tx1"/>
                </a:solidFill>
              </a:rPr>
              <a:t>alg</a:t>
            </a:r>
            <a:r>
              <a:rPr lang="en-US" sz="2000" smtClean="0">
                <a:solidFill>
                  <a:schemeClr val="tx1"/>
                </a:solidFill>
              </a:rPr>
              <a:t> = smallest T such that </a:t>
            </a:r>
            <a:r>
              <a:rPr lang="en-US" sz="2000" smtClean="0">
                <a:solidFill>
                  <a:schemeClr val="tx1"/>
                </a:solidFill>
                <a:latin typeface="Calibri"/>
              </a:rPr>
              <a:t>cost(X</a:t>
            </a:r>
            <a:r>
              <a:rPr lang="en-US" sz="2000" baseline="-25000" smtClean="0">
                <a:solidFill>
                  <a:schemeClr val="tx1"/>
                </a:solidFill>
                <a:latin typeface="Calibri"/>
              </a:rPr>
              <a:t>T</a:t>
            </a:r>
            <a:r>
              <a:rPr lang="en-US" sz="2000" smtClean="0">
                <a:solidFill>
                  <a:schemeClr val="tx1"/>
                </a:solidFill>
              </a:rPr>
              <a:t>) not “much more” than T</a:t>
            </a:r>
          </a:p>
        </p:txBody>
      </p:sp>
      <p:cxnSp>
        <p:nvCxnSpPr>
          <p:cNvPr id="10" name="Straight Arrow Connector 9"/>
          <p:cNvCxnSpPr>
            <a:stCxn id="5" idx="1"/>
          </p:cNvCxnSpPr>
          <p:nvPr/>
        </p:nvCxnSpPr>
        <p:spPr>
          <a:xfrm rot="10800000">
            <a:off x="7010400" y="2057408"/>
            <a:ext cx="381000" cy="24695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62000" y="5325070"/>
            <a:ext cx="7162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mtClean="0"/>
              <a:t>For proof, need to show that </a:t>
            </a:r>
          </a:p>
          <a:p>
            <a:pPr marL="457200" indent="-457200"/>
            <a:r>
              <a:rPr lang="en-US" smtClean="0"/>
              <a:t>a)  for </a:t>
            </a:r>
            <a:r>
              <a:rPr lang="en-US" smtClean="0">
                <a:solidFill>
                  <a:srgbClr val="00B050"/>
                </a:solidFill>
              </a:rPr>
              <a:t>T ≈ T*</a:t>
            </a:r>
            <a:r>
              <a:rPr lang="en-US" smtClean="0"/>
              <a:t>, we have </a:t>
            </a:r>
            <a:r>
              <a:rPr lang="en-US" smtClean="0">
                <a:solidFill>
                  <a:srgbClr val="00B050"/>
                </a:solidFill>
              </a:rPr>
              <a:t>cost(X</a:t>
            </a:r>
            <a:r>
              <a:rPr lang="en-US" baseline="-25000" smtClean="0">
                <a:solidFill>
                  <a:srgbClr val="00B050"/>
                </a:solidFill>
              </a:rPr>
              <a:t>T</a:t>
            </a:r>
            <a:r>
              <a:rPr lang="en-US" smtClean="0">
                <a:solidFill>
                  <a:srgbClr val="00B050"/>
                </a:solidFill>
              </a:rPr>
              <a:t>) ≈ T*</a:t>
            </a:r>
          </a:p>
          <a:p>
            <a:pPr marL="457200" indent="-457200"/>
            <a:r>
              <a:rPr lang="en-US" smtClean="0"/>
              <a:t>b)  for </a:t>
            </a:r>
            <a:r>
              <a:rPr lang="en-US" smtClean="0">
                <a:solidFill>
                  <a:srgbClr val="00B050"/>
                </a:solidFill>
              </a:rPr>
              <a:t>T</a:t>
            </a:r>
            <a:r>
              <a:rPr lang="en-US" smtClean="0"/>
              <a:t> a bit smaller than </a:t>
            </a:r>
            <a:r>
              <a:rPr lang="en-US" smtClean="0">
                <a:solidFill>
                  <a:srgbClr val="00B050"/>
                </a:solidFill>
              </a:rPr>
              <a:t>T*</a:t>
            </a:r>
            <a:r>
              <a:rPr lang="en-US" smtClean="0"/>
              <a:t>, </a:t>
            </a:r>
            <a:r>
              <a:rPr lang="en-US" smtClean="0">
                <a:solidFill>
                  <a:srgbClr val="00B050"/>
                </a:solidFill>
              </a:rPr>
              <a:t>X</a:t>
            </a:r>
            <a:r>
              <a:rPr lang="en-US" baseline="-25000" smtClean="0">
                <a:solidFill>
                  <a:srgbClr val="00B050"/>
                </a:solidFill>
              </a:rPr>
              <a:t>T</a:t>
            </a:r>
            <a:r>
              <a:rPr lang="en-US" smtClean="0"/>
              <a:t> contains </a:t>
            </a:r>
            <a:r>
              <a:rPr lang="en-US" smtClean="0">
                <a:solidFill>
                  <a:srgbClr val="00B050"/>
                </a:solidFill>
              </a:rPr>
              <a:t>S</a:t>
            </a:r>
            <a:r>
              <a:rPr lang="en-US" smtClean="0"/>
              <a:t> of size </a:t>
            </a:r>
            <a:r>
              <a:rPr lang="en-US" smtClean="0">
                <a:solidFill>
                  <a:srgbClr val="00B050"/>
                </a:solidFill>
              </a:rPr>
              <a:t>k</a:t>
            </a:r>
            <a:r>
              <a:rPr lang="en-US" smtClean="0"/>
              <a:t>, such that </a:t>
            </a:r>
            <a:r>
              <a:rPr lang="en-US" smtClean="0">
                <a:solidFill>
                  <a:srgbClr val="00B050"/>
                </a:solidFill>
              </a:rPr>
              <a:t>cost(S) &gt; T</a:t>
            </a:r>
            <a:r>
              <a:rPr lang="en-US" smtClean="0"/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581612" y="1524000"/>
            <a:ext cx="995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C00000"/>
                </a:solidFill>
              </a:rPr>
              <a:t>“cost(S)”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15" name="Straight Arrow Connector 14"/>
          <p:cNvCxnSpPr>
            <a:stCxn id="14" idx="1"/>
          </p:cNvCxnSpPr>
          <p:nvPr/>
        </p:nvCxnSpPr>
        <p:spPr>
          <a:xfrm rot="10800000" flipV="1">
            <a:off x="7200612" y="1708665"/>
            <a:ext cx="381000" cy="43935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216458" y="5486400"/>
            <a:ext cx="2456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sym typeface="Symbol"/>
              </a:rPr>
              <a:t> </a:t>
            </a:r>
            <a:r>
              <a:rPr lang="en-US" smtClean="0">
                <a:solidFill>
                  <a:srgbClr val="FF0000"/>
                </a:solidFill>
              </a:rPr>
              <a:t>all k-sets cost &lt;</a:t>
            </a:r>
            <a:r>
              <a:rPr lang="en-US" smtClean="0">
                <a:solidFill>
                  <a:srgbClr val="FF0000"/>
                </a:solidFill>
                <a:latin typeface="Calibri"/>
              </a:rPr>
              <a:t> O(</a:t>
            </a:r>
            <a:r>
              <a:rPr lang="en-US" smtClean="0">
                <a:solidFill>
                  <a:srgbClr val="FF0000"/>
                </a:solidFill>
              </a:rPr>
              <a:t>T*)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334000" y="6183868"/>
            <a:ext cx="3327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sym typeface="Symbol"/>
              </a:rPr>
              <a:t> exists a k-set with </a:t>
            </a:r>
            <a:r>
              <a:rPr lang="en-US" smtClean="0">
                <a:solidFill>
                  <a:srgbClr val="FF0000"/>
                </a:solidFill>
              </a:rPr>
              <a:t>cost </a:t>
            </a:r>
            <a:r>
              <a:rPr lang="en-US" smtClean="0">
                <a:solidFill>
                  <a:srgbClr val="FF0000"/>
                </a:solidFill>
                <a:latin typeface="Calibri"/>
              </a:rPr>
              <a:t>≥ </a:t>
            </a:r>
            <a:r>
              <a:rPr lang="en-US" smtClean="0">
                <a:solidFill>
                  <a:srgbClr val="FF0000"/>
                </a:solidFill>
                <a:latin typeface="Symbol"/>
                <a:sym typeface="Symbol"/>
              </a:rPr>
              <a:t></a:t>
            </a:r>
            <a:r>
              <a:rPr lang="en-US" smtClean="0">
                <a:solidFill>
                  <a:srgbClr val="FF0000"/>
                </a:solidFill>
                <a:latin typeface="Calibri"/>
              </a:rPr>
              <a:t>(</a:t>
            </a:r>
            <a:r>
              <a:rPr lang="en-US" smtClean="0">
                <a:solidFill>
                  <a:srgbClr val="FF0000"/>
                </a:solidFill>
              </a:rPr>
              <a:t>T*)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/>
      <p:bldP spid="7" grpId="0" uiExpand="1" build="allAtOnce" animBg="1"/>
      <p:bldP spid="14" grpId="0"/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maximization problems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1676400"/>
            <a:ext cx="3932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Given</a:t>
            </a:r>
            <a:r>
              <a:rPr lang="en-US" sz="2400" dirty="0" smtClean="0"/>
              <a:t>: universe U of elements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2133600"/>
            <a:ext cx="49989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collection </a:t>
            </a:r>
            <a:r>
              <a:rPr lang="en-US" sz="2400" b="1" dirty="0" smtClean="0">
                <a:latin typeface="Script MT Bold" pitchFamily="66" charset="0"/>
              </a:rPr>
              <a:t>I </a:t>
            </a:r>
            <a:r>
              <a:rPr lang="en-US" sz="2400" dirty="0" smtClean="0"/>
              <a:t>of “independent” subsets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066800" y="2590800"/>
            <a:ext cx="5697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“value” function f:</a:t>
            </a:r>
            <a:r>
              <a:rPr lang="en-US" sz="2400" dirty="0" smtClean="0">
                <a:latin typeface="Calibri"/>
              </a:rPr>
              <a:t>2</a:t>
            </a:r>
            <a:r>
              <a:rPr lang="en-US" sz="2400" baseline="30000" dirty="0" smtClean="0">
                <a:latin typeface="Calibri"/>
              </a:rPr>
              <a:t>U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Symbol"/>
                <a:sym typeface="Symbol"/>
              </a:rPr>
              <a:t></a:t>
            </a:r>
            <a:r>
              <a:rPr lang="en-US" sz="2400" dirty="0" smtClean="0"/>
              <a:t> non-negative values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743200" y="3276600"/>
            <a:ext cx="3260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When can we solve this?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7619" y="4114800"/>
            <a:ext cx="17331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/>
              <a:t>Example #1:</a:t>
            </a:r>
          </a:p>
          <a:p>
            <a:r>
              <a:rPr lang="en-US" sz="2400" b="1" smtClean="0"/>
              <a:t>	</a:t>
            </a:r>
            <a:endParaRPr lang="en-US" sz="2400" smtClean="0"/>
          </a:p>
          <a:p>
            <a:r>
              <a:rPr lang="en-US" sz="2400" smtClean="0"/>
              <a:t>	</a:t>
            </a:r>
          </a:p>
          <a:p>
            <a:r>
              <a:rPr lang="en-US" sz="2400" smtClean="0"/>
              <a:t>	</a:t>
            </a:r>
            <a:endParaRPr lang="en-US" sz="2400" baseline="-25000" dirty="0" smtClean="0">
              <a:latin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05400" y="5791200"/>
            <a:ext cx="317317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dirty="0" smtClean="0"/>
              <a:t>max-weight independent set</a:t>
            </a:r>
            <a:endParaRPr lang="en-US" sz="2000" dirty="0"/>
          </a:p>
        </p:txBody>
      </p:sp>
      <p:grpSp>
        <p:nvGrpSpPr>
          <p:cNvPr id="14" name="Group 15"/>
          <p:cNvGrpSpPr/>
          <p:nvPr/>
        </p:nvGrpSpPr>
        <p:grpSpPr>
          <a:xfrm>
            <a:off x="6019800" y="1676400"/>
            <a:ext cx="2362200" cy="838200"/>
            <a:chOff x="6553200" y="1752600"/>
            <a:chExt cx="2362200" cy="838200"/>
          </a:xfrm>
        </p:grpSpPr>
        <p:sp>
          <p:nvSpPr>
            <p:cNvPr id="15" name="Rectangle 14"/>
            <p:cNvSpPr/>
            <p:nvPr/>
          </p:nvSpPr>
          <p:spPr>
            <a:xfrm>
              <a:off x="6553200" y="1752600"/>
              <a:ext cx="2362200" cy="8382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001000" y="1828800"/>
              <a:ext cx="8162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f(S)</a:t>
              </a:r>
              <a:endParaRPr lang="en-US" sz="36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666759" y="1759803"/>
              <a:ext cx="132100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max</a:t>
              </a:r>
            </a:p>
            <a:p>
              <a:pPr algn="ctr"/>
              <a:r>
                <a:rPr lang="en-US" sz="2400" dirty="0" err="1" smtClean="0"/>
                <a:t>s.t</a:t>
              </a:r>
              <a:r>
                <a:rPr lang="en-US" sz="2400" dirty="0" smtClean="0"/>
                <a:t>. S in </a:t>
              </a:r>
              <a:r>
                <a:rPr lang="en-US" sz="2400" b="1" dirty="0" smtClean="0">
                  <a:latin typeface="Script MT Bold" pitchFamily="66" charset="0"/>
                </a:rPr>
                <a:t>I</a:t>
              </a:r>
              <a:endParaRPr lang="en-US" sz="2400" b="1" dirty="0">
                <a:latin typeface="Script MT Bold" pitchFamily="66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1066800" y="4572000"/>
            <a:ext cx="30843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mtClean="0"/>
              <a:t>Universe = vertices of graph</a:t>
            </a:r>
            <a:endParaRPr lang="en-US" sz="2000"/>
          </a:p>
        </p:txBody>
      </p:sp>
      <p:sp>
        <p:nvSpPr>
          <p:cNvPr id="16" name="Rectangle 15"/>
          <p:cNvSpPr/>
          <p:nvPr/>
        </p:nvSpPr>
        <p:spPr>
          <a:xfrm>
            <a:off x="1066800" y="4953000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smtClean="0"/>
              <a:t>“independent” set = no edge between two vertices</a:t>
            </a:r>
            <a:endParaRPr lang="en-US" sz="2000"/>
          </a:p>
        </p:txBody>
      </p:sp>
      <p:sp>
        <p:nvSpPr>
          <p:cNvPr id="20" name="Rectangle 19"/>
          <p:cNvSpPr/>
          <p:nvPr/>
        </p:nvSpPr>
        <p:spPr>
          <a:xfrm>
            <a:off x="1066800" y="5345668"/>
            <a:ext cx="1502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/>
              <a:t>f(S) = </a:t>
            </a:r>
            <a:r>
              <a:rPr lang="en-US" smtClean="0">
                <a:latin typeface="Symbol"/>
                <a:sym typeface="Symbol"/>
              </a:rPr>
              <a:t></a:t>
            </a:r>
            <a:r>
              <a:rPr lang="en-US" baseline="-25000" smtClean="0">
                <a:sym typeface="Symbol"/>
              </a:rPr>
              <a:t>v</a:t>
            </a:r>
            <a:r>
              <a:rPr lang="en-US" baseline="-25000" smtClean="0"/>
              <a:t> in S</a:t>
            </a:r>
            <a:r>
              <a:rPr lang="en-US" smtClean="0"/>
              <a:t> </a:t>
            </a:r>
            <a:r>
              <a:rPr lang="en-US" smtClean="0">
                <a:latin typeface="Calibri"/>
              </a:rPr>
              <a:t>w</a:t>
            </a:r>
            <a:r>
              <a:rPr lang="en-US" baseline="-25000" smtClean="0">
                <a:latin typeface="Calibri"/>
              </a:rPr>
              <a:t>v</a:t>
            </a:r>
            <a:endParaRPr lang="en-US" baseline="-25000" dirty="0" smtClean="0"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1"/>
      <p:bldP spid="17" grpId="0" animBg="1"/>
      <p:bldP spid="13" grpId="0"/>
      <p:bldP spid="16" grpId="0"/>
      <p:bldP spid="2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 of the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Generic Algorithm:</a:t>
            </a:r>
          </a:p>
          <a:p>
            <a:pPr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dirty="0" smtClean="0"/>
              <a:t>Show how generic algorithm applies to:</a:t>
            </a:r>
          </a:p>
          <a:p>
            <a:pPr marL="457200" indent="-457200">
              <a:buFont typeface="Arial" pitchFamily="34" charset="0"/>
              <a:buAutoNum type="alphaLcParenR"/>
            </a:pPr>
            <a:r>
              <a:rPr lang="en-US" smtClean="0"/>
              <a:t>maxmin Steiner tree</a:t>
            </a:r>
          </a:p>
          <a:p>
            <a:pPr marL="457200" indent="-457200">
              <a:buAutoNum type="alphaLcParenR"/>
            </a:pPr>
            <a:r>
              <a:rPr lang="en-US" smtClean="0"/>
              <a:t>(time permitting) maxmin set cover</a:t>
            </a:r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1066800" y="2057400"/>
            <a:ext cx="7010400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indent="-457200"/>
            <a:r>
              <a:rPr lang="en-US" sz="2000" smtClean="0">
                <a:solidFill>
                  <a:schemeClr val="tx1"/>
                </a:solidFill>
              </a:rPr>
              <a:t>For each value T do the following:</a:t>
            </a:r>
          </a:p>
          <a:p>
            <a:pPr marL="457200" indent="-457200"/>
            <a:endParaRPr lang="en-US" sz="200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smtClean="0">
                <a:solidFill>
                  <a:schemeClr val="tx1"/>
                </a:solidFill>
              </a:rPr>
              <a:t>While some element </a:t>
            </a:r>
            <a:r>
              <a:rPr lang="en-US" sz="2000" dirty="0" smtClean="0">
                <a:solidFill>
                  <a:schemeClr val="tx1"/>
                </a:solidFill>
              </a:rPr>
              <a:t>costs “much more” </a:t>
            </a:r>
            <a:r>
              <a:rPr lang="en-US" sz="2000" smtClean="0">
                <a:solidFill>
                  <a:schemeClr val="tx1"/>
                </a:solidFill>
              </a:rPr>
              <a:t>than </a:t>
            </a:r>
            <a:r>
              <a:rPr lang="en-US" sz="2000" b="1" smtClean="0">
                <a:solidFill>
                  <a:schemeClr val="tx1"/>
                </a:solidFill>
              </a:rPr>
              <a:t>T/k</a:t>
            </a:r>
            <a:r>
              <a:rPr lang="en-US" sz="2000" smtClean="0">
                <a:solidFill>
                  <a:schemeClr val="tx1"/>
                </a:solidFill>
              </a:rPr>
              <a:t> to satisfy,</a:t>
            </a: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	add it to </a:t>
            </a:r>
            <a:r>
              <a:rPr lang="en-US" sz="2000" smtClean="0">
                <a:solidFill>
                  <a:schemeClr val="tx1"/>
                </a:solidFill>
              </a:rPr>
              <a:t>a set </a:t>
            </a:r>
            <a:r>
              <a:rPr lang="en-US" sz="2000" smtClean="0">
                <a:solidFill>
                  <a:schemeClr val="tx1"/>
                </a:solidFill>
                <a:latin typeface="Calibri"/>
              </a:rPr>
              <a:t>X</a:t>
            </a:r>
            <a:r>
              <a:rPr lang="en-US" sz="2000" baseline="-25000" smtClean="0">
                <a:solidFill>
                  <a:schemeClr val="tx1"/>
                </a:solidFill>
                <a:latin typeface="Calibri"/>
              </a:rPr>
              <a:t>T</a:t>
            </a:r>
            <a:endParaRPr lang="en-US" sz="2000" smtClean="0">
              <a:solidFill>
                <a:schemeClr val="tx1"/>
              </a:solidFill>
            </a:endParaRPr>
          </a:p>
          <a:p>
            <a:pPr marL="457200" indent="-457200"/>
            <a:endParaRPr lang="en-US" sz="2000" smtClean="0">
              <a:solidFill>
                <a:schemeClr val="tx1"/>
              </a:solidFill>
              <a:latin typeface="Calibri"/>
            </a:endParaRPr>
          </a:p>
          <a:p>
            <a:pPr marL="457200" indent="-457200"/>
            <a:r>
              <a:rPr lang="en-US" sz="2000" smtClean="0">
                <a:solidFill>
                  <a:schemeClr val="tx1"/>
                </a:solidFill>
                <a:latin typeface="Calibri"/>
              </a:rPr>
              <a:t>T</a:t>
            </a:r>
            <a:r>
              <a:rPr lang="en-US" sz="2000" baseline="-25000" smtClean="0">
                <a:solidFill>
                  <a:schemeClr val="tx1"/>
                </a:solidFill>
                <a:latin typeface="Calibri"/>
              </a:rPr>
              <a:t>alg</a:t>
            </a:r>
            <a:r>
              <a:rPr lang="en-US" sz="2000" smtClean="0">
                <a:solidFill>
                  <a:schemeClr val="tx1"/>
                </a:solidFill>
              </a:rPr>
              <a:t> = smallest T such that </a:t>
            </a:r>
            <a:r>
              <a:rPr lang="en-US" sz="2000" smtClean="0">
                <a:solidFill>
                  <a:schemeClr val="tx1"/>
                </a:solidFill>
                <a:latin typeface="Calibri"/>
              </a:rPr>
              <a:t>cost(X</a:t>
            </a:r>
            <a:r>
              <a:rPr lang="en-US" sz="2000" baseline="-25000" smtClean="0">
                <a:solidFill>
                  <a:schemeClr val="tx1"/>
                </a:solidFill>
                <a:latin typeface="Calibri"/>
              </a:rPr>
              <a:t>T</a:t>
            </a:r>
            <a:r>
              <a:rPr lang="en-US" sz="2000" smtClean="0">
                <a:solidFill>
                  <a:schemeClr val="tx1"/>
                </a:solidFill>
              </a:rPr>
              <a:t>) not “much more” than 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Steiner tree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Given a metric space </a:t>
            </a:r>
            <a:r>
              <a:rPr lang="en-US" dirty="0" smtClean="0">
                <a:solidFill>
                  <a:srgbClr val="00B050"/>
                </a:solidFill>
              </a:rPr>
              <a:t>(V, ℓ) </a:t>
            </a:r>
            <a:r>
              <a:rPr lang="en-US" dirty="0" smtClean="0"/>
              <a:t>and root </a:t>
            </a:r>
            <a:r>
              <a:rPr lang="en-US" dirty="0" smtClean="0">
                <a:solidFill>
                  <a:srgbClr val="00B050"/>
                </a:solidFill>
              </a:rPr>
              <a:t>r</a:t>
            </a:r>
          </a:p>
          <a:p>
            <a:pPr>
              <a:buNone/>
            </a:pPr>
            <a:r>
              <a:rPr lang="en-US" dirty="0" smtClean="0"/>
              <a:t>	and a “scenario” 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 of terminals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find the least cost network </a:t>
            </a:r>
            <a:br>
              <a:rPr lang="en-US" dirty="0" smtClean="0"/>
            </a:br>
            <a:r>
              <a:rPr lang="en-US" dirty="0" smtClean="0"/>
              <a:t>connecting </a:t>
            </a:r>
            <a:r>
              <a:rPr lang="en-US" dirty="0" smtClean="0">
                <a:solidFill>
                  <a:srgbClr val="FF0000"/>
                </a:solidFill>
              </a:rPr>
              <a:t>S </a:t>
            </a:r>
            <a:r>
              <a:rPr lang="en-US" dirty="0" smtClean="0"/>
              <a:t>to </a:t>
            </a:r>
            <a:r>
              <a:rPr lang="en-US" dirty="0" smtClean="0">
                <a:solidFill>
                  <a:srgbClr val="00B050"/>
                </a:solidFill>
              </a:rPr>
              <a:t>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Results:</a:t>
            </a:r>
          </a:p>
          <a:p>
            <a:pPr>
              <a:buNone/>
            </a:pPr>
            <a:r>
              <a:rPr lang="en-US" dirty="0" smtClean="0"/>
              <a:t>	MST is a 2-approximation.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polytime</a:t>
            </a:r>
            <a:r>
              <a:rPr lang="en-US" dirty="0" smtClean="0"/>
              <a:t> 1.39-approx. </a:t>
            </a:r>
            <a:r>
              <a:rPr lang="en-US" dirty="0" err="1" smtClean="0"/>
              <a:t>algo</a:t>
            </a:r>
            <a:r>
              <a:rPr lang="en-US" dirty="0" smtClean="0"/>
              <a:t>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[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</a:rPr>
              <a:t>Byrka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</a:rPr>
              <a:t>Grandoni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</a:rPr>
              <a:t>Rothvoss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</a:rPr>
              <a:t>Sanita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 ’10]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dirty="0" smtClean="0"/>
              <a:t>	APX-hard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[Bern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</a:rPr>
              <a:t>Plassmann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 ‘89]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705600" y="23622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391400" y="25146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077200" y="27432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229600" y="33528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772400" y="38862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391400" y="32004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781800" y="30480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096000" y="27432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400800" y="35052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705600" y="41148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7086600" y="37338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467600" y="42672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096000" y="2667000"/>
            <a:ext cx="228600" cy="228600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077200" y="2743200"/>
            <a:ext cx="228600" cy="228600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705600" y="2971800"/>
            <a:ext cx="228600" cy="228600"/>
          </a:xfrm>
          <a:prstGeom prst="rect">
            <a:avLst/>
          </a:prstGeom>
          <a:solidFill>
            <a:srgbClr val="7030A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05600" y="4114800"/>
            <a:ext cx="228600" cy="228600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96200" y="3810000"/>
            <a:ext cx="228600" cy="228600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4" idx="3"/>
            <a:endCxn id="6" idx="1"/>
          </p:cNvCxnSpPr>
          <p:nvPr/>
        </p:nvCxnSpPr>
        <p:spPr>
          <a:xfrm>
            <a:off x="6324600" y="2781300"/>
            <a:ext cx="381000" cy="304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6" idx="2"/>
            <a:endCxn id="19" idx="0"/>
          </p:cNvCxnSpPr>
          <p:nvPr/>
        </p:nvCxnSpPr>
        <p:spPr>
          <a:xfrm rot="16200000" flipH="1">
            <a:off x="6724650" y="3295650"/>
            <a:ext cx="533400" cy="342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5" idx="1"/>
            <a:endCxn id="19" idx="7"/>
          </p:cNvCxnSpPr>
          <p:nvPr/>
        </p:nvCxnSpPr>
        <p:spPr>
          <a:xfrm rot="10800000" flipV="1">
            <a:off x="7216682" y="2857500"/>
            <a:ext cx="860518" cy="89861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7" idx="0"/>
            <a:endCxn id="19" idx="3"/>
          </p:cNvCxnSpPr>
          <p:nvPr/>
        </p:nvCxnSpPr>
        <p:spPr>
          <a:xfrm rot="5400000" flipH="1" flipV="1">
            <a:off x="6838950" y="3844832"/>
            <a:ext cx="250918" cy="28901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9" idx="6"/>
            <a:endCxn id="8" idx="1"/>
          </p:cNvCxnSpPr>
          <p:nvPr/>
        </p:nvCxnSpPr>
        <p:spPr>
          <a:xfrm>
            <a:off x="7239000" y="3810000"/>
            <a:ext cx="457200" cy="1143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maxmin</a:t>
            </a:r>
            <a:r>
              <a:rPr lang="en-US" dirty="0" smtClean="0"/>
              <a:t> Steiner tree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Given a metric space </a:t>
            </a:r>
            <a:r>
              <a:rPr lang="en-US" dirty="0" smtClean="0">
                <a:solidFill>
                  <a:srgbClr val="00B050"/>
                </a:solidFill>
              </a:rPr>
              <a:t>(V, ℓ) </a:t>
            </a:r>
            <a:r>
              <a:rPr lang="en-US" dirty="0" smtClean="0"/>
              <a:t>and root </a:t>
            </a:r>
            <a:r>
              <a:rPr lang="en-US" dirty="0" smtClean="0">
                <a:solidFill>
                  <a:srgbClr val="00B050"/>
                </a:solidFill>
              </a:rPr>
              <a:t>r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find 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 approximately achieving</a:t>
            </a:r>
          </a:p>
        </p:txBody>
      </p:sp>
      <p:sp>
        <p:nvSpPr>
          <p:cNvPr id="9" name="Oval 8"/>
          <p:cNvSpPr/>
          <p:nvPr/>
        </p:nvSpPr>
        <p:spPr>
          <a:xfrm>
            <a:off x="6705600" y="23622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391400" y="25146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077200" y="27432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229600" y="33528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772400" y="38862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391400" y="32004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781800" y="30480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096000" y="27432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400800" y="35052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705600" y="41148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7086600" y="37338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7467600" y="4267200"/>
            <a:ext cx="152400" cy="152400"/>
          </a:xfrm>
          <a:prstGeom prst="ellips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096000" y="2667000"/>
            <a:ext cx="228600" cy="228600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077200" y="2743200"/>
            <a:ext cx="228600" cy="228600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705600" y="4114800"/>
            <a:ext cx="228600" cy="228600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96200" y="3810000"/>
            <a:ext cx="228600" cy="228600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4" idx="3"/>
          </p:cNvCxnSpPr>
          <p:nvPr/>
        </p:nvCxnSpPr>
        <p:spPr>
          <a:xfrm>
            <a:off x="6324600" y="2781300"/>
            <a:ext cx="381000" cy="304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19" idx="0"/>
          </p:cNvCxnSpPr>
          <p:nvPr/>
        </p:nvCxnSpPr>
        <p:spPr>
          <a:xfrm rot="16200000" flipH="1">
            <a:off x="6724650" y="3295650"/>
            <a:ext cx="533400" cy="342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5" idx="1"/>
            <a:endCxn id="19" idx="7"/>
          </p:cNvCxnSpPr>
          <p:nvPr/>
        </p:nvCxnSpPr>
        <p:spPr>
          <a:xfrm rot="10800000" flipV="1">
            <a:off x="7216682" y="2857500"/>
            <a:ext cx="860518" cy="89861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7" idx="0"/>
            <a:endCxn id="19" idx="3"/>
          </p:cNvCxnSpPr>
          <p:nvPr/>
        </p:nvCxnSpPr>
        <p:spPr>
          <a:xfrm rot="5400000" flipH="1" flipV="1">
            <a:off x="6838950" y="3844832"/>
            <a:ext cx="250918" cy="28901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9" idx="6"/>
            <a:endCxn id="8" idx="1"/>
          </p:cNvCxnSpPr>
          <p:nvPr/>
        </p:nvCxnSpPr>
        <p:spPr>
          <a:xfrm>
            <a:off x="7239000" y="3810000"/>
            <a:ext cx="457200" cy="1143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897285" y="3048000"/>
            <a:ext cx="22297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SteinerTree</a:t>
            </a:r>
            <a:r>
              <a:rPr lang="en-US" sz="2800" dirty="0" smtClean="0"/>
              <a:t>(S)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762000" y="2979003"/>
            <a:ext cx="12114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max</a:t>
            </a:r>
          </a:p>
          <a:p>
            <a:pPr algn="ctr"/>
            <a:r>
              <a:rPr lang="en-US" sz="2000" dirty="0" err="1" smtClean="0"/>
              <a:t>s.t</a:t>
            </a:r>
            <a:r>
              <a:rPr lang="en-US" sz="2000" dirty="0" smtClean="0"/>
              <a:t>. |S|</a:t>
            </a:r>
            <a:r>
              <a:rPr lang="en-US" sz="2000" dirty="0" smtClean="0">
                <a:latin typeface="Calibri"/>
              </a:rPr>
              <a:t>≤ k</a:t>
            </a:r>
            <a:endParaRPr lang="en-US" sz="2000" b="1" dirty="0">
              <a:latin typeface="Script MT Bold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705600" y="2971800"/>
            <a:ext cx="228600" cy="228600"/>
          </a:xfrm>
          <a:prstGeom prst="rect">
            <a:avLst/>
          </a:prstGeom>
          <a:solidFill>
            <a:srgbClr val="7030A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precise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86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Algorithm:</a:t>
            </a:r>
          </a:p>
          <a:p>
            <a:pPr marL="457200" indent="-457200">
              <a:buNone/>
            </a:pPr>
            <a:r>
              <a:rPr lang="en-US" sz="2000" dirty="0" smtClean="0"/>
              <a:t>For each value </a:t>
            </a:r>
            <a:r>
              <a:rPr lang="en-US" sz="2000" dirty="0" smtClean="0">
                <a:solidFill>
                  <a:srgbClr val="C00000"/>
                </a:solidFill>
              </a:rPr>
              <a:t>T </a:t>
            </a:r>
            <a:r>
              <a:rPr lang="en-US" sz="2000" dirty="0" smtClean="0"/>
              <a:t>do: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add the root </a:t>
            </a:r>
            <a:r>
              <a:rPr lang="en-US" sz="2000" dirty="0" smtClean="0">
                <a:solidFill>
                  <a:srgbClr val="C00000"/>
                </a:solidFill>
              </a:rPr>
              <a:t>r</a:t>
            </a:r>
            <a:r>
              <a:rPr lang="en-US" sz="2000" dirty="0" smtClean="0"/>
              <a:t> to </a:t>
            </a:r>
            <a:r>
              <a:rPr lang="en-US" sz="2000" b="1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000" b="1" baseline="-25000" dirty="0" smtClean="0">
                <a:solidFill>
                  <a:srgbClr val="0070C0"/>
                </a:solidFill>
                <a:latin typeface="Calibri"/>
              </a:rPr>
              <a:t>T</a:t>
            </a:r>
            <a:r>
              <a:rPr lang="en-US" sz="20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while exists a vertex v such that distance(v, </a:t>
            </a:r>
            <a:r>
              <a:rPr lang="en-US" sz="2000" b="1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000" b="1" baseline="-25000" dirty="0" smtClean="0">
                <a:solidFill>
                  <a:srgbClr val="0070C0"/>
                </a:solidFill>
                <a:latin typeface="Calibri"/>
              </a:rPr>
              <a:t>T</a:t>
            </a:r>
            <a:r>
              <a:rPr lang="en-US" sz="2000" dirty="0" smtClean="0"/>
              <a:t>) &gt; </a:t>
            </a:r>
            <a:r>
              <a:rPr lang="en-US" sz="2000" dirty="0" smtClean="0">
                <a:solidFill>
                  <a:srgbClr val="C00000"/>
                </a:solidFill>
              </a:rPr>
              <a:t>4T/k</a:t>
            </a:r>
            <a:br>
              <a:rPr lang="en-US" sz="2000" dirty="0" smtClean="0">
                <a:solidFill>
                  <a:srgbClr val="C00000"/>
                </a:solidFill>
              </a:rPr>
            </a:br>
            <a:r>
              <a:rPr lang="en-US" sz="2000" dirty="0" smtClean="0"/>
              <a:t>	add v to </a:t>
            </a:r>
            <a:r>
              <a:rPr lang="en-US" sz="2000" b="1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000" b="1" baseline="-25000" dirty="0" smtClean="0">
                <a:solidFill>
                  <a:srgbClr val="0070C0"/>
                </a:solidFill>
                <a:latin typeface="Calibri"/>
              </a:rPr>
              <a:t>T</a:t>
            </a:r>
            <a:endParaRPr lang="en-US" sz="2000" b="1" baseline="-25000" dirty="0" smtClean="0">
              <a:latin typeface="Calibri"/>
            </a:endParaRPr>
          </a:p>
          <a:p>
            <a:pPr marL="457200" indent="-45720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find </a:t>
            </a:r>
            <a:r>
              <a:rPr lang="en-US" sz="2000" dirty="0" smtClean="0"/>
              <a:t>smallest </a:t>
            </a:r>
            <a:r>
              <a:rPr lang="en-US" sz="2000" dirty="0" smtClean="0">
                <a:solidFill>
                  <a:srgbClr val="C00000"/>
                </a:solidFill>
              </a:rPr>
              <a:t>T</a:t>
            </a:r>
            <a:r>
              <a:rPr lang="en-US" sz="2000" dirty="0" smtClean="0"/>
              <a:t> such that </a:t>
            </a:r>
            <a:r>
              <a:rPr lang="en-US" sz="2000" dirty="0" smtClean="0">
                <a:latin typeface="Calibri"/>
              </a:rPr>
              <a:t>MST(</a:t>
            </a:r>
            <a:r>
              <a:rPr lang="en-US" sz="2000" b="1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000" b="1" baseline="-25000" dirty="0" smtClean="0">
                <a:solidFill>
                  <a:srgbClr val="0070C0"/>
                </a:solidFill>
                <a:latin typeface="Calibri"/>
              </a:rPr>
              <a:t>T</a:t>
            </a:r>
            <a:r>
              <a:rPr lang="en-US" sz="2000" dirty="0" smtClean="0"/>
              <a:t>) &lt; </a:t>
            </a:r>
            <a:r>
              <a:rPr lang="en-US" sz="2000" dirty="0" smtClean="0">
                <a:solidFill>
                  <a:srgbClr val="C00000"/>
                </a:solidFill>
              </a:rPr>
              <a:t>4T</a:t>
            </a:r>
            <a:r>
              <a:rPr lang="en-US" sz="2000" dirty="0" smtClean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4343400"/>
            <a:ext cx="61733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Fact:</a:t>
            </a:r>
            <a:r>
              <a:rPr lang="en-US" sz="2000" dirty="0" smtClean="0"/>
              <a:t> cost of connecting any set of k guys to MST(</a:t>
            </a:r>
            <a:r>
              <a:rPr lang="en-US" sz="2000" b="1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000" b="1" baseline="-25000" dirty="0" smtClean="0">
                <a:solidFill>
                  <a:srgbClr val="0070C0"/>
                </a:solidFill>
                <a:latin typeface="Calibri"/>
              </a:rPr>
              <a:t>T</a:t>
            </a:r>
            <a:r>
              <a:rPr lang="en-US" sz="2000" dirty="0" smtClean="0"/>
              <a:t>) </a:t>
            </a:r>
            <a:r>
              <a:rPr lang="en-US" sz="2000" dirty="0" smtClean="0">
                <a:latin typeface="Calibri"/>
              </a:rPr>
              <a:t>≤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C00000"/>
                </a:solidFill>
              </a:rPr>
              <a:t>4T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914400" y="4876800"/>
            <a:ext cx="50113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Corollary:</a:t>
            </a:r>
            <a:r>
              <a:rPr lang="en-US" sz="2000" dirty="0" smtClean="0"/>
              <a:t> cost of connecting any set of k guys </a:t>
            </a:r>
          </a:p>
          <a:p>
            <a:r>
              <a:rPr lang="en-US" sz="2000" dirty="0" smtClean="0"/>
              <a:t>		</a:t>
            </a:r>
            <a:r>
              <a:rPr lang="en-US" sz="2000" dirty="0" smtClean="0">
                <a:latin typeface="Calibri"/>
              </a:rPr>
              <a:t>≤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C00000"/>
                </a:solidFill>
              </a:rPr>
              <a:t>4T</a:t>
            </a:r>
            <a:r>
              <a:rPr lang="en-US" sz="2000" dirty="0" smtClean="0"/>
              <a:t> + MST(</a:t>
            </a:r>
            <a:r>
              <a:rPr lang="en-US" sz="2000" b="1" dirty="0" smtClean="0">
                <a:solidFill>
                  <a:srgbClr val="0070C0"/>
                </a:solidFill>
              </a:rPr>
              <a:t>X</a:t>
            </a:r>
            <a:r>
              <a:rPr lang="en-US" sz="2000" b="1" baseline="-25000" dirty="0" smtClean="0">
                <a:solidFill>
                  <a:srgbClr val="0070C0"/>
                </a:solidFill>
              </a:rPr>
              <a:t>T</a:t>
            </a:r>
            <a:r>
              <a:rPr lang="en-US" sz="2000" dirty="0" smtClean="0"/>
              <a:t>).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analysis</a:t>
            </a:r>
            <a:r>
              <a:rPr lang="en-US" baseline="-25000" dirty="0" smtClean="0"/>
              <a:t>(1)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2209800"/>
            <a:ext cx="54275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Fact:</a:t>
            </a:r>
            <a:r>
              <a:rPr lang="en-US" sz="2000" dirty="0" smtClean="0"/>
              <a:t> cost of connecting any k guys </a:t>
            </a:r>
            <a:r>
              <a:rPr lang="en-US" sz="2000" dirty="0" smtClean="0">
                <a:latin typeface="Calibri"/>
              </a:rPr>
              <a:t>≤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C00000"/>
                </a:solidFill>
              </a:rPr>
              <a:t>4T + </a:t>
            </a:r>
            <a:r>
              <a:rPr lang="en-US" sz="2000" dirty="0" smtClean="0"/>
              <a:t>MST(</a:t>
            </a:r>
            <a:r>
              <a:rPr lang="en-US" sz="2000" b="1" dirty="0" smtClean="0">
                <a:solidFill>
                  <a:srgbClr val="0070C0"/>
                </a:solidFill>
              </a:rPr>
              <a:t>X</a:t>
            </a:r>
            <a:r>
              <a:rPr lang="en-US" sz="2000" b="1" baseline="-25000" dirty="0" smtClean="0">
                <a:solidFill>
                  <a:srgbClr val="0070C0"/>
                </a:solidFill>
              </a:rPr>
              <a:t>T</a:t>
            </a:r>
            <a:r>
              <a:rPr lang="en-US" sz="2000" dirty="0" smtClean="0"/>
              <a:t>).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1676400"/>
            <a:ext cx="47371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Theorem 1:</a:t>
            </a:r>
            <a:r>
              <a:rPr lang="en-US" sz="2000" dirty="0" smtClean="0"/>
              <a:t> For </a:t>
            </a:r>
            <a:r>
              <a:rPr lang="en-US" sz="2000" dirty="0" smtClean="0">
                <a:solidFill>
                  <a:srgbClr val="C00000"/>
                </a:solidFill>
              </a:rPr>
              <a:t>T</a:t>
            </a:r>
            <a:r>
              <a:rPr lang="en-US" sz="2000" dirty="0" smtClean="0"/>
              <a:t> = </a:t>
            </a:r>
            <a:r>
              <a:rPr lang="en-US" sz="2000" dirty="0" smtClean="0">
                <a:solidFill>
                  <a:srgbClr val="C00000"/>
                </a:solidFill>
              </a:rPr>
              <a:t>T*</a:t>
            </a:r>
            <a:r>
              <a:rPr lang="en-US" sz="2000" dirty="0" smtClean="0"/>
              <a:t>, cost of MST(</a:t>
            </a:r>
            <a:r>
              <a:rPr lang="en-US" sz="2000" b="1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000" b="1" baseline="-25000" dirty="0" smtClean="0">
                <a:solidFill>
                  <a:srgbClr val="0070C0"/>
                </a:solidFill>
                <a:latin typeface="Calibri"/>
              </a:rPr>
              <a:t>T</a:t>
            </a:r>
            <a:r>
              <a:rPr lang="en-US" sz="2000" dirty="0" smtClean="0"/>
              <a:t>) </a:t>
            </a:r>
            <a:r>
              <a:rPr lang="en-US" sz="2000" dirty="0" smtClean="0">
                <a:latin typeface="Calibri"/>
              </a:rPr>
              <a:t>&lt; </a:t>
            </a:r>
            <a:r>
              <a:rPr lang="en-US" sz="2000" dirty="0" smtClean="0">
                <a:solidFill>
                  <a:srgbClr val="C00000"/>
                </a:solidFill>
                <a:latin typeface="Calibri"/>
              </a:rPr>
              <a:t>4T</a:t>
            </a:r>
            <a:r>
              <a:rPr lang="en-US" sz="2000" dirty="0" smtClean="0">
                <a:latin typeface="Calibri"/>
              </a:rPr>
              <a:t>.</a:t>
            </a:r>
            <a:endParaRPr lang="en-US" sz="2000" dirty="0"/>
          </a:p>
        </p:txBody>
      </p:sp>
      <p:sp>
        <p:nvSpPr>
          <p:cNvPr id="6" name="Right Brace 5"/>
          <p:cNvSpPr/>
          <p:nvPr/>
        </p:nvSpPr>
        <p:spPr>
          <a:xfrm>
            <a:off x="6705600" y="1447800"/>
            <a:ext cx="228600" cy="114300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986483" y="1390471"/>
            <a:ext cx="2029146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proof that</a:t>
            </a:r>
            <a:br>
              <a:rPr lang="en-US" dirty="0" smtClean="0"/>
            </a:br>
            <a:r>
              <a:rPr lang="en-US" dirty="0" smtClean="0"/>
              <a:t>any k-subset can be</a:t>
            </a:r>
            <a:br>
              <a:rPr lang="en-US" dirty="0" smtClean="0"/>
            </a:br>
            <a:r>
              <a:rPr lang="en-US" dirty="0" smtClean="0"/>
              <a:t>connected </a:t>
            </a:r>
            <a:br>
              <a:rPr lang="en-US" dirty="0" smtClean="0"/>
            </a:br>
            <a:r>
              <a:rPr lang="en-US" dirty="0" smtClean="0"/>
              <a:t>at cost &lt; 8T*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3124200"/>
            <a:ext cx="4789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Lemma 2:</a:t>
            </a:r>
            <a:r>
              <a:rPr lang="en-US" sz="2000" dirty="0" smtClean="0"/>
              <a:t> For </a:t>
            </a:r>
            <a:r>
              <a:rPr lang="en-US" sz="2000" dirty="0" smtClean="0">
                <a:solidFill>
                  <a:srgbClr val="C00000"/>
                </a:solidFill>
              </a:rPr>
              <a:t>T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alibri"/>
              </a:rPr>
              <a:t>=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C00000"/>
                </a:solidFill>
              </a:rPr>
              <a:t>T*/8</a:t>
            </a:r>
            <a:r>
              <a:rPr lang="en-US" sz="2000" dirty="0" smtClean="0"/>
              <a:t>, cost of MST(</a:t>
            </a:r>
            <a:r>
              <a:rPr lang="en-US" sz="2000" b="1" dirty="0" smtClean="0">
                <a:solidFill>
                  <a:srgbClr val="0070C0"/>
                </a:solidFill>
              </a:rPr>
              <a:t>X</a:t>
            </a:r>
            <a:r>
              <a:rPr lang="en-US" sz="2000" b="1" baseline="-25000" dirty="0" smtClean="0">
                <a:solidFill>
                  <a:srgbClr val="0070C0"/>
                </a:solidFill>
              </a:rPr>
              <a:t>T</a:t>
            </a:r>
            <a:r>
              <a:rPr lang="en-US" sz="2000" dirty="0" smtClean="0"/>
              <a:t>) ≥ </a:t>
            </a:r>
            <a:r>
              <a:rPr lang="en-US" sz="2000" dirty="0" smtClean="0">
                <a:solidFill>
                  <a:srgbClr val="C00000"/>
                </a:solidFill>
              </a:rPr>
              <a:t>4T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4583668"/>
            <a:ext cx="5393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 |</a:t>
            </a:r>
            <a:r>
              <a:rPr lang="en-US" b="1" dirty="0" smtClean="0">
                <a:solidFill>
                  <a:srgbClr val="0070C0"/>
                </a:solidFill>
              </a:rPr>
              <a:t>X</a:t>
            </a:r>
            <a:r>
              <a:rPr lang="en-US" b="1" baseline="-25000" dirty="0" smtClean="0">
                <a:solidFill>
                  <a:srgbClr val="0070C0"/>
                </a:solidFill>
              </a:rPr>
              <a:t>T</a:t>
            </a:r>
            <a:r>
              <a:rPr lang="en-US" dirty="0" smtClean="0"/>
              <a:t>| </a:t>
            </a:r>
            <a:r>
              <a:rPr lang="en-US" dirty="0" smtClean="0">
                <a:latin typeface="Calibri"/>
              </a:rPr>
              <a:t>≤</a:t>
            </a:r>
            <a:r>
              <a:rPr lang="en-US" dirty="0" smtClean="0"/>
              <a:t> k, it is a set with cost ≥ </a:t>
            </a:r>
            <a:r>
              <a:rPr lang="en-US" dirty="0" smtClean="0">
                <a:solidFill>
                  <a:srgbClr val="C00000"/>
                </a:solidFill>
              </a:rPr>
              <a:t>4T = T*/2</a:t>
            </a:r>
            <a:r>
              <a:rPr lang="en-US" dirty="0" smtClean="0"/>
              <a:t> and small size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5040868"/>
            <a:ext cx="3952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 |</a:t>
            </a:r>
            <a:r>
              <a:rPr lang="en-US" b="1" dirty="0" smtClean="0">
                <a:solidFill>
                  <a:srgbClr val="0070C0"/>
                </a:solidFill>
              </a:rPr>
              <a:t>X</a:t>
            </a:r>
            <a:r>
              <a:rPr lang="en-US" b="1" baseline="-25000" dirty="0" smtClean="0">
                <a:solidFill>
                  <a:srgbClr val="0070C0"/>
                </a:solidFill>
              </a:rPr>
              <a:t>T</a:t>
            </a:r>
            <a:r>
              <a:rPr lang="en-US" dirty="0" smtClean="0"/>
              <a:t>| is large, </a:t>
            </a:r>
            <a:r>
              <a:rPr lang="en-US" smtClean="0"/>
              <a:t>pick any k </a:t>
            </a:r>
            <a:r>
              <a:rPr lang="en-US" dirty="0" smtClean="0"/>
              <a:t>points from it.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62000" y="5498068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their mutual distance </a:t>
            </a:r>
            <a:r>
              <a:rPr lang="en-US" dirty="0" smtClean="0">
                <a:solidFill>
                  <a:srgbClr val="C00000"/>
                </a:solidFill>
              </a:rPr>
              <a:t>&gt; 4T/k</a:t>
            </a:r>
            <a:r>
              <a:rPr lang="en-US" dirty="0" smtClean="0"/>
              <a:t>, so Steiner-tree cost </a:t>
            </a:r>
            <a:r>
              <a:rPr lang="en-US" dirty="0" smtClean="0">
                <a:solidFill>
                  <a:srgbClr val="C00000"/>
                </a:solidFill>
              </a:rPr>
              <a:t>&gt; 2T = T*/4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14400" y="3657600"/>
            <a:ext cx="6134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Proof: </a:t>
            </a:r>
            <a:r>
              <a:rPr lang="en-US" dirty="0" smtClean="0"/>
              <a:t>if not, we could connect up any k points at cost &lt; </a:t>
            </a:r>
            <a:r>
              <a:rPr lang="en-US" dirty="0" smtClean="0">
                <a:solidFill>
                  <a:srgbClr val="C00000"/>
                </a:solidFill>
              </a:rPr>
              <a:t>8T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C00000"/>
                </a:solidFill>
              </a:rPr>
              <a:t>T*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4916269"/>
            <a:ext cx="2077300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have found k-subset</a:t>
            </a:r>
          </a:p>
          <a:p>
            <a:pPr algn="ctr"/>
            <a:r>
              <a:rPr lang="en-US" dirty="0" smtClean="0"/>
              <a:t>with cost &gt; T*/4 </a:t>
            </a:r>
            <a:endParaRPr lang="en-US" dirty="0"/>
          </a:p>
        </p:txBody>
      </p:sp>
      <p:sp>
        <p:nvSpPr>
          <p:cNvPr id="15" name="Right Brace 14"/>
          <p:cNvSpPr/>
          <p:nvPr/>
        </p:nvSpPr>
        <p:spPr>
          <a:xfrm>
            <a:off x="6629400" y="4648200"/>
            <a:ext cx="228600" cy="114300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/>
      <p:bldP spid="9" grpId="0"/>
      <p:bldP spid="11" grpId="0"/>
      <p:bldP spid="12" grpId="0"/>
      <p:bldP spid="14" grpId="0"/>
      <p:bldP spid="14" grpId="1"/>
      <p:bldP spid="13" grpId="0" animBg="1"/>
      <p:bldP spid="1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remains to prove…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1676400"/>
            <a:ext cx="47371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C00000"/>
                </a:solidFill>
              </a:rPr>
              <a:t>Theorem 1:</a:t>
            </a:r>
            <a:r>
              <a:rPr lang="en-US" sz="2000" smtClean="0"/>
              <a:t> For T = T*, cost of MST(</a:t>
            </a:r>
            <a:r>
              <a:rPr lang="en-US" sz="2000" b="1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000" b="1" baseline="-25000" smtClean="0">
                <a:solidFill>
                  <a:srgbClr val="0070C0"/>
                </a:solidFill>
                <a:latin typeface="Calibri"/>
              </a:rPr>
              <a:t>T</a:t>
            </a:r>
            <a:r>
              <a:rPr lang="en-US" sz="2000" smtClean="0"/>
              <a:t>) </a:t>
            </a:r>
            <a:r>
              <a:rPr lang="en-US" sz="2000" smtClean="0">
                <a:latin typeface="Calibri"/>
              </a:rPr>
              <a:t>&lt; 4T.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1066800" y="2895600"/>
            <a:ext cx="27270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|</a:t>
            </a:r>
            <a:r>
              <a:rPr lang="en-US" sz="2400" b="1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400" b="1" baseline="-25000" dirty="0" smtClean="0">
                <a:solidFill>
                  <a:srgbClr val="0070C0"/>
                </a:solidFill>
                <a:latin typeface="Calibri"/>
              </a:rPr>
              <a:t>T</a:t>
            </a:r>
            <a:r>
              <a:rPr lang="en-US" sz="2400" dirty="0" smtClean="0">
                <a:solidFill>
                  <a:srgbClr val="C00000"/>
                </a:solidFill>
              </a:rPr>
              <a:t>| × 4T*/k × ½    </a:t>
            </a:r>
            <a:r>
              <a:rPr lang="en-US" sz="2400" dirty="0" smtClean="0">
                <a:solidFill>
                  <a:srgbClr val="C00000"/>
                </a:solidFill>
                <a:latin typeface="Calibri"/>
              </a:rPr>
              <a:t>≤</a:t>
            </a:r>
            <a:endParaRPr lang="en-US" sz="2400" dirty="0" smtClean="0">
              <a:solidFill>
                <a:srgbClr val="C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418297" y="2891135"/>
            <a:ext cx="6142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≤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12825" y="2895600"/>
            <a:ext cx="18293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C00000"/>
                </a:solidFill>
                <a:sym typeface="Symbol"/>
              </a:rPr>
              <a:t></a:t>
            </a:r>
            <a:r>
              <a:rPr lang="en-US" sz="2400" dirty="0" smtClean="0">
                <a:solidFill>
                  <a:srgbClr val="C00000"/>
                </a:solidFill>
              </a:rPr>
              <a:t>|</a:t>
            </a:r>
            <a:r>
              <a:rPr lang="en-US" sz="2400" b="1" dirty="0" smtClean="0">
                <a:solidFill>
                  <a:srgbClr val="0070C0"/>
                </a:solidFill>
              </a:rPr>
              <a:t>X</a:t>
            </a:r>
            <a:r>
              <a:rPr lang="en-US" sz="2400" b="1" baseline="-25000" dirty="0" smtClean="0">
                <a:solidFill>
                  <a:srgbClr val="0070C0"/>
                </a:solidFill>
              </a:rPr>
              <a:t>T</a:t>
            </a:r>
            <a:r>
              <a:rPr lang="en-US" sz="2400" dirty="0" smtClean="0">
                <a:solidFill>
                  <a:srgbClr val="C00000"/>
                </a:solidFill>
              </a:rPr>
              <a:t>|/k</a:t>
            </a:r>
            <a:r>
              <a:rPr lang="en-US" sz="2400" b="1" dirty="0" smtClean="0">
                <a:solidFill>
                  <a:srgbClr val="C00000"/>
                </a:solidFill>
                <a:sym typeface="Symbol"/>
              </a:rPr>
              <a:t></a:t>
            </a:r>
            <a:r>
              <a:rPr lang="en-US" sz="2400" dirty="0" smtClean="0">
                <a:solidFill>
                  <a:srgbClr val="C00000"/>
                </a:solidFill>
              </a:rPr>
              <a:t> × T*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40054" y="3429000"/>
            <a:ext cx="26613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  <a:latin typeface="Calibri"/>
                <a:sym typeface="Symbol"/>
              </a:rPr>
              <a:t>≤    </a:t>
            </a:r>
            <a:r>
              <a:rPr lang="en-US" sz="2400" dirty="0" smtClean="0">
                <a:solidFill>
                  <a:srgbClr val="C00000"/>
                </a:solidFill>
                <a:sym typeface="Symbol"/>
              </a:rPr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|</a:t>
            </a:r>
            <a:r>
              <a:rPr lang="en-US" sz="2400" b="1" dirty="0" smtClean="0">
                <a:solidFill>
                  <a:srgbClr val="0070C0"/>
                </a:solidFill>
              </a:rPr>
              <a:t>X</a:t>
            </a:r>
            <a:r>
              <a:rPr lang="en-US" sz="2400" b="1" baseline="-25000" dirty="0" smtClean="0">
                <a:solidFill>
                  <a:srgbClr val="0070C0"/>
                </a:solidFill>
              </a:rPr>
              <a:t>T</a:t>
            </a:r>
            <a:r>
              <a:rPr lang="en-US" sz="2400" dirty="0" smtClean="0">
                <a:solidFill>
                  <a:srgbClr val="C00000"/>
                </a:solidFill>
              </a:rPr>
              <a:t>|/k</a:t>
            </a:r>
            <a:r>
              <a:rPr lang="en-US" sz="2400" b="1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sym typeface="Symbol"/>
              </a:rPr>
              <a:t>+ 1)</a:t>
            </a:r>
            <a:r>
              <a:rPr lang="en-US" sz="2400" dirty="0" smtClean="0">
                <a:solidFill>
                  <a:srgbClr val="C00000"/>
                </a:solidFill>
              </a:rPr>
              <a:t> × T*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768089" y="4796135"/>
            <a:ext cx="15504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  <a:sym typeface="Symbol"/>
              </a:rPr>
              <a:t> </a:t>
            </a:r>
            <a:r>
              <a:rPr lang="en-US" sz="2400" dirty="0" smtClean="0">
                <a:solidFill>
                  <a:srgbClr val="C00000"/>
                </a:solidFill>
                <a:latin typeface="Calibri"/>
                <a:sym typeface="Symbol"/>
              </a:rPr>
              <a:t>|</a:t>
            </a:r>
            <a:r>
              <a:rPr lang="en-US" sz="2400" b="1" dirty="0" smtClean="0">
                <a:solidFill>
                  <a:srgbClr val="0070C0"/>
                </a:solidFill>
              </a:rPr>
              <a:t>X</a:t>
            </a:r>
            <a:r>
              <a:rPr lang="en-US" sz="2400" b="1" baseline="-25000" dirty="0" smtClean="0">
                <a:solidFill>
                  <a:srgbClr val="0070C0"/>
                </a:solidFill>
              </a:rPr>
              <a:t>T</a:t>
            </a:r>
            <a:r>
              <a:rPr lang="en-US" sz="2400" dirty="0" smtClean="0">
                <a:solidFill>
                  <a:srgbClr val="C00000"/>
                </a:solidFill>
                <a:latin typeface="Calibri"/>
                <a:sym typeface="Symbol"/>
              </a:rPr>
              <a:t>| ≤ k</a:t>
            </a:r>
            <a:endParaRPr lang="en-US" sz="2400" dirty="0" smtClean="0">
              <a:solidFill>
                <a:srgbClr val="C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81400" y="2667000"/>
            <a:ext cx="1981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2400" dirty="0" smtClean="0"/>
              <a:t>optimal tree</a:t>
            </a:r>
          </a:p>
          <a:p>
            <a:pPr algn="ctr">
              <a:buNone/>
            </a:pPr>
            <a:r>
              <a:rPr lang="en-US" sz="2400" dirty="0" smtClean="0"/>
              <a:t>on </a:t>
            </a:r>
            <a:r>
              <a:rPr lang="en-US" sz="2400" b="1" dirty="0" smtClean="0">
                <a:solidFill>
                  <a:srgbClr val="0070C0"/>
                </a:solidFill>
              </a:rPr>
              <a:t>X</a:t>
            </a:r>
            <a:r>
              <a:rPr lang="en-US" sz="2400" b="1" baseline="-25000" dirty="0" smtClean="0">
                <a:solidFill>
                  <a:srgbClr val="0070C0"/>
                </a:solidFill>
              </a:rPr>
              <a:t>T</a:t>
            </a:r>
            <a:endParaRPr lang="en-US" sz="2400" b="1" baseline="-250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1752600" y="4186535"/>
            <a:ext cx="26292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  <a:sym typeface="Symbol"/>
              </a:rPr>
              <a:t></a:t>
            </a:r>
            <a:r>
              <a:rPr lang="en-US" sz="2400" dirty="0" smtClean="0">
                <a:solidFill>
                  <a:srgbClr val="C00000"/>
                </a:solidFill>
              </a:rPr>
              <a:t>|</a:t>
            </a:r>
            <a:r>
              <a:rPr lang="en-US" sz="2400" b="1" dirty="0" smtClean="0">
                <a:solidFill>
                  <a:srgbClr val="0070C0"/>
                </a:solidFill>
              </a:rPr>
              <a:t>X</a:t>
            </a:r>
            <a:r>
              <a:rPr lang="en-US" sz="2400" b="1" baseline="-25000" dirty="0" smtClean="0">
                <a:solidFill>
                  <a:srgbClr val="0070C0"/>
                </a:solidFill>
              </a:rPr>
              <a:t>T</a:t>
            </a:r>
            <a:r>
              <a:rPr lang="en-US" sz="2400" dirty="0" smtClean="0">
                <a:solidFill>
                  <a:srgbClr val="C00000"/>
                </a:solidFill>
              </a:rPr>
              <a:t>| × T*/k  </a:t>
            </a:r>
            <a:r>
              <a:rPr lang="en-US" sz="2400" dirty="0" smtClean="0">
                <a:solidFill>
                  <a:srgbClr val="C00000"/>
                </a:solidFill>
                <a:latin typeface="Calibri"/>
              </a:rPr>
              <a:t>≤  T*</a:t>
            </a:r>
            <a:endParaRPr lang="en-US" sz="2400" dirty="0" smtClean="0">
              <a:solidFill>
                <a:srgbClr val="C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471597" y="3962400"/>
            <a:ext cx="10054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C00000"/>
                </a:solidFill>
                <a:latin typeface="Calibri"/>
                <a:sym typeface="Symbol"/>
              </a:rPr>
              <a:t>≤   2T*</a:t>
            </a:r>
            <a:endParaRPr lang="en-US" sz="2400" dirty="0" smtClean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29000" y="5543490"/>
            <a:ext cx="44354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MST is a 2-approximation, hence the 4T*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  <p:bldP spid="18" grpId="0"/>
      <p:bldP spid="18" grpId="1"/>
      <p:bldP spid="12" grpId="0"/>
      <p:bldP spid="11" grpId="0"/>
      <p:bldP spid="11" grpId="1"/>
      <p:bldP spid="14" grpId="0"/>
      <p:bldP spid="2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wrapping up </a:t>
            </a:r>
            <a:r>
              <a:rPr lang="en-US" dirty="0" err="1" smtClean="0"/>
              <a:t>maxmin</a:t>
            </a:r>
            <a:r>
              <a:rPr lang="en-US" dirty="0" smtClean="0"/>
              <a:t> Steiner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86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Algorithm:</a:t>
            </a:r>
          </a:p>
          <a:p>
            <a:pPr marL="457200" indent="-457200">
              <a:buNone/>
            </a:pPr>
            <a:r>
              <a:rPr lang="en-US" sz="2000" dirty="0" smtClean="0"/>
              <a:t>For each value </a:t>
            </a:r>
            <a:r>
              <a:rPr lang="en-US" sz="2000" dirty="0" smtClean="0">
                <a:solidFill>
                  <a:srgbClr val="C00000"/>
                </a:solidFill>
              </a:rPr>
              <a:t>T </a:t>
            </a:r>
            <a:r>
              <a:rPr lang="en-US" sz="2000" dirty="0" smtClean="0"/>
              <a:t>do: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add the root </a:t>
            </a:r>
            <a:r>
              <a:rPr lang="en-US" sz="2000" dirty="0" smtClean="0">
                <a:solidFill>
                  <a:srgbClr val="C00000"/>
                </a:solidFill>
              </a:rPr>
              <a:t>r</a:t>
            </a:r>
            <a:r>
              <a:rPr lang="en-US" sz="2000" dirty="0" smtClean="0"/>
              <a:t> to </a:t>
            </a:r>
            <a:r>
              <a:rPr lang="en-US" sz="2000" b="1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000" b="1" baseline="-25000" dirty="0" smtClean="0">
                <a:solidFill>
                  <a:srgbClr val="0070C0"/>
                </a:solidFill>
                <a:latin typeface="Calibri"/>
              </a:rPr>
              <a:t>T</a:t>
            </a:r>
            <a:r>
              <a:rPr lang="en-US" sz="20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while exists a vertex v such that distance(v, </a:t>
            </a:r>
            <a:r>
              <a:rPr lang="en-US" sz="2000" b="1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000" b="1" baseline="-25000" dirty="0" smtClean="0">
                <a:solidFill>
                  <a:srgbClr val="0070C0"/>
                </a:solidFill>
                <a:latin typeface="Calibri"/>
              </a:rPr>
              <a:t>T</a:t>
            </a:r>
            <a:r>
              <a:rPr lang="en-US" sz="2000" dirty="0" smtClean="0"/>
              <a:t>) &gt; </a:t>
            </a:r>
            <a:r>
              <a:rPr lang="en-US" sz="2000" dirty="0" smtClean="0">
                <a:solidFill>
                  <a:srgbClr val="C00000"/>
                </a:solidFill>
              </a:rPr>
              <a:t>4T/k</a:t>
            </a:r>
            <a:br>
              <a:rPr lang="en-US" sz="2000" dirty="0" smtClean="0">
                <a:solidFill>
                  <a:srgbClr val="C00000"/>
                </a:solidFill>
              </a:rPr>
            </a:br>
            <a:r>
              <a:rPr lang="en-US" sz="2000" dirty="0" smtClean="0"/>
              <a:t>	add v to </a:t>
            </a:r>
            <a:r>
              <a:rPr lang="en-US" sz="2000" b="1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000" b="1" baseline="-25000" dirty="0" smtClean="0">
                <a:solidFill>
                  <a:srgbClr val="0070C0"/>
                </a:solidFill>
                <a:latin typeface="Calibri"/>
              </a:rPr>
              <a:t>T</a:t>
            </a:r>
            <a:endParaRPr lang="en-US" sz="2000" b="1" baseline="-25000" dirty="0" smtClean="0">
              <a:latin typeface="Calibri"/>
            </a:endParaRPr>
          </a:p>
          <a:p>
            <a:pPr marL="457200" indent="-457200">
              <a:buNone/>
            </a:pPr>
            <a:r>
              <a:rPr lang="en-US" sz="2000" smtClean="0">
                <a:solidFill>
                  <a:srgbClr val="C00000"/>
                </a:solidFill>
                <a:latin typeface="Calibri"/>
              </a:rPr>
              <a:t>T</a:t>
            </a:r>
            <a:r>
              <a:rPr lang="en-US" sz="2000" baseline="-25000" smtClean="0">
                <a:solidFill>
                  <a:srgbClr val="C00000"/>
                </a:solidFill>
                <a:latin typeface="Calibri"/>
              </a:rPr>
              <a:t>alg</a:t>
            </a:r>
            <a:r>
              <a:rPr lang="en-US" sz="2000" smtClean="0">
                <a:solidFill>
                  <a:schemeClr val="tx1"/>
                </a:solidFill>
              </a:rPr>
              <a:t> = </a:t>
            </a:r>
            <a:r>
              <a:rPr lang="en-US" sz="2000" smtClean="0"/>
              <a:t>smallest </a:t>
            </a:r>
            <a:r>
              <a:rPr lang="en-US" sz="2000" dirty="0" smtClean="0">
                <a:solidFill>
                  <a:srgbClr val="C00000"/>
                </a:solidFill>
              </a:rPr>
              <a:t>T</a:t>
            </a:r>
            <a:r>
              <a:rPr lang="en-US" sz="2000" dirty="0" smtClean="0"/>
              <a:t> such that </a:t>
            </a:r>
            <a:r>
              <a:rPr lang="en-US" sz="2000" dirty="0" smtClean="0">
                <a:latin typeface="Calibri"/>
              </a:rPr>
              <a:t>MST(</a:t>
            </a:r>
            <a:r>
              <a:rPr lang="en-US" sz="2000" b="1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000" b="1" baseline="-25000" dirty="0" smtClean="0">
                <a:solidFill>
                  <a:srgbClr val="0070C0"/>
                </a:solidFill>
                <a:latin typeface="Calibri"/>
              </a:rPr>
              <a:t>T</a:t>
            </a:r>
            <a:r>
              <a:rPr lang="en-US" sz="2000" dirty="0" smtClean="0"/>
              <a:t>) &lt; </a:t>
            </a:r>
            <a:r>
              <a:rPr lang="en-US" sz="2000" dirty="0" smtClean="0">
                <a:solidFill>
                  <a:srgbClr val="C00000"/>
                </a:solidFill>
              </a:rPr>
              <a:t>4T</a:t>
            </a:r>
            <a:r>
              <a:rPr lang="en-US" sz="2000" dirty="0" smtClean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4343400"/>
            <a:ext cx="69637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This </a:t>
            </a:r>
            <a:r>
              <a:rPr lang="en-US" sz="2000" smtClean="0"/>
              <a:t>value </a:t>
            </a:r>
            <a:r>
              <a:rPr lang="en-US" sz="2000" smtClean="0">
                <a:solidFill>
                  <a:srgbClr val="C00000"/>
                </a:solidFill>
              </a:rPr>
              <a:t>T</a:t>
            </a:r>
            <a:r>
              <a:rPr lang="en-US" sz="2000" baseline="-25000" smtClean="0">
                <a:solidFill>
                  <a:srgbClr val="C00000"/>
                </a:solidFill>
              </a:rPr>
              <a:t>alg</a:t>
            </a:r>
            <a:r>
              <a:rPr lang="en-US" sz="2000" smtClean="0"/>
              <a:t> </a:t>
            </a:r>
            <a:r>
              <a:rPr lang="en-US" sz="2000" dirty="0" smtClean="0"/>
              <a:t>shows all </a:t>
            </a:r>
            <a:r>
              <a:rPr lang="en-US" sz="2000" dirty="0" smtClean="0">
                <a:solidFill>
                  <a:srgbClr val="C00000"/>
                </a:solidFill>
              </a:rPr>
              <a:t>k</a:t>
            </a:r>
            <a:r>
              <a:rPr lang="en-US" sz="2000" dirty="0" smtClean="0"/>
              <a:t>-subsets can be connected at </a:t>
            </a:r>
            <a:r>
              <a:rPr lang="en-US" sz="2000" smtClean="0"/>
              <a:t>cost </a:t>
            </a:r>
            <a:r>
              <a:rPr lang="en-US" sz="2000" smtClean="0">
                <a:solidFill>
                  <a:srgbClr val="C00000"/>
                </a:solidFill>
              </a:rPr>
              <a:t>O(T</a:t>
            </a:r>
            <a:r>
              <a:rPr lang="en-US" sz="2000" baseline="-25000" smtClean="0">
                <a:solidFill>
                  <a:srgbClr val="C00000"/>
                </a:solidFill>
              </a:rPr>
              <a:t>alg</a:t>
            </a:r>
            <a:r>
              <a:rPr lang="en-US" sz="2000" smtClean="0">
                <a:solidFill>
                  <a:srgbClr val="C00000"/>
                </a:solidFill>
              </a:rPr>
              <a:t>)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4400" y="4876800"/>
            <a:ext cx="53130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the set </a:t>
            </a:r>
            <a:r>
              <a:rPr lang="en-US" sz="2000" b="1" dirty="0" smtClean="0">
                <a:solidFill>
                  <a:srgbClr val="0070C0"/>
                </a:solidFill>
                <a:latin typeface="Calibri"/>
              </a:rPr>
              <a:t>X</a:t>
            </a:r>
            <a:r>
              <a:rPr lang="en-US" sz="2000" b="1" baseline="-25000" dirty="0" smtClean="0">
                <a:solidFill>
                  <a:srgbClr val="0070C0"/>
                </a:solidFill>
                <a:latin typeface="Calibri"/>
              </a:rPr>
              <a:t>T</a:t>
            </a:r>
            <a:r>
              <a:rPr lang="en-US" sz="2000" dirty="0" smtClean="0"/>
              <a:t> </a:t>
            </a:r>
            <a:r>
              <a:rPr lang="en-US" sz="2000" smtClean="0"/>
              <a:t>for </a:t>
            </a:r>
            <a:r>
              <a:rPr lang="en-US" sz="2000" smtClean="0">
                <a:solidFill>
                  <a:srgbClr val="C00000"/>
                </a:solidFill>
              </a:rPr>
              <a:t>T</a:t>
            </a:r>
            <a:r>
              <a:rPr lang="en-US" sz="2000" baseline="-25000" smtClean="0">
                <a:solidFill>
                  <a:srgbClr val="C00000"/>
                </a:solidFill>
              </a:rPr>
              <a:t>alg</a:t>
            </a:r>
            <a:r>
              <a:rPr lang="en-US" sz="2000" smtClean="0">
                <a:solidFill>
                  <a:srgbClr val="C00000"/>
                </a:solidFill>
              </a:rPr>
              <a:t>/2</a:t>
            </a:r>
            <a:r>
              <a:rPr lang="en-US" sz="2000" smtClean="0"/>
              <a:t> </a:t>
            </a:r>
            <a:r>
              <a:rPr lang="en-US" sz="2000" dirty="0" smtClean="0"/>
              <a:t>gives a </a:t>
            </a:r>
            <a:r>
              <a:rPr lang="en-US" sz="2000" dirty="0" smtClean="0">
                <a:solidFill>
                  <a:srgbClr val="C00000"/>
                </a:solidFill>
              </a:rPr>
              <a:t>k</a:t>
            </a:r>
            <a:r>
              <a:rPr lang="en-US" sz="2000" dirty="0" smtClean="0"/>
              <a:t>-subset of cost </a:t>
            </a:r>
            <a:r>
              <a:rPr lang="en-US" sz="2000" smtClean="0">
                <a:solidFill>
                  <a:srgbClr val="C00000"/>
                </a:solidFill>
                <a:latin typeface="Symbol"/>
                <a:sym typeface="Symbol"/>
              </a:rPr>
              <a:t></a:t>
            </a:r>
            <a:r>
              <a:rPr lang="en-US" sz="2000" smtClean="0">
                <a:solidFill>
                  <a:srgbClr val="C00000"/>
                </a:solidFill>
              </a:rPr>
              <a:t>(T</a:t>
            </a:r>
            <a:r>
              <a:rPr lang="en-US" sz="2000" baseline="-25000" smtClean="0">
                <a:solidFill>
                  <a:srgbClr val="C00000"/>
                </a:solidFill>
              </a:rPr>
              <a:t>alg</a:t>
            </a:r>
            <a:r>
              <a:rPr lang="en-US" sz="2000" smtClean="0">
                <a:solidFill>
                  <a:srgbClr val="C00000"/>
                </a:solidFill>
              </a:rPr>
              <a:t>)</a:t>
            </a:r>
            <a:endParaRPr lang="en-US" sz="2000" dirty="0" smtClean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5486400"/>
            <a:ext cx="3078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/>
              <a:t>so, constant </a:t>
            </a:r>
            <a:r>
              <a:rPr lang="en-US" sz="2000" dirty="0" smtClean="0"/>
              <a:t>approximation.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 of the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Generic Algorithm:</a:t>
            </a:r>
          </a:p>
          <a:p>
            <a:pPr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dirty="0" smtClean="0"/>
              <a:t>Show how generic algorithm applies to:</a:t>
            </a:r>
          </a:p>
          <a:p>
            <a:pPr marL="457200" indent="-457200">
              <a:buFont typeface="Arial" pitchFamily="34" charset="0"/>
              <a:buAutoNum type="alphaLcParenR"/>
            </a:pPr>
            <a:r>
              <a:rPr lang="en-US" smtClean="0"/>
              <a:t>maxmin Steiner tree</a:t>
            </a:r>
          </a:p>
          <a:p>
            <a:pPr marL="457200" indent="-457200">
              <a:buAutoNum type="alphaLcParenR"/>
            </a:pPr>
            <a:r>
              <a:rPr lang="en-US" smtClean="0"/>
              <a:t>(time permitting) maxmin set cover</a:t>
            </a:r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1066800" y="2057400"/>
            <a:ext cx="7010400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indent="-457200"/>
            <a:r>
              <a:rPr lang="en-US" sz="2000" smtClean="0">
                <a:solidFill>
                  <a:schemeClr val="tx1"/>
                </a:solidFill>
              </a:rPr>
              <a:t>For each value T do the following:</a:t>
            </a:r>
          </a:p>
          <a:p>
            <a:pPr marL="457200" indent="-457200"/>
            <a:endParaRPr lang="en-US" sz="200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smtClean="0">
                <a:solidFill>
                  <a:schemeClr val="tx1"/>
                </a:solidFill>
              </a:rPr>
              <a:t>While some element </a:t>
            </a:r>
            <a:r>
              <a:rPr lang="en-US" sz="2000" dirty="0" smtClean="0">
                <a:solidFill>
                  <a:schemeClr val="tx1"/>
                </a:solidFill>
              </a:rPr>
              <a:t>costs “much more” </a:t>
            </a:r>
            <a:r>
              <a:rPr lang="en-US" sz="2000" smtClean="0">
                <a:solidFill>
                  <a:schemeClr val="tx1"/>
                </a:solidFill>
              </a:rPr>
              <a:t>than </a:t>
            </a:r>
            <a:r>
              <a:rPr lang="en-US" sz="2000" b="1" smtClean="0">
                <a:solidFill>
                  <a:schemeClr val="tx1"/>
                </a:solidFill>
              </a:rPr>
              <a:t>T/k</a:t>
            </a:r>
            <a:r>
              <a:rPr lang="en-US" sz="2000" smtClean="0">
                <a:solidFill>
                  <a:schemeClr val="tx1"/>
                </a:solidFill>
              </a:rPr>
              <a:t> to satisfy,</a:t>
            </a: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	add it to </a:t>
            </a:r>
            <a:r>
              <a:rPr lang="en-US" sz="2000" smtClean="0">
                <a:solidFill>
                  <a:schemeClr val="tx1"/>
                </a:solidFill>
              </a:rPr>
              <a:t>a set </a:t>
            </a:r>
            <a:r>
              <a:rPr lang="en-US" sz="2000" smtClean="0">
                <a:solidFill>
                  <a:schemeClr val="tx1"/>
                </a:solidFill>
                <a:latin typeface="Calibri"/>
              </a:rPr>
              <a:t>X</a:t>
            </a:r>
            <a:r>
              <a:rPr lang="en-US" sz="2000" baseline="-25000" smtClean="0">
                <a:solidFill>
                  <a:schemeClr val="tx1"/>
                </a:solidFill>
                <a:latin typeface="Calibri"/>
              </a:rPr>
              <a:t>T</a:t>
            </a:r>
            <a:endParaRPr lang="en-US" sz="2000" smtClean="0">
              <a:solidFill>
                <a:schemeClr val="tx1"/>
              </a:solidFill>
            </a:endParaRPr>
          </a:p>
          <a:p>
            <a:pPr marL="457200" indent="-457200"/>
            <a:endParaRPr lang="en-US" sz="2000" smtClean="0">
              <a:solidFill>
                <a:schemeClr val="tx1"/>
              </a:solidFill>
              <a:latin typeface="Calibri"/>
            </a:endParaRPr>
          </a:p>
          <a:p>
            <a:pPr marL="457200" indent="-457200"/>
            <a:r>
              <a:rPr lang="en-US" sz="2000" smtClean="0">
                <a:solidFill>
                  <a:schemeClr val="tx1"/>
                </a:solidFill>
                <a:latin typeface="Calibri"/>
              </a:rPr>
              <a:t>T</a:t>
            </a:r>
            <a:r>
              <a:rPr lang="en-US" sz="2000" baseline="-25000" smtClean="0">
                <a:solidFill>
                  <a:schemeClr val="tx1"/>
                </a:solidFill>
                <a:latin typeface="Calibri"/>
              </a:rPr>
              <a:t>alg</a:t>
            </a:r>
            <a:r>
              <a:rPr lang="en-US" sz="2000" smtClean="0">
                <a:solidFill>
                  <a:schemeClr val="tx1"/>
                </a:solidFill>
              </a:rPr>
              <a:t> = smallest T such that </a:t>
            </a:r>
            <a:r>
              <a:rPr lang="en-US" sz="2000" smtClean="0">
                <a:solidFill>
                  <a:schemeClr val="tx1"/>
                </a:solidFill>
                <a:latin typeface="Calibri"/>
              </a:rPr>
              <a:t>cost(X</a:t>
            </a:r>
            <a:r>
              <a:rPr lang="en-US" sz="2000" baseline="-25000" smtClean="0">
                <a:solidFill>
                  <a:schemeClr val="tx1"/>
                </a:solidFill>
                <a:latin typeface="Calibri"/>
              </a:rPr>
              <a:t>T</a:t>
            </a:r>
            <a:r>
              <a:rPr lang="en-US" sz="2000" smtClean="0">
                <a:solidFill>
                  <a:schemeClr val="tx1"/>
                </a:solidFill>
              </a:rPr>
              <a:t>) not “much more” than 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conclude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studied constrained maximization problems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good algorithms for </a:t>
            </a:r>
            <a:r>
              <a:rPr lang="en-US" sz="2000" b="1" dirty="0" err="1" smtClean="0">
                <a:solidFill>
                  <a:srgbClr val="0070C0"/>
                </a:solidFill>
              </a:rPr>
              <a:t>submodular</a:t>
            </a:r>
            <a:r>
              <a:rPr lang="en-US" sz="2000" b="1" dirty="0" smtClean="0">
                <a:solidFill>
                  <a:srgbClr val="0070C0"/>
                </a:solidFill>
              </a:rPr>
              <a:t> cases</a:t>
            </a:r>
          </a:p>
          <a:p>
            <a:pPr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algorithms for max-min problems </a:t>
            </a:r>
            <a:r>
              <a:rPr lang="en-US" sz="2000" b="1" dirty="0" smtClean="0"/>
              <a:t>(f = minimization covering problem)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	O(log m + log n)-approximation for Set Cover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B050"/>
                </a:solidFill>
              </a:rPr>
              <a:t>	also for Steiner tree, Steiner forest, min-cut, </a:t>
            </a:r>
            <a:r>
              <a:rPr lang="en-US" sz="2000" b="1" dirty="0" err="1" smtClean="0">
                <a:solidFill>
                  <a:srgbClr val="00B050"/>
                </a:solidFill>
              </a:rPr>
              <a:t>multicut</a:t>
            </a:r>
            <a:endParaRPr lang="en-US" sz="20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	“same” simple algorithm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	“dual-rounding” analysis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for which other functions can we do constrained maximization well?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papers are on the </a:t>
            </a:r>
            <a:r>
              <a:rPr lang="en-US" sz="2000" b="1" dirty="0" err="1" smtClean="0">
                <a:solidFill>
                  <a:srgbClr val="0070C0"/>
                </a:solidFill>
              </a:rPr>
              <a:t>arxiv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thanks!!</a:t>
            </a:r>
          </a:p>
        </p:txBody>
      </p:sp>
      <p:grpSp>
        <p:nvGrpSpPr>
          <p:cNvPr id="6" name="Group 15"/>
          <p:cNvGrpSpPr/>
          <p:nvPr/>
        </p:nvGrpSpPr>
        <p:grpSpPr>
          <a:xfrm>
            <a:off x="6019800" y="1676400"/>
            <a:ext cx="2362200" cy="838200"/>
            <a:chOff x="6553200" y="1752600"/>
            <a:chExt cx="2362200" cy="838200"/>
          </a:xfrm>
        </p:grpSpPr>
        <p:sp>
          <p:nvSpPr>
            <p:cNvPr id="7" name="Rectangle 6"/>
            <p:cNvSpPr/>
            <p:nvPr/>
          </p:nvSpPr>
          <p:spPr>
            <a:xfrm>
              <a:off x="6553200" y="1752600"/>
              <a:ext cx="2362200" cy="8382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001000" y="1828800"/>
              <a:ext cx="8162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f(S)</a:t>
              </a:r>
              <a:endParaRPr lang="en-US" sz="36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666759" y="1759803"/>
              <a:ext cx="132100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max</a:t>
              </a:r>
            </a:p>
            <a:p>
              <a:pPr algn="ctr"/>
              <a:r>
                <a:rPr lang="en-US" sz="2400" dirty="0" err="1" smtClean="0"/>
                <a:t>s.t</a:t>
              </a:r>
              <a:r>
                <a:rPr lang="en-US" sz="2400" dirty="0" smtClean="0"/>
                <a:t>. S in </a:t>
              </a:r>
              <a:r>
                <a:rPr lang="en-US" sz="2400" b="1" dirty="0" smtClean="0">
                  <a:latin typeface="Script MT Bold" pitchFamily="66" charset="0"/>
                </a:rPr>
                <a:t>I</a:t>
              </a:r>
              <a:endParaRPr lang="en-US" sz="2400" b="1" dirty="0">
                <a:latin typeface="Script MT Bold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maximization problems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1676400"/>
            <a:ext cx="3932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Given</a:t>
            </a:r>
            <a:r>
              <a:rPr lang="en-US" sz="2400" dirty="0" smtClean="0"/>
              <a:t>: universe U of elements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066800" y="2133600"/>
            <a:ext cx="49989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collection </a:t>
            </a:r>
            <a:r>
              <a:rPr lang="en-US" sz="2400" b="1" dirty="0" smtClean="0">
                <a:latin typeface="Script MT Bold" pitchFamily="66" charset="0"/>
              </a:rPr>
              <a:t>I </a:t>
            </a:r>
            <a:r>
              <a:rPr lang="en-US" sz="2400" dirty="0" smtClean="0"/>
              <a:t>of “independent” subsets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066800" y="2590800"/>
            <a:ext cx="5697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“value” function f:</a:t>
            </a:r>
            <a:r>
              <a:rPr lang="en-US" sz="2400" dirty="0" smtClean="0">
                <a:latin typeface="Calibri"/>
              </a:rPr>
              <a:t>2</a:t>
            </a:r>
            <a:r>
              <a:rPr lang="en-US" sz="2400" baseline="30000" dirty="0" smtClean="0">
                <a:latin typeface="Calibri"/>
              </a:rPr>
              <a:t>U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Symbol"/>
                <a:sym typeface="Symbol"/>
              </a:rPr>
              <a:t></a:t>
            </a:r>
            <a:r>
              <a:rPr lang="en-US" sz="2400" dirty="0" smtClean="0"/>
              <a:t> non-negative values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743200" y="3276600"/>
            <a:ext cx="3260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When can we solve this?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7619" y="4114800"/>
            <a:ext cx="1733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/>
              <a:t>Example #2: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05400" y="5791200"/>
            <a:ext cx="2894575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smtClean="0"/>
              <a:t>max-weight spanning tree</a:t>
            </a:r>
            <a:endParaRPr lang="en-US" sz="2000" dirty="0"/>
          </a:p>
        </p:txBody>
      </p:sp>
      <p:grpSp>
        <p:nvGrpSpPr>
          <p:cNvPr id="14" name="Group 15"/>
          <p:cNvGrpSpPr/>
          <p:nvPr/>
        </p:nvGrpSpPr>
        <p:grpSpPr>
          <a:xfrm>
            <a:off x="6019800" y="1676400"/>
            <a:ext cx="2362200" cy="838200"/>
            <a:chOff x="6553200" y="1752600"/>
            <a:chExt cx="2362200" cy="838200"/>
          </a:xfrm>
        </p:grpSpPr>
        <p:sp>
          <p:nvSpPr>
            <p:cNvPr id="15" name="Rectangle 14"/>
            <p:cNvSpPr/>
            <p:nvPr/>
          </p:nvSpPr>
          <p:spPr>
            <a:xfrm>
              <a:off x="6553200" y="1752600"/>
              <a:ext cx="2362200" cy="8382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001000" y="1828800"/>
              <a:ext cx="8162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f(S)</a:t>
              </a:r>
              <a:endParaRPr lang="en-US" sz="36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66759" y="1759803"/>
              <a:ext cx="132100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max</a:t>
              </a:r>
            </a:p>
            <a:p>
              <a:pPr algn="ctr"/>
              <a:r>
                <a:rPr lang="en-US" sz="2400" dirty="0" err="1" smtClean="0"/>
                <a:t>s.t</a:t>
              </a:r>
              <a:r>
                <a:rPr lang="en-US" sz="2400" dirty="0" smtClean="0"/>
                <a:t>. S in </a:t>
              </a:r>
              <a:r>
                <a:rPr lang="en-US" sz="2400" b="1" dirty="0" smtClean="0">
                  <a:latin typeface="Script MT Bold" pitchFamily="66" charset="0"/>
                </a:rPr>
                <a:t>I</a:t>
              </a:r>
              <a:endParaRPr lang="en-US" sz="2400" b="1" dirty="0">
                <a:latin typeface="Script MT Bold" pitchFamily="66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1066800" y="4572000"/>
            <a:ext cx="28795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smtClean="0"/>
              <a:t>Universe = </a:t>
            </a:r>
            <a:r>
              <a:rPr lang="en-US" sz="2000" u="sng" smtClean="0"/>
              <a:t>edges</a:t>
            </a:r>
            <a:r>
              <a:rPr lang="en-US" sz="2000" smtClean="0"/>
              <a:t> of graph</a:t>
            </a:r>
            <a:endParaRPr lang="en-US" sz="2000"/>
          </a:p>
        </p:txBody>
      </p:sp>
      <p:sp>
        <p:nvSpPr>
          <p:cNvPr id="19" name="Rectangle 18"/>
          <p:cNvSpPr/>
          <p:nvPr/>
        </p:nvSpPr>
        <p:spPr>
          <a:xfrm>
            <a:off x="1066800" y="4953000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smtClean="0"/>
              <a:t>“independent” set = no cycles within the edges</a:t>
            </a:r>
            <a:endParaRPr lang="en-US" sz="2000"/>
          </a:p>
        </p:txBody>
      </p:sp>
      <p:sp>
        <p:nvSpPr>
          <p:cNvPr id="20" name="Rectangle 19"/>
          <p:cNvSpPr/>
          <p:nvPr/>
        </p:nvSpPr>
        <p:spPr>
          <a:xfrm>
            <a:off x="1066800" y="5345668"/>
            <a:ext cx="1514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/>
              <a:t>f(S) = </a:t>
            </a:r>
            <a:r>
              <a:rPr lang="en-US" smtClean="0">
                <a:latin typeface="Symbol"/>
                <a:sym typeface="Symbol"/>
              </a:rPr>
              <a:t></a:t>
            </a:r>
            <a:r>
              <a:rPr lang="en-US" baseline="-25000" smtClean="0">
                <a:sym typeface="Symbol"/>
              </a:rPr>
              <a:t>e</a:t>
            </a:r>
            <a:r>
              <a:rPr lang="en-US" baseline="-25000" smtClean="0"/>
              <a:t> in S</a:t>
            </a:r>
            <a:r>
              <a:rPr lang="en-US" smtClean="0"/>
              <a:t> </a:t>
            </a:r>
            <a:r>
              <a:rPr lang="en-US" smtClean="0">
                <a:latin typeface="Calibri"/>
              </a:rPr>
              <a:t>w</a:t>
            </a:r>
            <a:r>
              <a:rPr lang="en-US" baseline="-25000" smtClean="0">
                <a:latin typeface="Calibri"/>
              </a:rPr>
              <a:t>e</a:t>
            </a:r>
            <a:endParaRPr lang="en-US" baseline="-25000" dirty="0" smtClean="0"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1" animBg="1"/>
      <p:bldP spid="13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800" b="1" dirty="0" smtClean="0">
                <a:solidFill>
                  <a:srgbClr val="C00000"/>
                </a:solidFill>
              </a:rPr>
              <a:t>A quick survey on linear and </a:t>
            </a:r>
            <a:r>
              <a:rPr lang="en-US" sz="1800" b="1" dirty="0" err="1" smtClean="0">
                <a:solidFill>
                  <a:srgbClr val="C00000"/>
                </a:solidFill>
              </a:rPr>
              <a:t>submodular</a:t>
            </a:r>
            <a:r>
              <a:rPr lang="en-US" sz="1800" b="1" dirty="0" smtClean="0">
                <a:solidFill>
                  <a:srgbClr val="C00000"/>
                </a:solidFill>
              </a:rPr>
              <a:t> maximization</a:t>
            </a:r>
          </a:p>
          <a:p>
            <a:pPr>
              <a:buNone/>
            </a:pPr>
            <a:r>
              <a:rPr lang="en-US" sz="1800" b="1" dirty="0" smtClean="0">
                <a:solidFill>
                  <a:schemeClr val="accent6">
                    <a:lumMod val="75000"/>
                  </a:schemeClr>
                </a:solidFill>
              </a:rPr>
              <a:t>	I.e., when f(S) is either linear or </a:t>
            </a:r>
            <a:r>
              <a:rPr lang="en-US" sz="1800" b="1" dirty="0" err="1" smtClean="0">
                <a:solidFill>
                  <a:schemeClr val="accent6">
                    <a:lumMod val="75000"/>
                  </a:schemeClr>
                </a:solidFill>
              </a:rPr>
              <a:t>submodular</a:t>
            </a:r>
            <a:r>
              <a:rPr lang="en-US" sz="18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>
                <a:solidFill>
                  <a:srgbClr val="00B050"/>
                </a:solidFill>
              </a:rPr>
              <a:t>What is max-min optimization?</a:t>
            </a:r>
          </a:p>
          <a:p>
            <a:pPr>
              <a:buNone/>
            </a:pPr>
            <a:r>
              <a:rPr lang="en-US" sz="1800" b="1" smtClean="0">
                <a:solidFill>
                  <a:schemeClr val="accent3">
                    <a:lumMod val="75000"/>
                  </a:schemeClr>
                </a:solidFill>
              </a:rPr>
              <a:t>	I.e., cases where f(S</a:t>
            </a:r>
            <a:r>
              <a:rPr lang="en-US" sz="1800" b="1" dirty="0" smtClean="0">
                <a:solidFill>
                  <a:schemeClr val="accent3">
                    <a:lumMod val="75000"/>
                  </a:schemeClr>
                </a:solidFill>
              </a:rPr>
              <a:t>) is defined by a minimization (covering) problem.</a:t>
            </a: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>
                <a:solidFill>
                  <a:srgbClr val="0070C0"/>
                </a:solidFill>
              </a:rPr>
              <a:t>A couple of general theorems about these topics,</a:t>
            </a:r>
          </a:p>
          <a:p>
            <a:pPr>
              <a:buNone/>
            </a:pPr>
            <a:r>
              <a:rPr lang="en-US" sz="1800" b="1" dirty="0" smtClean="0">
                <a:solidFill>
                  <a:srgbClr val="002060"/>
                </a:solidFill>
              </a:rPr>
              <a:t>	 </a:t>
            </a:r>
            <a:r>
              <a:rPr lang="en-US" sz="1800" b="1" smtClean="0">
                <a:solidFill>
                  <a:srgbClr val="002060"/>
                </a:solidFill>
              </a:rPr>
              <a:t>the ideas </a:t>
            </a:r>
            <a:r>
              <a:rPr lang="en-US" sz="1800" b="1" dirty="0" smtClean="0">
                <a:solidFill>
                  <a:srgbClr val="002060"/>
                </a:solidFill>
              </a:rPr>
              <a:t>behind some of the algorithms, </a:t>
            </a:r>
          </a:p>
          <a:p>
            <a:pPr>
              <a:buNone/>
            </a:pPr>
            <a:r>
              <a:rPr lang="en-US" sz="1800" b="1" dirty="0" smtClean="0">
                <a:solidFill>
                  <a:srgbClr val="002060"/>
                </a:solidFill>
              </a:rPr>
              <a:t>	          </a:t>
            </a:r>
            <a:r>
              <a:rPr lang="en-US" sz="1800" b="1" dirty="0" smtClean="0"/>
              <a:t>and </a:t>
            </a:r>
            <a:r>
              <a:rPr lang="en-US" sz="1800" b="1" smtClean="0"/>
              <a:t>a couple of simple proofs.</a:t>
            </a:r>
            <a:endParaRPr lang="en-US" sz="1800" b="1" dirty="0" smtClean="0"/>
          </a:p>
          <a:p>
            <a:pPr>
              <a:buNone/>
            </a:pPr>
            <a:endParaRPr lang="en-US" sz="18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outline of this talk</a:t>
            </a:r>
            <a:endParaRPr lang="en-US"/>
          </a:p>
        </p:txBody>
      </p:sp>
      <p:grpSp>
        <p:nvGrpSpPr>
          <p:cNvPr id="9" name="Group 15"/>
          <p:cNvGrpSpPr/>
          <p:nvPr/>
        </p:nvGrpSpPr>
        <p:grpSpPr>
          <a:xfrm>
            <a:off x="6019800" y="1676400"/>
            <a:ext cx="2362200" cy="838200"/>
            <a:chOff x="6553200" y="1752600"/>
            <a:chExt cx="2362200" cy="838200"/>
          </a:xfrm>
        </p:grpSpPr>
        <p:sp>
          <p:nvSpPr>
            <p:cNvPr id="10" name="Rectangle 9"/>
            <p:cNvSpPr/>
            <p:nvPr/>
          </p:nvSpPr>
          <p:spPr>
            <a:xfrm>
              <a:off x="6553200" y="1752600"/>
              <a:ext cx="2362200" cy="8382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01000" y="1828800"/>
              <a:ext cx="8162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f(S)</a:t>
              </a:r>
              <a:endParaRPr lang="en-US" sz="36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666759" y="1759803"/>
              <a:ext cx="132100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max</a:t>
              </a:r>
            </a:p>
            <a:p>
              <a:pPr algn="ctr"/>
              <a:r>
                <a:rPr lang="en-US" sz="2400" dirty="0" err="1" smtClean="0"/>
                <a:t>s.t</a:t>
              </a:r>
              <a:r>
                <a:rPr lang="en-US" sz="2400" dirty="0" smtClean="0"/>
                <a:t>. S in </a:t>
              </a:r>
              <a:r>
                <a:rPr lang="en-US" sz="2400" b="1" dirty="0" smtClean="0">
                  <a:latin typeface="Script MT Bold" pitchFamily="66" charset="0"/>
                </a:rPr>
                <a:t>I</a:t>
              </a:r>
              <a:endParaRPr lang="en-US" sz="2400" b="1" dirty="0">
                <a:latin typeface="Script MT Bold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</a:t>
            </a:r>
            <a:r>
              <a:rPr lang="en-US" smtClean="0">
                <a:latin typeface="Baskerville Old Face" pitchFamily="18" charset="0"/>
              </a:rPr>
              <a:t>I</a:t>
            </a:r>
            <a:r>
              <a:rPr lang="en-US" smtClean="0"/>
              <a:t>: linear fn maximization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" y="1828800"/>
            <a:ext cx="3430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linear case: f(S) = </a:t>
            </a:r>
            <a:r>
              <a:rPr lang="en-US" sz="2400" dirty="0" smtClean="0">
                <a:latin typeface="Symbol"/>
                <a:sym typeface="Symbol"/>
              </a:rPr>
              <a:t></a:t>
            </a:r>
            <a:r>
              <a:rPr lang="en-US" sz="2400" baseline="-25000" dirty="0" smtClean="0"/>
              <a:t>e in S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alibri"/>
              </a:rPr>
              <a:t>w</a:t>
            </a:r>
            <a:r>
              <a:rPr lang="en-US" sz="2400" baseline="-25000" dirty="0" smtClean="0">
                <a:latin typeface="Calibri"/>
              </a:rPr>
              <a:t>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43400" y="5791200"/>
            <a:ext cx="4032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e.g., max-weight spanning tree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09600" y="2895600"/>
            <a:ext cx="60685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If </a:t>
            </a:r>
            <a:r>
              <a:rPr lang="en-US" sz="2400" b="1" smtClean="0">
                <a:solidFill>
                  <a:srgbClr val="0070C0"/>
                </a:solidFill>
                <a:latin typeface="Script MT Bold" pitchFamily="66" charset="0"/>
              </a:rPr>
              <a:t>I</a:t>
            </a:r>
            <a:r>
              <a:rPr lang="en-US" sz="2400" smtClean="0">
                <a:solidFill>
                  <a:srgbClr val="0070C0"/>
                </a:solidFill>
              </a:rPr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forms a </a:t>
            </a:r>
            <a:r>
              <a:rPr lang="en-US" sz="2400" dirty="0" err="1" smtClean="0">
                <a:solidFill>
                  <a:srgbClr val="0070C0"/>
                </a:solidFill>
              </a:rPr>
              <a:t>matroid</a:t>
            </a:r>
            <a:r>
              <a:rPr lang="en-US" sz="2400" dirty="0" smtClean="0">
                <a:solidFill>
                  <a:srgbClr val="0070C0"/>
                </a:solidFill>
              </a:rPr>
              <a:t>, we can solve this exactly!</a:t>
            </a:r>
            <a:endParaRPr lang="en-US" sz="2400" dirty="0">
              <a:solidFill>
                <a:srgbClr val="0070C0"/>
              </a:solidFill>
            </a:endParaRPr>
          </a:p>
        </p:txBody>
      </p:sp>
      <p:grpSp>
        <p:nvGrpSpPr>
          <p:cNvPr id="10" name="Group 15"/>
          <p:cNvGrpSpPr/>
          <p:nvPr/>
        </p:nvGrpSpPr>
        <p:grpSpPr>
          <a:xfrm>
            <a:off x="6019800" y="1676400"/>
            <a:ext cx="2362200" cy="838200"/>
            <a:chOff x="6553200" y="1752600"/>
            <a:chExt cx="2362200" cy="838200"/>
          </a:xfrm>
        </p:grpSpPr>
        <p:sp>
          <p:nvSpPr>
            <p:cNvPr id="11" name="Rectangle 10"/>
            <p:cNvSpPr/>
            <p:nvPr/>
          </p:nvSpPr>
          <p:spPr>
            <a:xfrm>
              <a:off x="6553200" y="1752600"/>
              <a:ext cx="2362200" cy="8382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01000" y="1828800"/>
              <a:ext cx="8162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f(S)</a:t>
              </a:r>
              <a:endParaRPr lang="en-US" sz="36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66759" y="1759803"/>
              <a:ext cx="132100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max</a:t>
              </a:r>
            </a:p>
            <a:p>
              <a:pPr algn="ctr"/>
              <a:r>
                <a:rPr lang="en-US" sz="2400" dirty="0" err="1" smtClean="0"/>
                <a:t>s.t</a:t>
              </a:r>
              <a:r>
                <a:rPr lang="en-US" sz="2400" dirty="0" smtClean="0"/>
                <a:t>. S in </a:t>
              </a:r>
              <a:r>
                <a:rPr lang="en-US" sz="2400" b="1" dirty="0" smtClean="0">
                  <a:latin typeface="Script MT Bold" pitchFamily="66" charset="0"/>
                </a:rPr>
                <a:t>I</a:t>
              </a:r>
              <a:endParaRPr lang="en-US" sz="2400" b="1" dirty="0">
                <a:latin typeface="Script MT Bold" pitchFamily="66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09600" y="5181600"/>
            <a:ext cx="4972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In fact, the greedy algorithm suffices…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66800" y="3505200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smtClean="0">
                <a:solidFill>
                  <a:srgbClr val="C00000"/>
                </a:solidFill>
              </a:rPr>
              <a:t>recall</a:t>
            </a:r>
            <a:r>
              <a:rPr lang="en-US" smtClean="0">
                <a:solidFill>
                  <a:srgbClr val="C00000"/>
                </a:solidFill>
              </a:rPr>
              <a:t>: a family of independent sets </a:t>
            </a:r>
            <a:r>
              <a:rPr lang="en-US" b="1" smtClean="0">
                <a:solidFill>
                  <a:srgbClr val="C00000"/>
                </a:solidFill>
                <a:latin typeface="Script MT Bold" pitchFamily="66" charset="0"/>
              </a:rPr>
              <a:t>I</a:t>
            </a:r>
            <a:r>
              <a:rPr lang="en-US" smtClean="0">
                <a:solidFill>
                  <a:srgbClr val="C00000"/>
                </a:solidFill>
              </a:rPr>
              <a:t> forms a </a:t>
            </a:r>
            <a:r>
              <a:rPr lang="en-US" u="sng" smtClean="0">
                <a:solidFill>
                  <a:srgbClr val="C00000"/>
                </a:solidFill>
              </a:rPr>
              <a:t>matroid</a:t>
            </a:r>
            <a:r>
              <a:rPr lang="en-US" smtClean="0">
                <a:solidFill>
                  <a:srgbClr val="C00000"/>
                </a:solidFill>
              </a:rPr>
              <a:t> if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371600" y="3810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mtClean="0">
                <a:solidFill>
                  <a:srgbClr val="002060"/>
                </a:solidFill>
              </a:rPr>
              <a:t> a) it is closed under taking subsets</a:t>
            </a:r>
            <a:endParaRPr lang="en-US">
              <a:solidFill>
                <a:srgbClr val="00206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71600" y="4105870"/>
            <a:ext cx="632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mtClean="0">
                <a:solidFill>
                  <a:schemeClr val="accent3">
                    <a:lumMod val="50000"/>
                  </a:schemeClr>
                </a:solidFill>
              </a:rPr>
              <a:t> b) if A and B independent and |A| &lt; |B|, </a:t>
            </a:r>
            <a:br>
              <a:rPr lang="en-US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mtClean="0">
                <a:solidFill>
                  <a:schemeClr val="accent3">
                    <a:lumMod val="50000"/>
                  </a:schemeClr>
                </a:solidFill>
              </a:rPr>
              <a:t>	there is an element e in B such that A+e independent.</a:t>
            </a:r>
            <a:endParaRPr lang="en-US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" grpId="0"/>
      <p:bldP spid="19" grpId="0"/>
      <p:bldP spid="13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</a:t>
            </a:r>
            <a:r>
              <a:rPr lang="en-US" smtClean="0">
                <a:latin typeface="Baskerville Old Face" pitchFamily="18" charset="0"/>
              </a:rPr>
              <a:t>I</a:t>
            </a:r>
            <a:r>
              <a:rPr lang="en-US" smtClean="0"/>
              <a:t>: linear fn maximization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" y="1828800"/>
            <a:ext cx="3430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linear case: f(S) = </a:t>
            </a:r>
            <a:r>
              <a:rPr lang="en-US" sz="2400" dirty="0" smtClean="0">
                <a:latin typeface="Symbol"/>
                <a:sym typeface="Symbol"/>
              </a:rPr>
              <a:t></a:t>
            </a:r>
            <a:r>
              <a:rPr lang="en-US" sz="2400" baseline="-25000" dirty="0" smtClean="0"/>
              <a:t>e in S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alibri"/>
              </a:rPr>
              <a:t>w</a:t>
            </a:r>
            <a:r>
              <a:rPr lang="en-US" sz="2400" baseline="-25000" dirty="0" smtClean="0">
                <a:latin typeface="Calibri"/>
              </a:rPr>
              <a:t>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62400" y="3581400"/>
            <a:ext cx="46210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e.g</a:t>
            </a:r>
            <a:r>
              <a:rPr lang="en-US" sz="2400" smtClean="0"/>
              <a:t>., max-weight bipartite matching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09600" y="3048000"/>
            <a:ext cx="67030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If </a:t>
            </a:r>
            <a:r>
              <a:rPr lang="en-US" sz="2400" b="1" smtClean="0">
                <a:solidFill>
                  <a:srgbClr val="0070C0"/>
                </a:solidFill>
                <a:latin typeface="Script MT Bold" pitchFamily="66" charset="0"/>
              </a:rPr>
              <a:t>I</a:t>
            </a:r>
            <a:r>
              <a:rPr lang="en-US" sz="2400" smtClean="0">
                <a:solidFill>
                  <a:srgbClr val="0070C0"/>
                </a:solidFill>
              </a:rPr>
              <a:t> is the intersection of two matroids, also solvable</a:t>
            </a:r>
            <a:endParaRPr lang="en-US" sz="2400" dirty="0">
              <a:solidFill>
                <a:srgbClr val="0070C0"/>
              </a:solidFill>
            </a:endParaRPr>
          </a:p>
        </p:txBody>
      </p:sp>
      <p:grpSp>
        <p:nvGrpSpPr>
          <p:cNvPr id="3" name="Group 15"/>
          <p:cNvGrpSpPr/>
          <p:nvPr/>
        </p:nvGrpSpPr>
        <p:grpSpPr>
          <a:xfrm>
            <a:off x="6019800" y="1676400"/>
            <a:ext cx="2362200" cy="838200"/>
            <a:chOff x="6553200" y="1752600"/>
            <a:chExt cx="2362200" cy="838200"/>
          </a:xfrm>
        </p:grpSpPr>
        <p:sp>
          <p:nvSpPr>
            <p:cNvPr id="11" name="Rectangle 10"/>
            <p:cNvSpPr/>
            <p:nvPr/>
          </p:nvSpPr>
          <p:spPr>
            <a:xfrm>
              <a:off x="6553200" y="1752600"/>
              <a:ext cx="2362200" cy="8382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01000" y="1828800"/>
              <a:ext cx="8162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f(S)</a:t>
              </a:r>
              <a:endParaRPr lang="en-US" sz="36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66759" y="1759803"/>
              <a:ext cx="132100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max</a:t>
              </a:r>
            </a:p>
            <a:p>
              <a:pPr algn="ctr"/>
              <a:r>
                <a:rPr lang="en-US" sz="2400" dirty="0" err="1" smtClean="0"/>
                <a:t>s.t</a:t>
              </a:r>
              <a:r>
                <a:rPr lang="en-US" sz="2400" dirty="0" smtClean="0"/>
                <a:t>. S in </a:t>
              </a:r>
              <a:r>
                <a:rPr lang="en-US" sz="2400" b="1" dirty="0" smtClean="0">
                  <a:latin typeface="Script MT Bold" pitchFamily="66" charset="0"/>
                </a:rPr>
                <a:t>I</a:t>
              </a:r>
              <a:endParaRPr lang="en-US" sz="2400" b="1" dirty="0">
                <a:latin typeface="Script MT Bold" pitchFamily="66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09600" y="4648200"/>
            <a:ext cx="6178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The greedy algorithm is not the best any more…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4038600"/>
            <a:ext cx="3403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max-weight arborescence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4724400" y="5181600"/>
            <a:ext cx="37503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… but it is a 2-approximation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9" grpId="0"/>
      <p:bldP spid="13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</a:t>
            </a:r>
            <a:r>
              <a:rPr lang="en-US" smtClean="0">
                <a:latin typeface="Baskerville Old Face" pitchFamily="18" charset="0"/>
              </a:rPr>
              <a:t>I</a:t>
            </a:r>
            <a:r>
              <a:rPr lang="en-US" smtClean="0"/>
              <a:t>: linear fn maximization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" y="1828800"/>
            <a:ext cx="3430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linear case: f(S) = </a:t>
            </a:r>
            <a:r>
              <a:rPr lang="en-US" sz="2400" dirty="0" smtClean="0">
                <a:latin typeface="Symbol"/>
                <a:sym typeface="Symbol"/>
              </a:rPr>
              <a:t></a:t>
            </a:r>
            <a:r>
              <a:rPr lang="en-US" sz="2400" baseline="-25000" dirty="0" smtClean="0"/>
              <a:t>e in S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alibri"/>
              </a:rPr>
              <a:t>w</a:t>
            </a:r>
            <a:r>
              <a:rPr lang="en-US" sz="2400" baseline="-25000" dirty="0" smtClean="0">
                <a:latin typeface="Calibri"/>
              </a:rPr>
              <a:t>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9600" y="3048000"/>
            <a:ext cx="747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If </a:t>
            </a:r>
            <a:r>
              <a:rPr lang="en-US" sz="2400" b="1" smtClean="0">
                <a:solidFill>
                  <a:srgbClr val="0070C0"/>
                </a:solidFill>
                <a:latin typeface="Script MT Bold" pitchFamily="66" charset="0"/>
              </a:rPr>
              <a:t>I</a:t>
            </a:r>
            <a:r>
              <a:rPr lang="en-US" sz="2400" smtClean="0">
                <a:solidFill>
                  <a:srgbClr val="0070C0"/>
                </a:solidFill>
              </a:rPr>
              <a:t> is the intersection of </a:t>
            </a:r>
            <a:r>
              <a:rPr lang="en-US" sz="2400" smtClean="0">
                <a:solidFill>
                  <a:srgbClr val="FF0000"/>
                </a:solidFill>
              </a:rPr>
              <a:t>p &gt; 2</a:t>
            </a:r>
            <a:r>
              <a:rPr lang="en-US" sz="2400" smtClean="0">
                <a:solidFill>
                  <a:srgbClr val="0070C0"/>
                </a:solidFill>
              </a:rPr>
              <a:t> matroids, NP hard in general</a:t>
            </a:r>
            <a:endParaRPr lang="en-US" sz="2400" dirty="0">
              <a:solidFill>
                <a:srgbClr val="0070C0"/>
              </a:solidFill>
            </a:endParaRPr>
          </a:p>
        </p:txBody>
      </p:sp>
      <p:grpSp>
        <p:nvGrpSpPr>
          <p:cNvPr id="3" name="Group 15"/>
          <p:cNvGrpSpPr/>
          <p:nvPr/>
        </p:nvGrpSpPr>
        <p:grpSpPr>
          <a:xfrm>
            <a:off x="6019800" y="1676400"/>
            <a:ext cx="2362200" cy="838200"/>
            <a:chOff x="6553200" y="1752600"/>
            <a:chExt cx="2362200" cy="838200"/>
          </a:xfrm>
        </p:grpSpPr>
        <p:sp>
          <p:nvSpPr>
            <p:cNvPr id="11" name="Rectangle 10"/>
            <p:cNvSpPr/>
            <p:nvPr/>
          </p:nvSpPr>
          <p:spPr>
            <a:xfrm>
              <a:off x="6553200" y="1752600"/>
              <a:ext cx="2362200" cy="8382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01000" y="1828800"/>
              <a:ext cx="8162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f(S)</a:t>
              </a:r>
              <a:endParaRPr lang="en-US" sz="36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66759" y="1759803"/>
              <a:ext cx="132100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max</a:t>
              </a:r>
            </a:p>
            <a:p>
              <a:pPr algn="ctr"/>
              <a:r>
                <a:rPr lang="en-US" sz="2400" dirty="0" err="1" smtClean="0"/>
                <a:t>s.t</a:t>
              </a:r>
              <a:r>
                <a:rPr lang="en-US" sz="2400" dirty="0" smtClean="0"/>
                <a:t>. S in </a:t>
              </a:r>
              <a:r>
                <a:rPr lang="en-US" sz="2400" b="1" dirty="0" smtClean="0">
                  <a:latin typeface="Script MT Bold" pitchFamily="66" charset="0"/>
                </a:rPr>
                <a:t>I</a:t>
              </a:r>
              <a:endParaRPr lang="en-US" sz="2400" b="1" dirty="0">
                <a:latin typeface="Script MT Bold" pitchFamily="66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905000" y="4114800"/>
            <a:ext cx="6529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But the greedy algorithm is still a </a:t>
            </a:r>
            <a:r>
              <a:rPr lang="en-US" sz="2400" smtClean="0">
                <a:solidFill>
                  <a:srgbClr val="FF0000"/>
                </a:solidFill>
              </a:rPr>
              <a:t>p</a:t>
            </a:r>
            <a:r>
              <a:rPr lang="en-US" sz="2400" smtClean="0"/>
              <a:t>-approximation!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1219200" y="5105400"/>
            <a:ext cx="65117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can do slightly better via a local-search algorithm…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</a:t>
            </a:r>
            <a:r>
              <a:rPr lang="en-US" smtClean="0">
                <a:latin typeface="Baskerville Old Face" pitchFamily="18" charset="0"/>
              </a:rPr>
              <a:t>II</a:t>
            </a:r>
            <a:r>
              <a:rPr lang="en-US" smtClean="0"/>
              <a:t>: submodular maximization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09600" y="3048000"/>
            <a:ext cx="31422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Recall f is </a:t>
            </a:r>
            <a:r>
              <a:rPr lang="en-US" sz="2400" smtClean="0">
                <a:solidFill>
                  <a:srgbClr val="C00000"/>
                </a:solidFill>
              </a:rPr>
              <a:t>submodular</a:t>
            </a:r>
            <a:r>
              <a:rPr lang="en-US" sz="2400" smtClean="0"/>
              <a:t> if</a:t>
            </a:r>
            <a:endParaRPr lang="en-US" sz="2400" dirty="0"/>
          </a:p>
        </p:txBody>
      </p:sp>
      <p:grpSp>
        <p:nvGrpSpPr>
          <p:cNvPr id="3" name="Group 15"/>
          <p:cNvGrpSpPr/>
          <p:nvPr/>
        </p:nvGrpSpPr>
        <p:grpSpPr>
          <a:xfrm>
            <a:off x="6019800" y="1676400"/>
            <a:ext cx="2362200" cy="838200"/>
            <a:chOff x="6553200" y="1752600"/>
            <a:chExt cx="2362200" cy="838200"/>
          </a:xfrm>
        </p:grpSpPr>
        <p:sp>
          <p:nvSpPr>
            <p:cNvPr id="11" name="Rectangle 10"/>
            <p:cNvSpPr/>
            <p:nvPr/>
          </p:nvSpPr>
          <p:spPr>
            <a:xfrm>
              <a:off x="6553200" y="1752600"/>
              <a:ext cx="2362200" cy="8382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01000" y="1828800"/>
              <a:ext cx="8162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f(S)</a:t>
              </a:r>
              <a:endParaRPr lang="en-US" sz="36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66759" y="1759803"/>
              <a:ext cx="132100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max</a:t>
              </a:r>
            </a:p>
            <a:p>
              <a:pPr algn="ctr"/>
              <a:r>
                <a:rPr lang="en-US" sz="2400" dirty="0" err="1" smtClean="0"/>
                <a:t>s.t</a:t>
              </a:r>
              <a:r>
                <a:rPr lang="en-US" sz="2400" dirty="0" smtClean="0"/>
                <a:t>. S in </a:t>
              </a:r>
              <a:r>
                <a:rPr lang="en-US" sz="2400" b="1" dirty="0" smtClean="0">
                  <a:latin typeface="Script MT Bold" pitchFamily="66" charset="0"/>
                </a:rPr>
                <a:t>I</a:t>
              </a:r>
              <a:endParaRPr lang="en-US" sz="2400" b="1" dirty="0">
                <a:latin typeface="Script MT Bold" pitchFamily="66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308581" y="3581400"/>
            <a:ext cx="3187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f(</a:t>
            </a:r>
            <a:r>
              <a:rPr lang="en-US" sz="2400" smtClean="0">
                <a:solidFill>
                  <a:srgbClr val="00B050"/>
                </a:solidFill>
              </a:rPr>
              <a:t>subset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FF0000"/>
                </a:solidFill>
              </a:rPr>
              <a:t>+ e</a:t>
            </a:r>
            <a:r>
              <a:rPr lang="en-US" sz="2400" smtClean="0"/>
              <a:t>) – f(</a:t>
            </a:r>
            <a:r>
              <a:rPr lang="en-US" sz="2400" smtClean="0">
                <a:solidFill>
                  <a:srgbClr val="00B050"/>
                </a:solidFill>
              </a:rPr>
              <a:t>subset</a:t>
            </a:r>
            <a:r>
              <a:rPr lang="en-US" sz="2400" smtClean="0"/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1981200"/>
            <a:ext cx="2962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submodular function </a:t>
            </a:r>
            <a:r>
              <a:rPr lang="en-US" sz="2400" smtClean="0">
                <a:solidFill>
                  <a:srgbClr val="0070C0"/>
                </a:solidFill>
              </a:rPr>
              <a:t>f</a:t>
            </a:r>
            <a:endParaRPr lang="en-US" sz="240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200" y="3581400"/>
            <a:ext cx="3822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f(</a:t>
            </a:r>
            <a:r>
              <a:rPr lang="en-US" sz="2400" smtClean="0">
                <a:solidFill>
                  <a:srgbClr val="0070C0"/>
                </a:solidFill>
              </a:rPr>
              <a:t>superset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FF0000"/>
                </a:solidFill>
              </a:rPr>
              <a:t>+ e</a:t>
            </a:r>
            <a:r>
              <a:rPr lang="en-US" sz="2400" smtClean="0"/>
              <a:t>) – f(</a:t>
            </a:r>
            <a:r>
              <a:rPr lang="en-US" sz="2400" smtClean="0">
                <a:solidFill>
                  <a:srgbClr val="0070C0"/>
                </a:solidFill>
              </a:rPr>
              <a:t>superset</a:t>
            </a:r>
            <a:r>
              <a:rPr lang="en-US" sz="2400" smtClean="0"/>
              <a:t>) 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4343400" y="3581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</a:rPr>
              <a:t>≥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9600" y="4343400"/>
            <a:ext cx="2150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f is </a:t>
            </a:r>
            <a:r>
              <a:rPr lang="en-US" sz="2400" smtClean="0">
                <a:solidFill>
                  <a:srgbClr val="C00000"/>
                </a:solidFill>
              </a:rPr>
              <a:t>monotone </a:t>
            </a:r>
            <a:r>
              <a:rPr lang="en-US" sz="2400" smtClean="0"/>
              <a:t>if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3144083" y="4343400"/>
            <a:ext cx="1351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f(</a:t>
            </a:r>
            <a:r>
              <a:rPr lang="en-US" sz="2400" smtClean="0">
                <a:solidFill>
                  <a:srgbClr val="00B050"/>
                </a:solidFill>
              </a:rPr>
              <a:t>subset</a:t>
            </a:r>
            <a:r>
              <a:rPr lang="en-US" sz="2400" smtClean="0"/>
              <a:t>) 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4572000" y="4343400"/>
            <a:ext cx="160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f(</a:t>
            </a:r>
            <a:r>
              <a:rPr lang="en-US" sz="2400" smtClean="0">
                <a:solidFill>
                  <a:srgbClr val="0070C0"/>
                </a:solidFill>
              </a:rPr>
              <a:t>superset</a:t>
            </a:r>
            <a:r>
              <a:rPr lang="en-US" sz="2400" smtClean="0"/>
              <a:t>) 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4309646" y="4343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latin typeface="Calibri"/>
              </a:rPr>
              <a:t>≤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10" grpId="0"/>
      <p:bldP spid="13" grpId="0"/>
      <p:bldP spid="15" grpId="0"/>
      <p:bldP spid="20" grpId="0"/>
      <p:bldP spid="21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 quick examples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mtClean="0"/>
              <a:t>Given a collection of sets </a:t>
            </a:r>
            <a:r>
              <a:rPr lang="en-US" smtClean="0">
                <a:latin typeface="Calibri"/>
              </a:rPr>
              <a:t>A</a:t>
            </a:r>
            <a:r>
              <a:rPr lang="en-US" baseline="-25000" smtClean="0">
                <a:latin typeface="Calibri"/>
              </a:rPr>
              <a:t>1</a:t>
            </a:r>
            <a:r>
              <a:rPr lang="en-US" smtClean="0"/>
              <a:t>, </a:t>
            </a:r>
            <a:r>
              <a:rPr lang="en-US" smtClean="0">
                <a:latin typeface="Calibri"/>
              </a:rPr>
              <a:t>A</a:t>
            </a:r>
            <a:r>
              <a:rPr lang="en-US" baseline="-25000" smtClean="0">
                <a:latin typeface="Calibri"/>
              </a:rPr>
              <a:t>2</a:t>
            </a:r>
            <a:r>
              <a:rPr lang="en-US" smtClean="0"/>
              <a:t>, …, </a:t>
            </a:r>
            <a:r>
              <a:rPr lang="en-US" smtClean="0">
                <a:latin typeface="Calibri"/>
              </a:rPr>
              <a:t>A</a:t>
            </a:r>
            <a:r>
              <a:rPr lang="en-US" baseline="-25000" smtClean="0">
                <a:latin typeface="Calibri"/>
              </a:rPr>
              <a:t>m</a:t>
            </a:r>
            <a:endParaRPr lang="en-US" smtClean="0"/>
          </a:p>
          <a:p>
            <a:pPr>
              <a:buNone/>
            </a:pPr>
            <a:r>
              <a:rPr lang="en-US" smtClean="0">
                <a:solidFill>
                  <a:srgbClr val="0070C0"/>
                </a:solidFill>
              </a:rPr>
              <a:t>	universe = {1, 2, …, m}</a:t>
            </a:r>
          </a:p>
          <a:p>
            <a:pPr>
              <a:buNone/>
            </a:pPr>
            <a:r>
              <a:rPr lang="en-US" smtClean="0">
                <a:solidFill>
                  <a:srgbClr val="00B050"/>
                </a:solidFill>
              </a:rPr>
              <a:t>	f({1, 3, 7}) = | </a:t>
            </a:r>
            <a:r>
              <a:rPr lang="en-US" smtClean="0">
                <a:solidFill>
                  <a:srgbClr val="00B050"/>
                </a:solidFill>
                <a:latin typeface="Calibri"/>
              </a:rPr>
              <a:t>A</a:t>
            </a:r>
            <a:r>
              <a:rPr lang="en-US" baseline="-25000" smtClean="0">
                <a:solidFill>
                  <a:srgbClr val="00B050"/>
                </a:solidFill>
                <a:latin typeface="Calibri"/>
              </a:rPr>
              <a:t>1</a:t>
            </a:r>
            <a:r>
              <a:rPr lang="en-US" smtClean="0">
                <a:solidFill>
                  <a:srgbClr val="00B050"/>
                </a:solidFill>
              </a:rPr>
              <a:t> </a:t>
            </a:r>
            <a:r>
              <a:rPr lang="en-US" smtClean="0">
                <a:solidFill>
                  <a:srgbClr val="00B050"/>
                </a:solidFill>
                <a:latin typeface="cmsy10"/>
              </a:rPr>
              <a:t>[</a:t>
            </a:r>
            <a:r>
              <a:rPr lang="en-US" smtClean="0">
                <a:solidFill>
                  <a:srgbClr val="00B050"/>
                </a:solidFill>
              </a:rPr>
              <a:t> </a:t>
            </a:r>
            <a:r>
              <a:rPr lang="en-US" smtClean="0">
                <a:solidFill>
                  <a:srgbClr val="00B050"/>
                </a:solidFill>
                <a:latin typeface="Calibri"/>
              </a:rPr>
              <a:t>A</a:t>
            </a:r>
            <a:r>
              <a:rPr lang="en-US" baseline="-25000" smtClean="0">
                <a:solidFill>
                  <a:srgbClr val="00B050"/>
                </a:solidFill>
                <a:latin typeface="Calibri"/>
              </a:rPr>
              <a:t>3</a:t>
            </a:r>
            <a:r>
              <a:rPr lang="en-US" smtClean="0">
                <a:solidFill>
                  <a:srgbClr val="00B050"/>
                </a:solidFill>
              </a:rPr>
              <a:t> </a:t>
            </a:r>
            <a:r>
              <a:rPr lang="en-US" smtClean="0">
                <a:solidFill>
                  <a:srgbClr val="00B050"/>
                </a:solidFill>
                <a:latin typeface="cmsy10"/>
              </a:rPr>
              <a:t>[</a:t>
            </a:r>
            <a:r>
              <a:rPr lang="en-US" smtClean="0">
                <a:solidFill>
                  <a:srgbClr val="00B050"/>
                </a:solidFill>
              </a:rPr>
              <a:t> </a:t>
            </a:r>
            <a:r>
              <a:rPr lang="en-US" smtClean="0">
                <a:solidFill>
                  <a:srgbClr val="00B050"/>
                </a:solidFill>
                <a:latin typeface="Calibri"/>
              </a:rPr>
              <a:t>A</a:t>
            </a:r>
            <a:r>
              <a:rPr lang="en-US" baseline="-25000" smtClean="0">
                <a:solidFill>
                  <a:srgbClr val="00B050"/>
                </a:solidFill>
                <a:latin typeface="Calibri"/>
              </a:rPr>
              <a:t>7</a:t>
            </a:r>
            <a:r>
              <a:rPr lang="en-US" smtClean="0">
                <a:solidFill>
                  <a:srgbClr val="00B050"/>
                </a:solidFill>
              </a:rPr>
              <a:t> |</a:t>
            </a:r>
          </a:p>
          <a:p>
            <a:pPr>
              <a:buNone/>
            </a:pPr>
            <a:endParaRPr lang="en-US" smtClean="0"/>
          </a:p>
          <a:p>
            <a:pPr>
              <a:buNone/>
            </a:pPr>
            <a:endParaRPr lang="en-US" smtClean="0"/>
          </a:p>
          <a:p>
            <a:pPr>
              <a:buNone/>
            </a:pPr>
            <a:r>
              <a:rPr lang="en-US" smtClean="0"/>
              <a:t>Given an undirected graph G = (V,E)</a:t>
            </a:r>
          </a:p>
          <a:p>
            <a:pPr>
              <a:buNone/>
            </a:pPr>
            <a:r>
              <a:rPr lang="en-US" smtClean="0">
                <a:solidFill>
                  <a:srgbClr val="0070C0"/>
                </a:solidFill>
              </a:rPr>
              <a:t>	universe = V</a:t>
            </a:r>
          </a:p>
          <a:p>
            <a:pPr>
              <a:buNone/>
            </a:pPr>
            <a:r>
              <a:rPr lang="en-US" smtClean="0">
                <a:solidFill>
                  <a:srgbClr val="00B050"/>
                </a:solidFill>
              </a:rPr>
              <a:t>	f(S) = # of edges going from S to V\S in the graph.</a:t>
            </a:r>
          </a:p>
        </p:txBody>
      </p:sp>
      <p:sp>
        <p:nvSpPr>
          <p:cNvPr id="4" name="Rectangle 3"/>
          <p:cNvSpPr/>
          <p:nvPr/>
        </p:nvSpPr>
        <p:spPr>
          <a:xfrm>
            <a:off x="1219200" y="5257800"/>
            <a:ext cx="624840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2000" smtClean="0"/>
              <a:t>The cut function in graphs is (non-monotone) submodular.</a:t>
            </a:r>
            <a:endParaRPr lang="en-US" sz="2000"/>
          </a:p>
        </p:txBody>
      </p:sp>
      <p:sp>
        <p:nvSpPr>
          <p:cNvPr id="5" name="Rectangle 4"/>
          <p:cNvSpPr/>
          <p:nvPr/>
        </p:nvSpPr>
        <p:spPr>
          <a:xfrm>
            <a:off x="1371600" y="3028890"/>
            <a:ext cx="601980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2000" smtClean="0"/>
              <a:t>The “set-coverage” function is monotone submodular.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XOBAIJSFUVWXY5K9" val="2824"/>
  <p:tag name="FIRSTANUPAM@XOBAIJSFUVWXY5K9" val="3150"/>
  <p:tag name="FIRSTANUPAMG@ELEPUANFUVWXY5M7" val="2847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An O(log2 k)-competitive Algorithm &amp;#x0D;&amp;#x0A;for Metric Matching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Online Metric Matching Problem&amp;quot;&quot;/&gt;&lt;property id=&quot;20307&quot; value=&quot;406&quot;/&gt;&lt;/object&gt;&lt;object type=&quot;3&quot; unique_id=&quot;10006&quot;&gt;&lt;property id=&quot;20148&quot; value=&quot;5&quot;/&gt;&lt;property id=&quot;20300&quot; value=&quot;Slide 5 - &amp;quot;Previous Results&amp;quot;&quot;/&gt;&lt;property id=&quot;20307&quot; value=&quot;407&quot;/&gt;&lt;/object&gt;&lt;object type=&quot;3&quot; unique_id=&quot;10007&quot;&gt;&lt;property id=&quot;20148&quot; value=&quot;5&quot;/&gt;&lt;property id=&quot;20300&quot; value=&quot;Slide 14 - &amp;quot;in general, α-HSTs &amp;quot;&quot;/&gt;&lt;property id=&quot;20307&quot; value=&quot;408&quot;/&gt;&lt;/object&gt;&lt;object type=&quot;3&quot; unique_id=&quot;10010&quot;&gt;&lt;property id=&quot;20148&quot; value=&quot;5&quot;/&gt;&lt;property id=&quot;20300&quot; value=&quot;Slide 20 - &amp;quot;Matching Levels&amp;quot;&quot;/&gt;&lt;property id=&quot;20307&quot; value=&quot;411&quot;/&gt;&lt;/object&gt;&lt;object type=&quot;3&quot; unique_id=&quot;10011&quot;&gt;&lt;property id=&quot;20148&quot; value=&quot;5&quot;/&gt;&lt;property id=&quot;20300&quot; value=&quot;Slide 21 - &amp;quot;Idea 1: Simple offline algorithm&amp;quot;&quot;/&gt;&lt;property id=&quot;20307&quot; value=&quot;412&quot;/&gt;&lt;/object&gt;&lt;object type=&quot;3&quot; unique_id=&quot;10012&quot;&gt;&lt;property id=&quot;20148&quot; value=&quot;5&quot;/&gt;&lt;property id=&quot;20300&quot; value=&quot;Slide 22 - &amp;quot;Idea 2: Restricted Reassignment Model&amp;quot;&quot;/&gt;&lt;property id=&quot;20307&quot; value=&quot;413&quot;/&gt;&lt;/object&gt;&lt;object type=&quot;3&quot; unique_id=&quot;10013&quot;&gt;&lt;property id=&quot;20148&quot; value=&quot;5&quot;/&gt;&lt;property id=&quot;20300&quot; value=&quot;Slide 23 - &amp;quot;Proof idea&amp;quot;&quot;/&gt;&lt;property id=&quot;20307&quot; value=&quot;414&quot;/&gt;&lt;/object&gt;&lt;object type=&quot;3&quot; unique_id=&quot;10014&quot;&gt;&lt;property id=&quot;20148&quot; value=&quot;5&quot;/&gt;&lt;property id=&quot;20300&quot; value=&quot;Slide 24 - &amp;quot;The algorithm&amp;quot;&quot;/&gt;&lt;property id=&quot;20307&quot; value=&quot;415&quot;/&gt;&lt;/object&gt;&lt;object type=&quot;3&quot; unique_id=&quot;10015&quot;&gt;&lt;property id=&quot;20148&quot; value=&quot;5&quot;/&gt;&lt;property id=&quot;20300&quot; value=&quot;Slide 25 - &amp;quot;Running Example&amp;quot;&quot;/&gt;&lt;property id=&quot;20307&quot; value=&quot;416&quot;/&gt;&lt;/object&gt;&lt;object type=&quot;3&quot; unique_id=&quot;10016&quot;&gt;&lt;property id=&quot;20148&quot; value=&quot;5&quot;/&gt;&lt;property id=&quot;20300&quot; value=&quot;Slide 26 - &amp;quot;Running Example (Online) &amp;quot;&quot;/&gt;&lt;property id=&quot;20307&quot; value=&quot;417&quot;/&gt;&lt;/object&gt;&lt;object type=&quot;3&quot; unique_id=&quot;10017&quot;&gt;&lt;property id=&quot;20148&quot; value=&quot;5&quot;/&gt;&lt;property id=&quot;20300&quot; value=&quot;Slide 27 - &amp;quot;Running Example (Online) &amp;quot;&quot;/&gt;&lt;property id=&quot;20307&quot; value=&quot;418&quot;/&gt;&lt;/object&gt;&lt;object type=&quot;3&quot; unique_id=&quot;10018&quot;&gt;&lt;property id=&quot;20148&quot; value=&quot;5&quot;/&gt;&lt;property id=&quot;20300&quot; value=&quot;Slide 28 - &amp;quot;Running Example (Online) &amp;quot;&quot;/&gt;&lt;property id=&quot;20307&quot; value=&quot;419&quot;/&gt;&lt;/object&gt;&lt;object type=&quot;3&quot; unique_id=&quot;10019&quot;&gt;&lt;property id=&quot;20148&quot; value=&quot;5&quot;/&gt;&lt;property id=&quot;20300&quot; value=&quot;Slide 29 - &amp;quot;Running Example (Online) &amp;quot;&quot;/&gt;&lt;property id=&quot;20307&quot; value=&quot;420&quot;/&gt;&lt;/object&gt;&lt;object type=&quot;3&quot; unique_id=&quot;10020&quot;&gt;&lt;property id=&quot;20148&quot; value=&quot;5&quot;/&gt;&lt;property id=&quot;20300&quot; value=&quot;Slide 30 - &amp;quot;Running Example (Online) &amp;quot;&quot;/&gt;&lt;property id=&quot;20307&quot; value=&quot;421&quot;/&gt;&lt;/object&gt;&lt;object type=&quot;3&quot; unique_id=&quot;10021&quot;&gt;&lt;property id=&quot;20148&quot; value=&quot;5&quot;/&gt;&lt;property id=&quot;20300&quot; value=&quot;Slide 31 - &amp;quot;Running Example (Online) &amp;quot;&quot;/&gt;&lt;property id=&quot;20307&quot; value=&quot;422&quot;/&gt;&lt;/object&gt;&lt;object type=&quot;3&quot; unique_id=&quot;10022&quot;&gt;&lt;property id=&quot;20148&quot; value=&quot;5&quot;/&gt;&lt;property id=&quot;20300&quot; value=&quot;Slide 32 - &amp;quot;Running Example (Online) &amp;quot;&quot;/&gt;&lt;property id=&quot;20307&quot; value=&quot;423&quot;/&gt;&lt;/object&gt;&lt;object type=&quot;3&quot; unique_id=&quot;10024&quot;&gt;&lt;property id=&quot;20148&quot; value=&quot;5&quot;/&gt;&lt;property id=&quot;20300&quot; value=&quot;Slide 35 - &amp;quot;the proof contd.&amp;quot;&quot;/&gt;&lt;property id=&quot;20307&quot; value=&quot;425&quot;/&gt;&lt;/object&gt;&lt;object type=&quot;3&quot; unique_id=&quot;10025&quot;&gt;&lt;property id=&quot;20148&quot; value=&quot;5&quot;/&gt;&lt;property id=&quot;20300&quot; value=&quot;Slide 36 - &amp;quot;open question&amp;quot;&quot;/&gt;&lt;property id=&quot;20307&quot; value=&quot;426&quot;/&gt;&lt;/object&gt;&lt;object type=&quot;3&quot; unique_id=&quot;10026&quot;&gt;&lt;property id=&quot;20148&quot; value=&quot;5&quot;/&gt;&lt;property id=&quot;20300&quot; value=&quot;Slide 37 - &amp;quot;thanks!&amp;quot;&quot;/&gt;&lt;property id=&quot;20307&quot; value=&quot;427&quot;/&gt;&lt;/object&gt;&lt;object type=&quot;3&quot; unique_id=&quot;10478&quot;&gt;&lt;property id=&quot;20148&quot; value=&quot;5&quot;/&gt;&lt;property id=&quot;20300&quot; value=&quot;Slide 6 - &amp;quot;Previous Results&amp;quot;&quot;/&gt;&lt;property id=&quot;20307&quot; value=&quot;428&quot;/&gt;&lt;/object&gt;&lt;object type=&quot;3&quot; unique_id=&quot;10755&quot;&gt;&lt;property id=&quot;20148&quot; value=&quot;5&quot;/&gt;&lt;property id=&quot;20300&quot; value=&quot;Slide 4 - &amp;quot;e.g.: greedy on a line&amp;quot;&quot;/&gt;&lt;property id=&quot;20307&quot; value=&quot;429&quot;/&gt;&lt;/object&gt;&lt;object type=&quot;3&quot; unique_id=&quot;10756&quot;&gt;&lt;property id=&quot;20148&quot; value=&quot;5&quot;/&gt;&lt;property id=&quot;20300&quot; value=&quot;Slide 9 - &amp;quot;a puzzle&amp;quot;&quot;/&gt;&lt;property id=&quot;20307&quot; value=&quot;430&quot;/&gt;&lt;/object&gt;&lt;object type=&quot;3&quot; unique_id=&quot;10757&quot;&gt;&lt;property id=&quot;20148&quot; value=&quot;5&quot;/&gt;&lt;property id=&quot;20300&quot; value=&quot;Slide 11 - &amp;quot;rephrasing…&amp;quot;&quot;/&gt;&lt;property id=&quot;20307&quot; value=&quot;431&quot;/&gt;&lt;/object&gt;&lt;object type=&quot;3&quot; unique_id=&quot;10758&quot;&gt;&lt;property id=&quot;20148&quot; value=&quot;5&quot;/&gt;&lt;property id=&quot;20300&quot; value=&quot;Slide 12 - &amp;quot;a useful hammer&amp;quot;&quot;/&gt;&lt;property id=&quot;20307&quot; value=&quot;432&quot;/&gt;&lt;/object&gt;&lt;object type=&quot;3&quot; unique_id=&quot;11416&quot;&gt;&lt;property id=&quot;20148&quot; value=&quot;5&quot;/&gt;&lt;property id=&quot;20300&quot; value=&quot;Slide 7 - &amp;quot;Warming up…&amp;quot;&quot;/&gt;&lt;property id=&quot;20307&quot; value=&quot;435&quot;/&gt;&lt;/object&gt;&lt;object type=&quot;3&quot; unique_id=&quot;11417&quot;&gt;&lt;property id=&quot;20148&quot; value=&quot;5&quot;/&gt;&lt;property id=&quot;20300&quot; value=&quot;Slide 13 - &amp;quot;these trees have a lot of structure…&amp;quot;&quot;/&gt;&lt;property id=&quot;20307&quot; value=&quot;433&quot;/&gt;&lt;/object&gt;&lt;object type=&quot;3&quot; unique_id=&quot;11418&quot;&gt;&lt;property id=&quot;20148&quot; value=&quot;5&quot;/&gt;&lt;property id=&quot;20300&quot; value=&quot;Slide 15 - &amp;quot;it suffices to study HSTs&amp;quot;&quot;/&gt;&lt;property id=&quot;20307&quot; value=&quot;434&quot;/&gt;&lt;/object&gt;&lt;object type=&quot;3&quot; unique_id=&quot;11419&quot;&gt;&lt;property id=&quot;20148&quot; value=&quot;5&quot;/&gt;&lt;property id=&quot;20300&quot; value=&quot;Slide 16 - &amp;quot;in a nutshell…&amp;quot;&quot;/&gt;&lt;property id=&quot;20307&quot; value=&quot;436&quot;/&gt;&lt;/object&gt;&lt;object type=&quot;3&quot; unique_id=&quot;11420&quot;&gt;&lt;property id=&quot;20148&quot; value=&quot;5&quot;/&gt;&lt;property id=&quot;20300&quot; value=&quot;Slide 19 - &amp;quot;Our algorithm&amp;quot;&quot;/&gt;&lt;property id=&quot;20307&quot; value=&quot;437&quot;/&gt;&lt;/object&gt;&lt;object type=&quot;3&quot; unique_id=&quot;11454&quot;&gt;&lt;property id=&quot;20148&quot; value=&quot;5&quot;/&gt;&lt;property id=&quot;20300&quot; value=&quot;Slide 3 - &amp;quot;competitive analysis&amp;quot;&quot;/&gt;&lt;property id=&quot;20307&quot; value=&quot;438&quot;/&gt;&lt;/object&gt;&lt;object type=&quot;3&quot; unique_id=&quot;11625&quot;&gt;&lt;property id=&quot;20148&quot; value=&quot;5&quot;/&gt;&lt;property id=&quot;20300&quot; value=&quot;Slide 8 - &amp;quot;randomized greedy?&amp;quot;&quot;/&gt;&lt;property id=&quot;20307&quot; value=&quot;439&quot;/&gt;&lt;/object&gt;&lt;object type=&quot;3&quot; unique_id=&quot;11661&quot;&gt;&lt;property id=&quot;20148&quot; value=&quot;5&quot;/&gt;&lt;property id=&quot;20300&quot; value=&quot;Slide 17 - &amp;quot;sketch of bad example for random greedy&amp;quot;&quot;/&gt;&lt;property id=&quot;20307&quot; value=&quot;440&quot;/&gt;&lt;/object&gt;&lt;object type=&quot;3&quot; unique_id=&quot;11878&quot;&gt;&lt;property id=&quot;20148&quot; value=&quot;5&quot;/&gt;&lt;property id=&quot;20300&quot; value=&quot;Slide 33 - &amp;quot;two observations&amp;quot;&quot;/&gt;&lt;property id=&quot;20307&quot; value=&quot;443&quot;/&gt;&lt;/object&gt;&lt;object type=&quot;3&quot; unique_id=&quot;11879&quot;&gt;&lt;property id=&quot;20148&quot; value=&quot;5&quot;/&gt;&lt;property id=&quot;20300&quot; value=&quot;Slide 34 - &amp;quot;The general proof&amp;quot;&quot;/&gt;&lt;property id=&quot;20307&quot; value=&quot;441&quot;/&gt;&lt;/object&gt;&lt;object type=&quot;3&quot; unique_id=&quot;11917&quot;&gt;&lt;property id=&quot;20148&quot; value=&quot;5&quot;/&gt;&lt;property id=&quot;20300&quot; value=&quot;Slide 10 - &amp;quot;rephrasing…&amp;quot;&quot;/&gt;&lt;property id=&quot;20307&quot; value=&quot;444&quot;/&gt;&lt;/object&gt;&lt;object type=&quot;3&quot; unique_id=&quot;12146&quot;&gt;&lt;property id=&quot;20148&quot; value=&quot;5&quot;/&gt;&lt;property id=&quot;20300&quot; value=&quot;Slide 18 - &amp;quot;let’s take stock…&amp;quot;&quot;/&gt;&lt;property id=&quot;20307&quot; value=&quot;445&quot;/&gt;&lt;/object&gt;&lt;/object&gt;&lt;/object&gt;&lt;/database&gt;"/>
  <p:tag name="SECTOMILLISECCONVERTED" val="1"/>
  <p:tag name="FIRSTANUPAM@9D8TGDOO4CHFJLOZ" val="3830"/>
  <p:tag name="ACCESSLIST" val="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2926</TotalTime>
  <Words>1612</Words>
  <Application>Microsoft Office PowerPoint</Application>
  <PresentationFormat>On-screen Show (4:3)</PresentationFormat>
  <Paragraphs>347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Script MT Bold</vt:lpstr>
      <vt:lpstr>Symbol</vt:lpstr>
      <vt:lpstr>Baskerville Old Face</vt:lpstr>
      <vt:lpstr>cmsy10</vt:lpstr>
      <vt:lpstr>Office Theme</vt:lpstr>
      <vt:lpstr>Algorithms for  Max-min Optimization</vt:lpstr>
      <vt:lpstr>maximization problems</vt:lpstr>
      <vt:lpstr>maximization problems</vt:lpstr>
      <vt:lpstr>general outline of this talk</vt:lpstr>
      <vt:lpstr>case I: linear fn maximization</vt:lpstr>
      <vt:lpstr>case I: linear fn maximization</vt:lpstr>
      <vt:lpstr>case I: linear fn maximization</vt:lpstr>
      <vt:lpstr>case II: submodular maximization</vt:lpstr>
      <vt:lpstr>two quick examples</vt:lpstr>
      <vt:lpstr>case II: submodular maximization</vt:lpstr>
      <vt:lpstr>the greedy algorithm: a proof</vt:lpstr>
      <vt:lpstr>case II: submodular maximization</vt:lpstr>
      <vt:lpstr>case II: submodular maximization</vt:lpstr>
      <vt:lpstr>the greedy algorithm: non-monotone proof</vt:lpstr>
      <vt:lpstr>quick recap</vt:lpstr>
      <vt:lpstr>max-min covering problems</vt:lpstr>
      <vt:lpstr>max-min covering: results (1)</vt:lpstr>
      <vt:lpstr>max-min covering: results (2)</vt:lpstr>
      <vt:lpstr>what’s the algorithm?</vt:lpstr>
      <vt:lpstr>rest of the talk</vt:lpstr>
      <vt:lpstr>Steiner tree </vt:lpstr>
      <vt:lpstr>maxmin Steiner tree </vt:lpstr>
      <vt:lpstr>the precise algorithm</vt:lpstr>
      <vt:lpstr>the analysis(1)</vt:lpstr>
      <vt:lpstr>remains to prove…</vt:lpstr>
      <vt:lpstr>wrapping up maxmin Steiner</vt:lpstr>
      <vt:lpstr>rest of the talk</vt:lpstr>
      <vt:lpstr>to conclude</vt:lpstr>
    </vt:vector>
  </TitlesOfParts>
  <Company>CMU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Stochastic Online Algorithms</dc:title>
  <dc:creator>anupam</dc:creator>
  <cp:lastModifiedBy>anupam</cp:lastModifiedBy>
  <cp:revision>333</cp:revision>
  <dcterms:created xsi:type="dcterms:W3CDTF">2007-09-25T17:50:44Z</dcterms:created>
  <dcterms:modified xsi:type="dcterms:W3CDTF">2010-10-12T14:21:10Z</dcterms:modified>
</cp:coreProperties>
</file>