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70" r:id="rId2"/>
    <p:sldId id="257" r:id="rId3"/>
    <p:sldId id="262" r:id="rId4"/>
    <p:sldId id="263" r:id="rId5"/>
    <p:sldId id="264" r:id="rId6"/>
    <p:sldId id="267" r:id="rId7"/>
    <p:sldId id="265" r:id="rId8"/>
    <p:sldId id="266" r:id="rId9"/>
    <p:sldId id="260" r:id="rId10"/>
    <p:sldId id="261" r:id="rId11"/>
    <p:sldId id="268" r:id="rId12"/>
    <p:sldId id="259" r:id="rId13"/>
    <p:sldId id="269" r:id="rId14"/>
    <p:sldId id="258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6C908-9453-4E8E-B50B-942F1C1E46F7}" type="datetimeFigureOut">
              <a:rPr lang="en-US" smtClean="0"/>
              <a:t>1/11/2012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EDF39-6FEC-4EB1-B834-0FE4719A9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9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13E84-5EA4-1F4C-ADD7-BF6F2F938B5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FA823-2E45-48C8-8BA3-16A3BB5607A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8B56-0BE9-4A53-8AF1-91BADCFBF72E}" type="datetimeFigureOut">
              <a:rPr lang="en-US" smtClean="0"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74D75DE-C72D-45FB-B256-9FA757DADD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8B56-0BE9-4A53-8AF1-91BADCFBF72E}" type="datetimeFigureOut">
              <a:rPr lang="en-US" smtClean="0"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D75DE-C72D-45FB-B256-9FA757DADD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8B56-0BE9-4A53-8AF1-91BADCFBF72E}" type="datetimeFigureOut">
              <a:rPr lang="en-US" smtClean="0"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D75DE-C72D-45FB-B256-9FA757DADD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8B56-0BE9-4A53-8AF1-91BADCFBF72E}" type="datetimeFigureOut">
              <a:rPr lang="en-US" smtClean="0"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D75DE-C72D-45FB-B256-9FA757DADD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8B56-0BE9-4A53-8AF1-91BADCFBF72E}" type="datetimeFigureOut">
              <a:rPr lang="en-US" smtClean="0"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D75DE-C72D-45FB-B256-9FA757DADD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8B56-0BE9-4A53-8AF1-91BADCFBF72E}" type="datetimeFigureOut">
              <a:rPr lang="en-US" smtClean="0"/>
              <a:t>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D75DE-C72D-45FB-B256-9FA757DADDB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8B56-0BE9-4A53-8AF1-91BADCFBF72E}" type="datetimeFigureOut">
              <a:rPr lang="en-US" smtClean="0"/>
              <a:t>1/11/2012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D75DE-C72D-45FB-B256-9FA757DADDB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8B56-0BE9-4A53-8AF1-91BADCFBF72E}" type="datetimeFigureOut">
              <a:rPr lang="en-US" smtClean="0"/>
              <a:t>1/11/2012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D75DE-C72D-45FB-B256-9FA757DADD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8B56-0BE9-4A53-8AF1-91BADCFBF72E}" type="datetimeFigureOut">
              <a:rPr lang="en-US" smtClean="0"/>
              <a:t>1/11/2012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D75DE-C72D-45FB-B256-9FA757DADD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8B56-0BE9-4A53-8AF1-91BADCFBF72E}" type="datetimeFigureOut">
              <a:rPr lang="en-US" smtClean="0"/>
              <a:t>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D75DE-C72D-45FB-B256-9FA757DADDB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8B56-0BE9-4A53-8AF1-91BADCFBF72E}" type="datetimeFigureOut">
              <a:rPr lang="en-US" smtClean="0"/>
              <a:t>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D75DE-C72D-45FB-B256-9FA757DADDB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8648B56-0BE9-4A53-8AF1-91BADCFBF72E}" type="datetimeFigureOut">
              <a:rPr lang="en-US" smtClean="0"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A74D75DE-C72D-45FB-B256-9FA757DADDB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poulin@buffalo.edu" TargetMode="External"/><Relationship Id="rId2" Type="http://schemas.openxmlformats.org/officeDocument/2006/relationships/hyperlink" Target="mailto:bina@buffalo.edu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hyperlink" Target="mailto:kd52@buffalo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hronicle.com/blogs/wiredcampus/biology-professors-use-cloud-computing-to-reach-students/29330" TargetMode="External"/><Relationship Id="rId2" Type="http://schemas.openxmlformats.org/officeDocument/2006/relationships/hyperlink" Target="http://www.buffalo.edu/news/1219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ientificcomputing.com/news-DA-Taking-a-Highly-Visual-Look-at-the-Mathematics-of-Evolution-012611.aspx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opworldtesting2.appspot.com/" TargetMode="External"/><Relationship Id="rId2" Type="http://schemas.openxmlformats.org/officeDocument/2006/relationships/hyperlink" Target="http://popworld15.appspo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e.buffalo.edu/popworld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633787"/>
            <a:ext cx="8345487" cy="1362075"/>
          </a:xfrm>
        </p:spPr>
        <p:txBody>
          <a:bodyPr>
            <a:noAutofit/>
          </a:bodyPr>
          <a:lstStyle/>
          <a:p>
            <a:r>
              <a:rPr lang="en-US" sz="1200" dirty="0" err="1"/>
              <a:t>Bina</a:t>
            </a:r>
            <a:r>
              <a:rPr lang="en-US" sz="1200" dirty="0"/>
              <a:t> Ramamurthy (Computer science and </a:t>
            </a:r>
            <a:r>
              <a:rPr lang="en-US" sz="1200" dirty="0" smtClean="0"/>
              <a:t>Eng. </a:t>
            </a:r>
            <a:r>
              <a:rPr lang="en-US" sz="1200" dirty="0"/>
              <a:t>Department): </a:t>
            </a:r>
            <a:r>
              <a:rPr lang="en-US" sz="1200" dirty="0" smtClean="0">
                <a:hlinkClick r:id="rId2"/>
              </a:rPr>
              <a:t>bina@buffalo.edu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Jessica </a:t>
            </a:r>
            <a:r>
              <a:rPr lang="en-US" sz="1200" dirty="0" err="1"/>
              <a:t>Poulin</a:t>
            </a:r>
            <a:r>
              <a:rPr lang="en-US" sz="1200" dirty="0"/>
              <a:t> (Biology Department): </a:t>
            </a:r>
            <a:r>
              <a:rPr lang="en-US" sz="1200" dirty="0" smtClean="0">
                <a:hlinkClick r:id="rId3"/>
              </a:rPr>
              <a:t>jpoulin@buffalo.edu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Katharina </a:t>
            </a:r>
            <a:r>
              <a:rPr lang="en-US" sz="1200" dirty="0" err="1"/>
              <a:t>Dittmar</a:t>
            </a:r>
            <a:r>
              <a:rPr lang="en-US" sz="1200" dirty="0"/>
              <a:t> (Biology Department): </a:t>
            </a:r>
            <a:r>
              <a:rPr lang="en-US" sz="1200" dirty="0" smtClean="0">
                <a:hlinkClick r:id="rId4"/>
              </a:rPr>
              <a:t>kd52@buffalo.edu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*</a:t>
            </a:r>
            <a:r>
              <a:rPr lang="en-US" sz="1200" b="1" dirty="0"/>
              <a:t>This project is partially supported the NSF-OCI-CITEAM grant# 1041280 (2010-2012)</a:t>
            </a:r>
            <a:br>
              <a:rPr lang="en-US" sz="1200" b="1" dirty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/>
              <a:t/>
            </a:r>
            <a:br>
              <a:rPr lang="en-US" sz="1600" b="1" dirty="0"/>
            </a:br>
            <a:endParaRPr lang="en-US" sz="1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0"/>
            <a:ext cx="7772400" cy="1500187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Introducing </a:t>
            </a:r>
            <a:r>
              <a:rPr lang="en-US" sz="3200" i="1" dirty="0" smtClean="0"/>
              <a:t>Pop!World</a:t>
            </a:r>
            <a:r>
              <a:rPr lang="en-US" sz="3200" dirty="0"/>
              <a:t>: A Cloud-Enabled Learning and Discovery Environment for Evolutionary Biology*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0574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4873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err="1" smtClean="0"/>
              <a:t>MemCache</a:t>
            </a:r>
            <a:r>
              <a:rPr lang="en-US" sz="3600" dirty="0" smtClean="0"/>
              <a:t> on Google App Engine on 10/11/2010</a:t>
            </a:r>
            <a:endParaRPr lang="en-US" sz="3600" dirty="0"/>
          </a:p>
        </p:txBody>
      </p:sp>
      <p:pic>
        <p:nvPicPr>
          <p:cNvPr id="31747" name="Content Placeholder 7" descr="memCacheOct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077199" cy="4724400"/>
          </a:xfrm>
        </p:spPr>
      </p:pic>
      <p:sp>
        <p:nvSpPr>
          <p:cNvPr id="10" name="Explosion 1 9"/>
          <p:cNvSpPr/>
          <p:nvPr/>
        </p:nvSpPr>
        <p:spPr>
          <a:xfrm>
            <a:off x="2362200" y="4724400"/>
            <a:ext cx="1295400" cy="1447800"/>
          </a:xfrm>
          <a:prstGeom prst="irregularSeal1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752" name="TextBox 10"/>
          <p:cNvSpPr txBox="1">
            <a:spLocks noChangeArrowheads="1"/>
          </p:cNvSpPr>
          <p:nvPr/>
        </p:nvSpPr>
        <p:spPr bwMode="auto">
          <a:xfrm>
            <a:off x="4876800" y="4724400"/>
            <a:ext cx="3659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entury Schoolbook" pitchFamily="18" charset="0"/>
              </a:rPr>
              <a:t>Memcache partial unavailability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257800" y="49530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97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Public interest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i="1" dirty="0" smtClean="0"/>
              <a:t>With Cloud Computing, the Mathematics of Evolution May Get Easier to Learn in College...and Easier to Teach in High School</a:t>
            </a:r>
            <a:r>
              <a:rPr lang="en-US" sz="2000" dirty="0" smtClean="0"/>
              <a:t>, by Ellen </a:t>
            </a:r>
            <a:r>
              <a:rPr lang="en-US" sz="2000" dirty="0" err="1" smtClean="0"/>
              <a:t>Goldbaum</a:t>
            </a:r>
            <a:r>
              <a:rPr lang="en-US" sz="2000" dirty="0" smtClean="0"/>
              <a:t>, </a:t>
            </a:r>
            <a:r>
              <a:rPr lang="en-US" sz="2000" dirty="0" smtClean="0">
                <a:hlinkClick r:id="rId2"/>
              </a:rPr>
              <a:t>http://www.buffalo.edu/news/12197</a:t>
            </a:r>
            <a:r>
              <a:rPr lang="en-US" sz="2000" dirty="0" smtClean="0"/>
              <a:t>, Jan 24, 2011, also on </a:t>
            </a:r>
            <a:r>
              <a:rPr lang="en-US" sz="2000" b="1" dirty="0" smtClean="0"/>
              <a:t>ACM Tech News</a:t>
            </a:r>
            <a:r>
              <a:rPr lang="en-US" sz="2000" dirty="0" smtClean="0"/>
              <a:t>, Jan 24, 2011.</a:t>
            </a:r>
            <a:endParaRPr lang="en-US" dirty="0" smtClean="0"/>
          </a:p>
          <a:p>
            <a:r>
              <a:rPr lang="en-US" sz="2000" i="1" dirty="0" smtClean="0"/>
              <a:t>Biology Professors use Cloud Computing to Reach Students, </a:t>
            </a:r>
            <a:r>
              <a:rPr lang="en-US" sz="2000" b="1" i="1" dirty="0" smtClean="0"/>
              <a:t>The Chronicle of Higher Education</a:t>
            </a:r>
            <a:r>
              <a:rPr lang="en-US" sz="2000" dirty="0" smtClean="0"/>
              <a:t>, by </a:t>
            </a:r>
            <a:r>
              <a:rPr lang="en-US" sz="2000" dirty="0" err="1" smtClean="0"/>
              <a:t>Tushar</a:t>
            </a:r>
            <a:r>
              <a:rPr lang="en-US" sz="2000" dirty="0" smtClean="0"/>
              <a:t> Rae, </a:t>
            </a:r>
            <a:r>
              <a:rPr lang="en-US" sz="2000" dirty="0" smtClean="0">
                <a:hlinkClick r:id="rId3"/>
              </a:rPr>
              <a:t>http://chronicle.com/blogs/wiredcampus/biology-professors-use-cloud-computing-to-reach-students/29330</a:t>
            </a:r>
            <a:r>
              <a:rPr lang="en-US" sz="2000" dirty="0" smtClean="0"/>
              <a:t>, Jan 28, 2011.</a:t>
            </a:r>
          </a:p>
          <a:p>
            <a:r>
              <a:rPr lang="en-US" sz="2000" i="1" dirty="0" smtClean="0"/>
              <a:t>Taking a Highly Visual Look at the Mathematics of Evolution</a:t>
            </a:r>
            <a:r>
              <a:rPr lang="en-US" sz="2000" dirty="0" smtClean="0"/>
              <a:t>, </a:t>
            </a:r>
            <a:r>
              <a:rPr lang="en-US" sz="2000" b="1" dirty="0" smtClean="0"/>
              <a:t>Scientific Computing</a:t>
            </a:r>
            <a:r>
              <a:rPr lang="en-US" sz="2000" dirty="0" smtClean="0"/>
              <a:t>: Information Technology for Science, Jan 26, 2011, </a:t>
            </a:r>
            <a:r>
              <a:rPr lang="en-US" sz="2000" dirty="0" smtClean="0">
                <a:hlinkClick r:id="rId4"/>
              </a:rPr>
              <a:t>http://www.scientificcomputing.com/news-DA-Taking-a-Highly-Visual-Look-at-the-Mathematics-of-Evolution-012611.aspx</a:t>
            </a:r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249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Pop!World Traffic after Chronicle of Higher Education Article </a:t>
            </a:r>
            <a:endParaRPr lang="en-US" dirty="0"/>
          </a:p>
        </p:txBody>
      </p:sp>
      <p:pic>
        <p:nvPicPr>
          <p:cNvPr id="4" name="Picture 3" descr="TrafficJan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428749"/>
            <a:ext cx="77724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50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faculty investigators are: Dr. Bina Ramamurthy (Computer Science and Engineering - CSE), Dr. Jessica </a:t>
            </a:r>
            <a:r>
              <a:rPr lang="en-US" dirty="0" err="1" smtClean="0"/>
              <a:t>Poulin</a:t>
            </a:r>
            <a:r>
              <a:rPr lang="en-US" dirty="0" smtClean="0"/>
              <a:t> and Dr. Katharina </a:t>
            </a:r>
            <a:r>
              <a:rPr lang="en-US" dirty="0" err="1" smtClean="0"/>
              <a:t>Dittmar</a:t>
            </a:r>
            <a:r>
              <a:rPr lang="en-US" dirty="0" smtClean="0"/>
              <a:t> (Biological Sciences - BIO)</a:t>
            </a:r>
          </a:p>
          <a:p>
            <a:r>
              <a:rPr lang="en-US" i="1" dirty="0" smtClean="0"/>
              <a:t>Pop!World</a:t>
            </a:r>
            <a:r>
              <a:rPr lang="en-US" dirty="0" smtClean="0"/>
              <a:t> version 1.0 (K-21: Teaching) was built by Thomas J. Harnett and Shuang Wu, graduate students in CSE, </a:t>
            </a:r>
            <a:r>
              <a:rPr lang="en-US" dirty="0" err="1" smtClean="0"/>
              <a:t>Tayler</a:t>
            </a:r>
            <a:r>
              <a:rPr lang="en-US" dirty="0" smtClean="0"/>
              <a:t> Tyler, a BIO undergraduate, and </a:t>
            </a:r>
            <a:r>
              <a:rPr lang="en-US" dirty="0" err="1" smtClean="0"/>
              <a:t>Shesh</a:t>
            </a:r>
            <a:r>
              <a:rPr lang="en-US" dirty="0" smtClean="0"/>
              <a:t> Patel a CSE undergraduate.</a:t>
            </a:r>
          </a:p>
          <a:p>
            <a:r>
              <a:rPr lang="en-US" dirty="0" smtClean="0"/>
              <a:t>Pop!World K-12 (Gateway) is being built by </a:t>
            </a:r>
            <a:r>
              <a:rPr lang="en-US" dirty="0" err="1" smtClean="0"/>
              <a:t>Shuang</a:t>
            </a:r>
            <a:r>
              <a:rPr lang="en-US" dirty="0" smtClean="0"/>
              <a:t> Wu. </a:t>
            </a:r>
          </a:p>
          <a:p>
            <a:r>
              <a:rPr lang="en-US" dirty="0" smtClean="0"/>
              <a:t> The Pop!World prototype was built by Hongsik Kim, Jungeun Lee and Byunghun Jang, all former UB graduate students in the Department of Computer Science and Engineering. </a:t>
            </a:r>
            <a:endParaRPr lang="en-US" dirty="0" smtClean="0"/>
          </a:p>
          <a:p>
            <a:r>
              <a:rPr lang="en-US" dirty="0" smtClean="0"/>
              <a:t>External Consultant: Dr. Jeannette Neal, SUNY Chancellor’s award winning Professor emeritus of Erie </a:t>
            </a:r>
            <a:r>
              <a:rPr lang="en-US" smtClean="0"/>
              <a:t>Community college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73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to the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Pop!World (K-21) 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://popworld15.appspot.com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r>
              <a:rPr lang="en-US" sz="2400" dirty="0" smtClean="0"/>
              <a:t>Pop!World (K-12: </a:t>
            </a:r>
            <a:r>
              <a:rPr lang="en-US" sz="2400" dirty="0"/>
              <a:t>Gateway) </a:t>
            </a:r>
            <a:r>
              <a:rPr lang="en-US" sz="2400" dirty="0">
                <a:hlinkClick r:id="rId3"/>
              </a:rPr>
              <a:t>http://popworldtesting2.appspot.com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 smtClean="0"/>
          </a:p>
          <a:p>
            <a:r>
              <a:rPr lang="en-US" sz="2400" dirty="0" smtClean="0"/>
              <a:t>Pop!World </a:t>
            </a:r>
            <a:r>
              <a:rPr lang="en-US" sz="2400" dirty="0"/>
              <a:t>Web page: </a:t>
            </a:r>
            <a:r>
              <a:rPr lang="en-US" sz="2400" dirty="0">
                <a:hlinkClick r:id="rId4"/>
              </a:rPr>
              <a:t>http://www.cse.buffalo.edu/popworld</a:t>
            </a:r>
            <a:r>
              <a:rPr lang="en-US" sz="2400" dirty="0" smtClean="0">
                <a:hlinkClick r:id="rId4"/>
              </a:rPr>
              <a:t>/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98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66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 Intro Course Redevelopment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dirty="0" smtClean="0"/>
              <a:t>An email I received on 8/31/2009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“My name is Jessica </a:t>
            </a:r>
            <a:r>
              <a:rPr lang="en-US" dirty="0" err="1" smtClean="0"/>
              <a:t>Poulin</a:t>
            </a:r>
            <a:r>
              <a:rPr lang="en-US" dirty="0" smtClean="0"/>
              <a:t> and I am working in the department of biological sciences to redevelop our first year lab curriculum for our (recently redeveloped) evolutionary biology intro course.  As part of that I am hoping to develop some computer simulations of evolutionary processes (mutation, genetic drift, non random mating, and gene flow) that our students can explore.  It is my great hope that I can work with a faculty member or graduate student in computer science at UB who is interested in using computer programs for educational purposes to design a program we can use.  ……</a:t>
            </a:r>
          </a:p>
          <a:p>
            <a:pPr marL="0" indent="0">
              <a:buNone/>
            </a:pPr>
            <a:r>
              <a:rPr lang="en-US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08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concept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30100" y="1315978"/>
            <a:ext cx="7772400" cy="3733800"/>
          </a:xfrm>
        </p:spPr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Bina</a:t>
            </a:r>
            <a:r>
              <a:rPr lang="en-US" dirty="0" smtClean="0"/>
              <a:t> and Kim (CSE grad student) 9/18/2009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889397"/>
            <a:ext cx="6858000" cy="467400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7162800" y="6096000"/>
            <a:ext cx="304800" cy="228600"/>
          </a:xfrm>
          <a:prstGeom prst="straightConnector1">
            <a:avLst/>
          </a:prstGeom>
          <a:ln>
            <a:solidFill>
              <a:srgbClr val="11082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04800" y="6096000"/>
            <a:ext cx="6858000" cy="467400"/>
          </a:xfrm>
          <a:prstGeom prst="roundRect">
            <a:avLst/>
          </a:prstGeom>
          <a:solidFill>
            <a:schemeClr val="bg2">
              <a:lumMod val="40000"/>
              <a:lumOff val="60000"/>
              <a:alpha val="43000"/>
            </a:schemeClr>
          </a:solidFill>
          <a:ln>
            <a:solidFill>
              <a:schemeClr val="accent4">
                <a:lumMod val="10000"/>
                <a:alpha val="8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23195" y="2057400"/>
            <a:ext cx="2347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Parameter input boxes</a:t>
            </a:r>
            <a:endParaRPr lang="en-US" dirty="0"/>
          </a:p>
        </p:txBody>
      </p:sp>
      <p:pic>
        <p:nvPicPr>
          <p:cNvPr id="75" name="그림 12" descr="st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5286" y="4790224"/>
            <a:ext cx="6145196" cy="1534376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1766452" y="5557416"/>
            <a:ext cx="550648" cy="196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Harlow Solid Italic" pitchFamily="82" charset="0"/>
              </a:rPr>
              <a:t>0</a:t>
            </a:r>
            <a:endParaRPr lang="ko-KR" altLang="en-US" dirty="0">
              <a:solidFill>
                <a:schemeClr val="bg1"/>
              </a:solidFill>
              <a:latin typeface="Harlow Solid Italic" pitchFamily="8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565922" y="5532668"/>
            <a:ext cx="550648" cy="196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Harlow Solid Italic" pitchFamily="82" charset="0"/>
              </a:rPr>
              <a:t>50</a:t>
            </a:r>
            <a:endParaRPr lang="ko-KR" altLang="en-US" dirty="0">
              <a:solidFill>
                <a:schemeClr val="bg1"/>
              </a:solidFill>
              <a:latin typeface="Harlow Solid Italic" pitchFamily="8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592424" y="5681156"/>
            <a:ext cx="550648" cy="196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Harlow Solid Italic" pitchFamily="82" charset="0"/>
              </a:rPr>
              <a:t>10</a:t>
            </a:r>
            <a:endParaRPr lang="ko-KR" altLang="en-US" dirty="0">
              <a:solidFill>
                <a:schemeClr val="bg1"/>
              </a:solidFill>
              <a:latin typeface="Harlow Solid Italic" pitchFamily="8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418395" y="5730653"/>
            <a:ext cx="550648" cy="196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Harlow Solid Italic" pitchFamily="82" charset="0"/>
              </a:rPr>
              <a:t>20</a:t>
            </a:r>
            <a:endParaRPr lang="ko-KR" altLang="en-US" dirty="0">
              <a:solidFill>
                <a:schemeClr val="bg1"/>
              </a:solidFill>
              <a:latin typeface="Harlow Solid Italic" pitchFamily="8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244367" y="5730653"/>
            <a:ext cx="550648" cy="196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Harlow Solid Italic" pitchFamily="82" charset="0"/>
              </a:rPr>
              <a:t>30</a:t>
            </a:r>
            <a:endParaRPr lang="ko-KR" altLang="en-US" dirty="0">
              <a:solidFill>
                <a:schemeClr val="bg1"/>
              </a:solidFill>
              <a:latin typeface="Harlow Solid Italic" pitchFamily="8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070339" y="5656409"/>
            <a:ext cx="550648" cy="196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Harlow Solid Italic" pitchFamily="82" charset="0"/>
              </a:rPr>
              <a:t>40</a:t>
            </a:r>
            <a:endParaRPr lang="ko-KR" altLang="en-US" dirty="0">
              <a:solidFill>
                <a:schemeClr val="bg1"/>
              </a:solidFill>
              <a:latin typeface="Harlow Solid Italic" pitchFamily="82" charset="0"/>
            </a:endParaRPr>
          </a:p>
        </p:txBody>
      </p:sp>
      <p:pic>
        <p:nvPicPr>
          <p:cNvPr id="65" name="그림 5" descr="parameter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2286000"/>
            <a:ext cx="1872666" cy="1928085"/>
          </a:xfrm>
          <a:prstGeom prst="rect">
            <a:avLst/>
          </a:prstGeom>
          <a:ln>
            <a:noFill/>
          </a:ln>
          <a:effectLst>
            <a:outerShdw blurRad="50800" dist="38100" dir="1080000" algn="t" rotWithShape="0">
              <a:srgbClr val="000000">
                <a:alpha val="43000"/>
              </a:srgbClr>
            </a:outerShdw>
            <a:reflection blurRad="6350" stA="50000" endA="300" endPos="55000" dir="5400000" sy="-100000" algn="bl" rotWithShape="0"/>
          </a:effectLst>
          <a:scene3d>
            <a:camera prst="isometricOffAxis1Right">
              <a:rot lat="1080000" lon="20040000" rev="0"/>
            </a:camera>
            <a:lightRig rig="threePt" dir="t"/>
          </a:scene3d>
          <a:sp3d>
            <a:bevelT w="114300" prst="hardEdge"/>
          </a:sp3d>
        </p:spPr>
      </p:pic>
      <p:pic>
        <p:nvPicPr>
          <p:cNvPr id="66" name="그림 6" descr="parameter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33600" y="2057400"/>
            <a:ext cx="1321555" cy="1239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300" endPos="55000" dir="5400000" sy="-100000" algn="bl" rotWithShape="0"/>
          </a:effectLst>
          <a:scene3d>
            <a:camera prst="isometricOffAxis1Right">
              <a:rot lat="1080000" lon="20040000" rev="0"/>
            </a:camera>
            <a:lightRig rig="threePt" dir="t"/>
          </a:scene3d>
          <a:sp3d>
            <a:bevelT w="114300" prst="hardEdge"/>
          </a:sp3d>
        </p:spPr>
      </p:pic>
      <p:sp>
        <p:nvSpPr>
          <p:cNvPr id="67" name="모서리가 둥근 직사각형 10"/>
          <p:cNvSpPr/>
          <p:nvPr/>
        </p:nvSpPr>
        <p:spPr>
          <a:xfrm>
            <a:off x="6116570" y="5818297"/>
            <a:ext cx="945775" cy="186074"/>
          </a:xfrm>
          <a:prstGeom prst="roundRect">
            <a:avLst/>
          </a:prstGeom>
          <a:solidFill>
            <a:schemeClr val="bg2">
              <a:lumMod val="75000"/>
            </a:schemeClr>
          </a:solidFill>
          <a:effectLst>
            <a:outerShdw blurRad="63500" dist="38100" dir="3600000" sx="103000" sy="103000" rotWithShape="0">
              <a:srgbClr val="000000">
                <a:alpha val="60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Generation</a:t>
            </a:r>
            <a:endParaRPr lang="ko-KR" altLang="en-US" sz="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68" name="그림 11" descr="generation_b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4491" y="3430848"/>
            <a:ext cx="587854" cy="2284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2000" endA="300" endPos="35000" dir="5400000" sy="-100000" algn="bl" rotWithShape="0"/>
          </a:effectLst>
          <a:scene3d>
            <a:camera prst="isometricOffAxis2Left">
              <a:rot lat="1080000" lon="1560000" rev="0"/>
            </a:camera>
            <a:lightRig rig="threePt" dir="t"/>
          </a:scene3d>
          <a:sp3d>
            <a:bevelT/>
          </a:sp3d>
        </p:spPr>
      </p:pic>
      <p:pic>
        <p:nvPicPr>
          <p:cNvPr id="69" name="그림 20" descr="도마뱀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56236" y="3296860"/>
            <a:ext cx="1575798" cy="2119832"/>
          </a:xfrm>
          <a:prstGeom prst="rect">
            <a:avLst/>
          </a:prstGeom>
          <a:effectLst>
            <a:outerShdw blurRad="76200" dist="12700" dir="2700000" sy="-23000" kx="-800400" algn="bl">
              <a:srgbClr val="000000">
                <a:alpha val="15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70" name="그림 21" descr="도마뱀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44366" y="4017680"/>
            <a:ext cx="743869" cy="1010327"/>
          </a:xfrm>
          <a:prstGeom prst="rect">
            <a:avLst/>
          </a:prstGeom>
          <a:effectLst>
            <a:outerShdw blurRad="76200" dist="12700" dir="2700000" sy="-23000" kx="-800400" algn="bl">
              <a:srgbClr val="000000">
                <a:alpha val="1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71" name="TextBox 70"/>
          <p:cNvSpPr txBox="1"/>
          <p:nvPr/>
        </p:nvSpPr>
        <p:spPr>
          <a:xfrm>
            <a:off x="2133600" y="5105400"/>
            <a:ext cx="6607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80%</a:t>
            </a:r>
            <a:endParaRPr lang="ko-KR" altLang="en-US" sz="15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itchFamily="8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988236" y="5105400"/>
            <a:ext cx="660777" cy="24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2</a:t>
            </a:r>
            <a:r>
              <a:rPr lang="en-US" altLang="ko-K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0%</a:t>
            </a:r>
            <a:endParaRPr lang="ko-KR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itchFamily="82" charset="0"/>
            </a:endParaRPr>
          </a:p>
        </p:txBody>
      </p:sp>
      <p:sp>
        <p:nvSpPr>
          <p:cNvPr id="73" name="오른쪽으로 구부러진 화살표 25"/>
          <p:cNvSpPr/>
          <p:nvPr/>
        </p:nvSpPr>
        <p:spPr>
          <a:xfrm>
            <a:off x="1601257" y="5207289"/>
            <a:ext cx="275324" cy="279111"/>
          </a:xfrm>
          <a:prstGeom prst="curvedRightArrow">
            <a:avLst/>
          </a:prstGeom>
          <a:solidFill>
            <a:srgbClr val="F2F2F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4" name="왼쪽으로 구부러진 화살표 26"/>
          <p:cNvSpPr/>
          <p:nvPr/>
        </p:nvSpPr>
        <p:spPr>
          <a:xfrm>
            <a:off x="5978908" y="5181600"/>
            <a:ext cx="275324" cy="279111"/>
          </a:xfrm>
          <a:prstGeom prst="curvedLef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 flipV="1">
            <a:off x="3418395" y="2286000"/>
            <a:ext cx="304800" cy="228600"/>
          </a:xfrm>
          <a:prstGeom prst="straightConnector1">
            <a:avLst/>
          </a:prstGeom>
          <a:ln>
            <a:solidFill>
              <a:srgbClr val="11082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7188985" y="566823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Menu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24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8763000" cy="495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Prototype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2771" y="990600"/>
            <a:ext cx="7772400" cy="3733800"/>
          </a:xfrm>
        </p:spPr>
        <p:txBody>
          <a:bodyPr/>
          <a:lstStyle/>
          <a:p>
            <a:r>
              <a:rPr lang="en-US" dirty="0" smtClean="0"/>
              <a:t>Prototype by the Dec 2009/Jan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8686800" cy="1408906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/>
              </a:rPr>
              <a:t>Pop!World Application Architecture</a:t>
            </a:r>
            <a:endParaRPr lang="en-US" sz="3600" dirty="0"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828800"/>
            <a:ext cx="76962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baseline="-25000" dirty="0" smtClean="0"/>
              <a:t>Pop!World (Cloud-client)</a:t>
            </a:r>
            <a:endParaRPr lang="en-US" sz="2800" b="1" baseline="-25000" dirty="0"/>
          </a:p>
        </p:txBody>
      </p:sp>
      <p:sp>
        <p:nvSpPr>
          <p:cNvPr id="4" name="Rectangle 3"/>
          <p:cNvSpPr/>
          <p:nvPr/>
        </p:nvSpPr>
        <p:spPr>
          <a:xfrm>
            <a:off x="533400" y="2743200"/>
            <a:ext cx="2362200" cy="6096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K-12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(Pipeline)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2743200"/>
            <a:ext cx="2514600" cy="609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K-21 (Undergraduate)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9800" y="2743200"/>
            <a:ext cx="2209800" cy="609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K-∞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(Research)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352800"/>
            <a:ext cx="7696200" cy="762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Biological Sciences Applications: Population Genetics and Evolutionary Biology,…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Computer Science and Engineering: Bioinformatics Applications, …</a:t>
            </a:r>
            <a:endParaRPr lang="en-US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4114800"/>
            <a:ext cx="3124200" cy="1143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Interfaces, visualization services: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Observation, Measurement, Experiment fabrication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67400" y="4114800"/>
            <a:ext cx="2362200" cy="1143000"/>
          </a:xfrm>
          <a:prstGeom prst="rect">
            <a:avLst/>
          </a:prstGeom>
          <a:solidFill>
            <a:srgbClr val="30BF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Cloud-based collaboration services</a:t>
            </a:r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4114800"/>
            <a:ext cx="2209800" cy="1143000"/>
          </a:xfrm>
          <a:prstGeom prst="rect">
            <a:avLst/>
          </a:prstGeom>
          <a:solidFill>
            <a:srgbClr val="D2FF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Cloud-based computational services</a:t>
            </a:r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5257800"/>
            <a:ext cx="76962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baseline="-25000" dirty="0" smtClean="0">
                <a:solidFill>
                  <a:schemeClr val="bg1"/>
                </a:solidFill>
              </a:rPr>
              <a:t>Networking, Operating systems, middleware  </a:t>
            </a:r>
            <a:endParaRPr lang="en-US" sz="2800" baseline="-250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5791200"/>
            <a:ext cx="76962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baseline="-25000" dirty="0" smtClean="0">
                <a:solidFill>
                  <a:schemeClr val="bg1"/>
                </a:solidFill>
              </a:rPr>
              <a:t>  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Cloud infrastructure (Ex: Amazon, Google App Engine, Azure)</a:t>
            </a:r>
            <a:endParaRPr lang="en-US" sz="2800" b="1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24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Current version of Pop!World uses Adobe Flash premium and Action Script </a:t>
            </a:r>
          </a:p>
          <a:p>
            <a:r>
              <a:rPr lang="en-US" dirty="0" smtClean="0"/>
              <a:t>The Pop!World core design follows all the best practices in object-oriented design; this allows extensibility and customizability to other simpler and sophisticated versions of the tool.</a:t>
            </a:r>
          </a:p>
          <a:p>
            <a:r>
              <a:rPr lang="en-US" dirty="0" smtClean="0"/>
              <a:t>Currently deployed on Google App Engine since it is free.</a:t>
            </a:r>
          </a:p>
          <a:p>
            <a:r>
              <a:rPr lang="en-US" dirty="0" smtClean="0"/>
              <a:t>User accesses Pop!World through a browser and there is no need to download any specific software (Adobe Flash, or .</a:t>
            </a:r>
            <a:r>
              <a:rPr lang="en-US" dirty="0" err="1" smtClean="0"/>
              <a:t>swf</a:t>
            </a:r>
            <a:r>
              <a:rPr lang="en-US" dirty="0" smtClean="0"/>
              <a:t> or .exe files).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66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269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82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2304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57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Google App Engine Load Monitoring on 10/11/2010</a:t>
            </a:r>
            <a:endParaRPr lang="en-US" dirty="0"/>
          </a:p>
        </p:txBody>
      </p:sp>
      <p:sp>
        <p:nvSpPr>
          <p:cNvPr id="3072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7" name="Picture 4" descr="loadOct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39814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xplosion 2 7"/>
          <p:cNvSpPr/>
          <p:nvPr/>
        </p:nvSpPr>
        <p:spPr>
          <a:xfrm>
            <a:off x="3657600" y="5486400"/>
            <a:ext cx="1295400" cy="914400"/>
          </a:xfrm>
          <a:prstGeom prst="irregularSeal2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0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96</TotalTime>
  <Words>629</Words>
  <Application>Microsoft Office PowerPoint</Application>
  <PresentationFormat>On-screen Show (4:3)</PresentationFormat>
  <Paragraphs>63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Urban Pop</vt:lpstr>
      <vt:lpstr>Bina Ramamurthy (Computer science and Eng. Department): bina@buffalo.edu  Jessica Poulin (Biology Department): jpoulin@buffalo.edu  Katharina Dittmar (Biology Department): kd52@buffalo.edu  *This project is partially supported the NSF-OCI-CITEAM grant# 1041280 (2010-2012)   </vt:lpstr>
      <vt:lpstr>Bio Intro Course Redevelopment</vt:lpstr>
      <vt:lpstr>Design concept </vt:lpstr>
      <vt:lpstr>Prototype </vt:lpstr>
      <vt:lpstr>Pop!World Application Architecture</vt:lpstr>
      <vt:lpstr>Technical Details</vt:lpstr>
      <vt:lpstr>PowerPoint Presentation</vt:lpstr>
      <vt:lpstr>PowerPoint Presentation</vt:lpstr>
      <vt:lpstr>Google App Engine Load Monitoring on 10/11/2010</vt:lpstr>
      <vt:lpstr>MemCache on Google App Engine on 10/11/2010</vt:lpstr>
      <vt:lpstr>Public interest </vt:lpstr>
      <vt:lpstr>Pop!World Traffic after Chronicle of Higher Education Article </vt:lpstr>
      <vt:lpstr> People</vt:lpstr>
      <vt:lpstr>On to the demo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bina</dc:creator>
  <cp:lastModifiedBy>bina</cp:lastModifiedBy>
  <cp:revision>11</cp:revision>
  <dcterms:created xsi:type="dcterms:W3CDTF">2012-01-10T21:59:55Z</dcterms:created>
  <dcterms:modified xsi:type="dcterms:W3CDTF">2012-01-11T15:55:36Z</dcterms:modified>
</cp:coreProperties>
</file>