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545" r:id="rId3"/>
    <p:sldId id="547" r:id="rId4"/>
    <p:sldId id="552" r:id="rId5"/>
    <p:sldId id="553" r:id="rId6"/>
    <p:sldId id="554" r:id="rId7"/>
    <p:sldId id="555" r:id="rId8"/>
    <p:sldId id="578" r:id="rId9"/>
    <p:sldId id="579" r:id="rId10"/>
    <p:sldId id="567" r:id="rId11"/>
    <p:sldId id="568" r:id="rId12"/>
    <p:sldId id="58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9EDF4"/>
    <a:srgbClr val="CCCCFF"/>
    <a:srgbClr val="9900FF"/>
    <a:srgbClr val="660066"/>
    <a:srgbClr val="77933C"/>
    <a:srgbClr val="FF33CC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1" autoAdjust="0"/>
    <p:restoredTop sz="83549" autoAdjust="0"/>
  </p:normalViewPr>
  <p:slideViewPr>
    <p:cSldViewPr>
      <p:cViewPr varScale="1">
        <p:scale>
          <a:sx n="96" d="100"/>
          <a:sy n="96" d="100"/>
        </p:scale>
        <p:origin x="19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DD823C-CC31-4536-B18F-AB9B82AF81CE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E66604-F4FD-4F17-B4B9-14E70CE29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499942-84BA-4A38-B15E-97301A2C1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41768F-1274-44DD-8251-B738B5DE103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FFE33B-67F3-46AC-BF4A-43333A2CEAF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D09C81-ADE8-4E71-B1D3-359982ADF84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5A3B49-A9D8-453A-90BF-76F3D3D24B2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4247EF-D1A5-46E0-97DA-F461613C7E0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A157A8-DF2C-471E-B6FC-0F73A1B1C9A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A47820-0741-409A-BAE1-8BB8DB6DA32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793FB0-1E6B-4EAE-86DB-BCC19C46CF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CE39B6-8EE5-4B60-AF65-A5CA6124076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77073A-93D0-433D-91B9-FA4E2337DB0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B16A68-AEB8-4726-8FB6-E08D9AC37FA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E145-F105-405F-9A08-3254DA8B1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92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FA1D-D043-419B-AEE5-F5389EC63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11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889D-E5C8-4464-BE1A-90D7D7EE2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8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04E1-BEAA-42A1-9C06-656A60720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6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C96E-D25C-403F-AA09-EF2FDACD4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0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9275-9092-4237-B3DA-90E08ED7A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14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9F5D-B333-4C72-84D8-2B068969D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260-7449-43B0-B415-D711803A8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2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4C55-DEAE-4FE7-9841-A3F47F7A5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4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8DB4-392B-4BE2-9D92-1FC127627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3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5F37-0878-4D14-B58E-075EEFCDF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2347C5-D2ED-404D-80BC-6115D03C2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133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>CSE </a:t>
            </a:r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>501 </a:t>
            </a:r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/>
            </a:r>
            <a:b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</a:br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>How to Read and Present a Technical Paper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-1219200" y="4114800"/>
            <a:ext cx="1144428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Century" panose="02040604050505020304" pitchFamily="18" charset="0"/>
              </a:rPr>
              <a:t>Dimitrios Koutsonikolas</a:t>
            </a:r>
            <a:endParaRPr lang="en-US" altLang="en-US" sz="280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entury" panose="02040604050505020304" pitchFamily="18" charset="0"/>
              </a:rPr>
              <a:t>November 26, 2019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1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1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advTm="1576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How Do I Describe a Graph?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It is the presenter’s task to explain the graph and the conclusions drawn to the audience!</a:t>
            </a:r>
          </a:p>
          <a:p>
            <a:pPr eaLnBrk="1" hangingPunct="1"/>
            <a:endParaRPr lang="en-US" altLang="en-US" sz="2800" b="1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x, y axis</a:t>
            </a:r>
          </a:p>
          <a:p>
            <a:pPr eaLnBrk="1" hangingPunct="1"/>
            <a:endParaRPr lang="en-US" altLang="en-US" sz="28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points, lines, bars, error bars, etc. </a:t>
            </a:r>
          </a:p>
          <a:p>
            <a:pPr eaLnBrk="1" hangingPunct="1"/>
            <a:endParaRPr lang="en-US" altLang="en-US" sz="28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conclusions</a:t>
            </a:r>
            <a:endParaRPr lang="en-US" altLang="en-US" sz="2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5FC64-1BD5-480D-A5AD-F52C24D24A0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How Do I Describe a Graph?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39BD96-2BE2-4071-AD90-059CADE5EDF5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562600"/>
            <a:ext cx="6858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47800" y="838200"/>
            <a:ext cx="0" cy="5029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1447800" y="3048000"/>
            <a:ext cx="6400800" cy="2514600"/>
            <a:chOff x="1447800" y="3048000"/>
            <a:chExt cx="6400800" cy="25146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447800" y="3048000"/>
              <a:ext cx="3124200" cy="251460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000" y="3048000"/>
              <a:ext cx="32766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83" name="Group 22"/>
          <p:cNvGrpSpPr>
            <a:grpSpLocks/>
          </p:cNvGrpSpPr>
          <p:nvPr/>
        </p:nvGrpSpPr>
        <p:grpSpPr bwMode="auto">
          <a:xfrm>
            <a:off x="1447800" y="1828800"/>
            <a:ext cx="6400800" cy="3733800"/>
            <a:chOff x="1447800" y="1828800"/>
            <a:chExt cx="6400800" cy="37338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1447800" y="1828800"/>
              <a:ext cx="3810000" cy="3733800"/>
            </a:xfrm>
            <a:prstGeom prst="line">
              <a:avLst/>
            </a:prstGeom>
            <a:ln w="317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57800" y="1828800"/>
              <a:ext cx="2590800" cy="0"/>
            </a:xfrm>
            <a:prstGeom prst="line">
              <a:avLst/>
            </a:prstGeom>
            <a:ln w="317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4" name="TextBox 23"/>
          <p:cNvSpPr txBox="1">
            <a:spLocks noChangeArrowheads="1"/>
          </p:cNvSpPr>
          <p:nvPr/>
        </p:nvSpPr>
        <p:spPr bwMode="auto">
          <a:xfrm>
            <a:off x="3009900" y="5683250"/>
            <a:ext cx="3543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Offered Load (Mbps)</a:t>
            </a:r>
          </a:p>
        </p:txBody>
      </p:sp>
      <p:sp>
        <p:nvSpPr>
          <p:cNvPr id="24585" name="TextBox 27"/>
          <p:cNvSpPr txBox="1">
            <a:spLocks noChangeArrowheads="1"/>
          </p:cNvSpPr>
          <p:nvPr/>
        </p:nvSpPr>
        <p:spPr bwMode="auto">
          <a:xfrm rot="-5400000">
            <a:off x="-737393" y="3167856"/>
            <a:ext cx="3543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Throughput (Mbps)</a:t>
            </a:r>
          </a:p>
        </p:txBody>
      </p:sp>
      <p:sp>
        <p:nvSpPr>
          <p:cNvPr id="24586" name="TextBox 28"/>
          <p:cNvSpPr txBox="1">
            <a:spLocks noChangeArrowheads="1"/>
          </p:cNvSpPr>
          <p:nvPr/>
        </p:nvSpPr>
        <p:spPr bwMode="auto">
          <a:xfrm>
            <a:off x="5638800" y="4419600"/>
            <a:ext cx="246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Protocol A</a:t>
            </a:r>
          </a:p>
        </p:txBody>
      </p:sp>
      <p:sp>
        <p:nvSpPr>
          <p:cNvPr id="24587" name="TextBox 29"/>
          <p:cNvSpPr txBox="1">
            <a:spLocks noChangeArrowheads="1"/>
          </p:cNvSpPr>
          <p:nvPr/>
        </p:nvSpPr>
        <p:spPr bwMode="auto">
          <a:xfrm>
            <a:off x="5664200" y="4754563"/>
            <a:ext cx="246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Protocol B</a:t>
            </a:r>
          </a:p>
        </p:txBody>
      </p:sp>
      <p:cxnSp>
        <p:nvCxnSpPr>
          <p:cNvPr id="26" name="Straight Connector 25"/>
          <p:cNvCxnSpPr>
            <a:stCxn id="24587" idx="1"/>
          </p:cNvCxnSpPr>
          <p:nvPr/>
        </p:nvCxnSpPr>
        <p:spPr>
          <a:xfrm>
            <a:off x="5664200" y="4940300"/>
            <a:ext cx="431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89600" y="4603750"/>
            <a:ext cx="4318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FF"/>
                </a:solidFill>
              </a:rPr>
              <a:t>Questions?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DBBCB-49C3-4558-A9C1-F88CFEA78E9B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Reading Papers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cs typeface="Calibri" panose="020F0502020204030204" pitchFamily="34" charset="0"/>
              </a:rPr>
              <a:t>Recommended reading: “</a:t>
            </a:r>
            <a:r>
              <a:rPr lang="en-US" altLang="en-US" sz="3600" b="1" smtClean="0">
                <a:cs typeface="Calibri" panose="020F0502020204030204" pitchFamily="34" charset="0"/>
              </a:rPr>
              <a:t>How to Read a paper</a:t>
            </a:r>
            <a:r>
              <a:rPr lang="en-US" altLang="en-US" sz="3600" smtClean="0">
                <a:cs typeface="Calibri" panose="020F0502020204030204" pitchFamily="34" charset="0"/>
              </a:rPr>
              <a:t>”, S. Keshav</a:t>
            </a:r>
          </a:p>
          <a:p>
            <a:pPr eaLnBrk="1" hangingPunct="1"/>
            <a:endParaRPr lang="en-US" altLang="en-US" sz="36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3600" smtClean="0">
                <a:cs typeface="Calibri" panose="020F0502020204030204" pitchFamily="34" charset="0"/>
              </a:rPr>
              <a:t>3-pass approach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F0B51E-FF6D-4100-99FA-A01DC2D55C1D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The 3-Pass Approach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1</a:t>
            </a:r>
            <a:r>
              <a:rPr lang="en-US" altLang="en-US" smtClean="0">
                <a:cs typeface="Calibri" panose="020F0502020204030204" pitchFamily="34" charset="0"/>
              </a:rPr>
              <a:t>: the 5 C’s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Category 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Context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Correctness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Contribution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Clarity</a:t>
            </a:r>
          </a:p>
          <a:p>
            <a:pPr lvl="1" eaLnBrk="1" hangingPunct="1"/>
            <a:endParaRPr lang="en-US" altLang="en-US" sz="14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2</a:t>
            </a:r>
            <a:r>
              <a:rPr lang="en-US" altLang="en-US" smtClean="0">
                <a:cs typeface="Calibri" panose="020F0502020204030204" pitchFamily="34" charset="0"/>
              </a:rPr>
              <a:t>: identify </a:t>
            </a:r>
            <a:r>
              <a:rPr lang="en-US" altLang="en-US" b="1" smtClean="0">
                <a:cs typeface="Calibri" panose="020F0502020204030204" pitchFamily="34" charset="0"/>
              </a:rPr>
              <a:t>key points</a:t>
            </a:r>
          </a:p>
          <a:p>
            <a:pPr eaLnBrk="1" hangingPunct="1"/>
            <a:endParaRPr lang="en-US" altLang="en-US" sz="14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3</a:t>
            </a:r>
            <a:r>
              <a:rPr lang="en-US" altLang="en-US" smtClean="0">
                <a:cs typeface="Calibri" panose="020F0502020204030204" pitchFamily="34" charset="0"/>
              </a:rPr>
              <a:t>: virtually recreate the paper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E2AA5-A801-4AE6-94F1-270A16BC4861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Talk Preparation Questions I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A. Analyze the paper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is the problem?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is the motivation?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Required background/context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Paper’s key points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Experimental methods/design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Most important results. Any unexpected results?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Authors’ conclusions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Implications, impact on future work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Any weaknesses?</a:t>
            </a:r>
            <a:endParaRPr lang="en-US" altLang="en-US" sz="1800" smtClean="0">
              <a:cs typeface="Calibri" panose="020F0502020204030204" pitchFamily="34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7F022-72A7-47E1-A6C3-1513CDB751C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Talk Preparation Questions II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B. Adapt paper for your audience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Why should the audience be interested in this topic?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do they already know?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terms/definitions will be new?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Which key points/definitions will be most difficult to grasp?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3A8FA-D37F-407D-AD3A-DC195179004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0: </a:t>
            </a:r>
            <a:r>
              <a:rPr lang="en-US" altLang="en-US" sz="2800" smtClean="0">
                <a:cs typeface="Calibri" panose="020F0502020204030204" pitchFamily="34" charset="0"/>
              </a:rPr>
              <a:t>Understand the paper, identify </a:t>
            </a:r>
            <a:r>
              <a:rPr lang="en-US" altLang="en-US" sz="2800" b="1" smtClean="0">
                <a:cs typeface="Calibri" panose="020F0502020204030204" pitchFamily="34" charset="0"/>
              </a:rPr>
              <a:t>key points</a:t>
            </a:r>
            <a:r>
              <a:rPr lang="en-US" altLang="en-US" sz="2800" smtClean="0">
                <a:cs typeface="Calibri" panose="020F0502020204030204" pitchFamily="34" charset="0"/>
              </a:rPr>
              <a:t>, think how to adapt for audience</a:t>
            </a:r>
          </a:p>
          <a:p>
            <a:pPr eaLnBrk="1" hangingPunct="1"/>
            <a:endParaRPr lang="en-US" altLang="en-US" sz="1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1: </a:t>
            </a:r>
            <a:r>
              <a:rPr lang="en-US" altLang="en-US" sz="2800" smtClean="0"/>
              <a:t>Have a slide very early on that states the key points of the paper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2:</a:t>
            </a:r>
            <a:r>
              <a:rPr lang="en-US" altLang="en-US" sz="2800" smtClean="0">
                <a:cs typeface="Calibri" panose="020F0502020204030204" pitchFamily="34" charset="0"/>
              </a:rPr>
              <a:t> Structure rest of talk around key points</a:t>
            </a:r>
          </a:p>
          <a:p>
            <a:pPr eaLnBrk="1" hangingPunct="1"/>
            <a:endParaRPr lang="en-US" altLang="en-US" sz="1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3: </a:t>
            </a:r>
            <a:r>
              <a:rPr lang="en-US" altLang="en-US" sz="2800" smtClean="0"/>
              <a:t>Explain purpose of experiments, experimental setup, results, conclusions drawn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4: </a:t>
            </a:r>
            <a:r>
              <a:rPr lang="en-US" altLang="en-US" sz="2800" smtClean="0">
                <a:cs typeface="Calibri" panose="020F0502020204030204" pitchFamily="34" charset="0"/>
              </a:rPr>
              <a:t>Two parts in your talk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1</a:t>
            </a:r>
            <a:r>
              <a:rPr lang="en-US" altLang="en-US" sz="2400" baseline="30000" smtClean="0">
                <a:cs typeface="Calibri" panose="020F0502020204030204" pitchFamily="34" charset="0"/>
              </a:rPr>
              <a:t>st</a:t>
            </a:r>
            <a:r>
              <a:rPr lang="en-US" altLang="en-US" sz="2400" smtClean="0">
                <a:cs typeface="Calibri" panose="020F0502020204030204" pitchFamily="34" charset="0"/>
              </a:rPr>
              <a:t> part: present paper as author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2</a:t>
            </a:r>
            <a:r>
              <a:rPr lang="en-US" altLang="en-US" sz="2400" baseline="30000" smtClean="0">
                <a:cs typeface="Calibri" panose="020F0502020204030204" pitchFamily="34" charset="0"/>
              </a:rPr>
              <a:t>nd</a:t>
            </a:r>
            <a:r>
              <a:rPr lang="en-US" altLang="en-US" sz="2400" smtClean="0">
                <a:cs typeface="Calibri" panose="020F0502020204030204" pitchFamily="34" charset="0"/>
              </a:rPr>
              <a:t> part: your critique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04BAF1-E828-4517-B605-3FB9F3C0777B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(Slides)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5: </a:t>
            </a:r>
            <a:r>
              <a:rPr lang="en-US" altLang="en-US" sz="2800" smtClean="0">
                <a:cs typeface="Calibri" panose="020F0502020204030204" pitchFamily="34" charset="0"/>
              </a:rPr>
              <a:t>Use a big letter size!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6: </a:t>
            </a:r>
            <a:r>
              <a:rPr lang="en-US" altLang="en-US" sz="2800" smtClean="0"/>
              <a:t>Do not clutter your slides!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7:</a:t>
            </a:r>
            <a:r>
              <a:rPr lang="en-US" altLang="en-US" sz="2800" smtClean="0">
                <a:cs typeface="Calibri" panose="020F0502020204030204" pitchFamily="34" charset="0"/>
              </a:rPr>
              <a:t> Pictures are almost always better than text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8: </a:t>
            </a:r>
            <a:r>
              <a:rPr lang="en-US" altLang="en-US" sz="2800" smtClean="0"/>
              <a:t>A slide should never try to convey more than a single concept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8499FB-F571-4F06-8DCC-35E7FFE76FC8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(Preparation)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9: </a:t>
            </a:r>
            <a:r>
              <a:rPr lang="en-US" altLang="en-US" sz="2800" smtClean="0">
                <a:cs typeface="Calibri" panose="020F0502020204030204" pitchFamily="34" charset="0"/>
              </a:rPr>
              <a:t>Do at least a couple of dry-runs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10: </a:t>
            </a:r>
            <a:r>
              <a:rPr lang="en-US" altLang="en-US" sz="2800" smtClean="0"/>
              <a:t>Think of possible questions, prepare back-up slides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11:</a:t>
            </a:r>
            <a:r>
              <a:rPr lang="en-US" altLang="en-US" sz="2800" smtClean="0">
                <a:cs typeface="Calibri" panose="020F0502020204030204" pitchFamily="34" charset="0"/>
              </a:rPr>
              <a:t> To memorize or not?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Memorizing the first few slides often helps…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smtClean="0">
              <a:cs typeface="Calibri" panose="020F0502020204030204" pitchFamily="34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F4840-BBA3-4901-BD84-98B1AB9C1CDF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(On the Stage)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46482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12: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Make it look like you are having a good time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13: </a:t>
            </a:r>
            <a:r>
              <a:rPr lang="en-US" sz="2800" dirty="0" smtClean="0"/>
              <a:t>Make sure the audience can always see the screen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14: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 Do not try too hard to be funny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15: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Maintain eye contact with the audience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sz="2800" dirty="0"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3433A5-ACD8-4E18-A317-233B9028C77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24005</TotalTime>
  <Words>451</Words>
  <Application>Microsoft Office PowerPoint</Application>
  <PresentationFormat>On-screen Show (4:3)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</vt:lpstr>
      <vt:lpstr>Times New Roman</vt:lpstr>
      <vt:lpstr>mytheme</vt:lpstr>
      <vt:lpstr>CSE 501  How to Read and Present a Technical Paper</vt:lpstr>
      <vt:lpstr>Reading Papers</vt:lpstr>
      <vt:lpstr>The 3-Pass Approach</vt:lpstr>
      <vt:lpstr>Talk Preparation Questions I</vt:lpstr>
      <vt:lpstr>Talk Preparation Questions II</vt:lpstr>
      <vt:lpstr>Presentation Guidelines</vt:lpstr>
      <vt:lpstr>Presentation Guidelines (Slides)</vt:lpstr>
      <vt:lpstr>Presentation Guidelines (Preparation)</vt:lpstr>
      <vt:lpstr>Presentation Guidelines (On the Stage)</vt:lpstr>
      <vt:lpstr>How Do I Describe a Graph?</vt:lpstr>
      <vt:lpstr>How Do I Describe a Graph?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</dc:creator>
  <cp:lastModifiedBy>dimitrio@buffalo.edu</cp:lastModifiedBy>
  <cp:revision>1638</cp:revision>
  <dcterms:created xsi:type="dcterms:W3CDTF">1601-01-01T00:00:00Z</dcterms:created>
  <dcterms:modified xsi:type="dcterms:W3CDTF">2019-11-20T19:23:46Z</dcterms:modified>
</cp:coreProperties>
</file>