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65" r:id="rId1"/>
  </p:sldMasterIdLst>
  <p:notesMasterIdLst>
    <p:notesMasterId r:id="rId14"/>
  </p:notesMasterIdLst>
  <p:handoutMasterIdLst>
    <p:handoutMasterId r:id="rId15"/>
  </p:handoutMasterIdLst>
  <p:sldIdLst>
    <p:sldId id="256" r:id="rId2"/>
    <p:sldId id="545" r:id="rId3"/>
    <p:sldId id="547" r:id="rId4"/>
    <p:sldId id="552" r:id="rId5"/>
    <p:sldId id="553" r:id="rId6"/>
    <p:sldId id="554" r:id="rId7"/>
    <p:sldId id="555" r:id="rId8"/>
    <p:sldId id="578" r:id="rId9"/>
    <p:sldId id="579" r:id="rId10"/>
    <p:sldId id="567" r:id="rId11"/>
    <p:sldId id="568" r:id="rId12"/>
    <p:sldId id="581" r:id="rId1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E9EDF4"/>
    <a:srgbClr val="CCCCFF"/>
    <a:srgbClr val="9900FF"/>
    <a:srgbClr val="660066"/>
    <a:srgbClr val="77933C"/>
    <a:srgbClr val="FF33CC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41" autoAdjust="0"/>
    <p:restoredTop sz="83549" autoAdjust="0"/>
  </p:normalViewPr>
  <p:slideViewPr>
    <p:cSldViewPr>
      <p:cViewPr varScale="1">
        <p:scale>
          <a:sx n="136" d="100"/>
          <a:sy n="136" d="100"/>
        </p:scale>
        <p:origin x="507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DBDD823C-CC31-4536-B18F-AB9B82AF81CE}" type="datetimeFigureOut">
              <a:rPr lang="en-US"/>
              <a:pPr>
                <a:defRPr/>
              </a:pPr>
              <a:t>11/3/2020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1E66604-F4FD-4F17-B4B9-14E70CE29D0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defTabSz="92318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>
            <a:lvl1pPr algn="r" defTabSz="92318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06488" y="698500"/>
            <a:ext cx="4646612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defTabSz="923186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2" tIns="46151" rIns="92302" bIns="46151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40499942-84BA-4A38-B15E-97301A2C18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541768F-1274-44DD-8251-B738B5DE103A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DFFE33B-67F3-46AC-BF4A-43333A2CEAF9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2D09C81-ADE8-4E71-B1D3-359982ADF84A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A5A3B49-A9D8-453A-90BF-76F3D3D24B26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D4247EF-D1A5-46E0-97DA-F461613C7E0D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6A157A8-DF2C-471E-B6FC-0F73A1B1C9A3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EA47820-0741-409A-BAE1-8BB8DB6DA325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3B793FB0-1E6B-4EAE-86DB-BCC19C46CFDC}" type="slidenum">
              <a:rPr lang="en-US" altLang="en-US" smtClean="0"/>
              <a:pPr>
                <a:spcBef>
                  <a:spcPct val="0"/>
                </a:spcBef>
              </a:pPr>
              <a:t>6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ACE39B6-8EE5-4B60-AF65-A5CA61240768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377073A-93D0-433D-91B9-FA4E2337DB0D}" type="slidenum">
              <a:rPr lang="en-US" altLang="en-US" smtClean="0"/>
              <a:pPr>
                <a:spcBef>
                  <a:spcPct val="0"/>
                </a:spcBef>
              </a:pPr>
              <a:t>8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2233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2233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6B16A68-AEB8-4726-8FB6-E08D9AC37FA1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EE145-F105-405F-9A08-3254DA8B1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923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1FA1D-D043-419B-AEE5-F5389EC63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8117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3889D-E5C8-4464-BE1A-90D7D7EE22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186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C04E1-BEAA-42A1-9C06-656A607205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7675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5C96E-D25C-403F-AA09-EF2FDACD49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004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09275-9092-4237-B3DA-90E08ED7A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9148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89F5D-B333-4C72-84D8-2B068969D1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372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FA260-7449-43B0-B415-D711803A82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320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04C55-DEAE-4FE7-9841-A3F47F7A5C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8424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318DB4-392B-4BE2-9D92-1FC1276276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4326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D25F37-0878-4D14-B58E-075EEFCDF9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707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2347C5-D2ED-404D-80BC-6115D03C2F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133600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0000FF"/>
                </a:solidFill>
                <a:latin typeface="Century" panose="02040604050505020304" pitchFamily="18" charset="0"/>
              </a:rPr>
              <a:t>CSE 501 </a:t>
            </a:r>
            <a:br>
              <a:rPr lang="en-US" altLang="en-US" sz="4000" b="1" smtClean="0">
                <a:solidFill>
                  <a:srgbClr val="0000FF"/>
                </a:solidFill>
                <a:latin typeface="Century" panose="02040604050505020304" pitchFamily="18" charset="0"/>
              </a:rPr>
            </a:br>
            <a:r>
              <a:rPr lang="en-US" altLang="en-US" sz="4000" b="1" smtClean="0">
                <a:solidFill>
                  <a:srgbClr val="0000FF"/>
                </a:solidFill>
                <a:latin typeface="Century" panose="02040604050505020304" pitchFamily="18" charset="0"/>
              </a:rPr>
              <a:t>How to Read and Present a Technical Paper</a:t>
            </a:r>
          </a:p>
        </p:txBody>
      </p:sp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-1219200" y="4114800"/>
            <a:ext cx="11444288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latin typeface="Century" panose="02040604050505020304" pitchFamily="18" charset="0"/>
              </a:rPr>
              <a:t>Dimitrios </a:t>
            </a:r>
            <a:r>
              <a:rPr lang="en-US" altLang="en-US" sz="2800" b="1" dirty="0" err="1">
                <a:latin typeface="Century" panose="02040604050505020304" pitchFamily="18" charset="0"/>
              </a:rPr>
              <a:t>Koutsonikolas</a:t>
            </a:r>
            <a:endParaRPr lang="en-US" altLang="en-US" sz="2800" dirty="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latin typeface="Century" panose="02040604050505020304" pitchFamily="18" charset="0"/>
              </a:rPr>
              <a:t>November </a:t>
            </a:r>
            <a:r>
              <a:rPr lang="en-US" altLang="en-US" sz="2400" dirty="0" smtClean="0">
                <a:latin typeface="Century" panose="02040604050505020304" pitchFamily="18" charset="0"/>
              </a:rPr>
              <a:t>3</a:t>
            </a:r>
            <a:r>
              <a:rPr lang="en-US" altLang="en-US" sz="2400" smtClean="0">
                <a:latin typeface="Century" panose="02040604050505020304" pitchFamily="18" charset="0"/>
              </a:rPr>
              <a:t>, 2020</a:t>
            </a:r>
            <a:endParaRPr lang="en-US" altLang="en-US" sz="2400" dirty="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dirty="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i="1" dirty="0">
              <a:latin typeface="Century" panose="020406040505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2400" i="1" dirty="0">
              <a:latin typeface="Century" panose="02040604050505020304" pitchFamily="18" charset="0"/>
            </a:endParaRPr>
          </a:p>
        </p:txBody>
      </p:sp>
    </p:spTree>
  </p:cSld>
  <p:clrMapOvr>
    <a:masterClrMapping/>
  </p:clrMapOvr>
  <p:transition advTm="1576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How Do I Describe a Graph?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47244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It is the presenter’s task to explain the graph and the conclusions drawn to the audience!</a:t>
            </a:r>
          </a:p>
          <a:p>
            <a:pPr eaLnBrk="1" hangingPunct="1"/>
            <a:endParaRPr lang="en-US" altLang="en-US" sz="2800" b="1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smtClean="0">
                <a:cs typeface="Calibri" panose="020F0502020204030204" pitchFamily="34" charset="0"/>
              </a:rPr>
              <a:t>Describe x, y axis</a:t>
            </a:r>
          </a:p>
          <a:p>
            <a:pPr eaLnBrk="1" hangingPunct="1"/>
            <a:endParaRPr lang="en-US" altLang="en-US" sz="28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smtClean="0">
                <a:cs typeface="Calibri" panose="020F0502020204030204" pitchFamily="34" charset="0"/>
              </a:rPr>
              <a:t>Describe points, lines, bars, error bars, etc. </a:t>
            </a:r>
          </a:p>
          <a:p>
            <a:pPr eaLnBrk="1" hangingPunct="1"/>
            <a:endParaRPr lang="en-US" altLang="en-US" sz="28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smtClean="0">
                <a:cs typeface="Calibri" panose="020F0502020204030204" pitchFamily="34" charset="0"/>
              </a:rPr>
              <a:t>Describe conclusions</a:t>
            </a:r>
            <a:endParaRPr lang="en-US" altLang="en-US" sz="2400" smtClean="0"/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8B5FC64-1BD5-480D-A5AD-F52C24D24A04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How Do I Describe a Graph?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2457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3139BD96-2BE2-4071-AD90-059CADE5EDF5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219200" y="5562600"/>
            <a:ext cx="6858000" cy="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1447800" y="838200"/>
            <a:ext cx="0" cy="5029200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582" name="Group 17"/>
          <p:cNvGrpSpPr>
            <a:grpSpLocks/>
          </p:cNvGrpSpPr>
          <p:nvPr/>
        </p:nvGrpSpPr>
        <p:grpSpPr bwMode="auto">
          <a:xfrm>
            <a:off x="1447800" y="3048000"/>
            <a:ext cx="6400800" cy="2514600"/>
            <a:chOff x="1447800" y="3048000"/>
            <a:chExt cx="6400800" cy="2514600"/>
          </a:xfrm>
        </p:grpSpPr>
        <p:cxnSp>
          <p:nvCxnSpPr>
            <p:cNvPr id="14" name="Straight Connector 13"/>
            <p:cNvCxnSpPr/>
            <p:nvPr/>
          </p:nvCxnSpPr>
          <p:spPr>
            <a:xfrm flipV="1">
              <a:off x="1447800" y="3048000"/>
              <a:ext cx="3124200" cy="251460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4572000" y="3048000"/>
              <a:ext cx="3276600" cy="0"/>
            </a:xfrm>
            <a:prstGeom prst="line">
              <a:avLst/>
            </a:prstGeom>
            <a:ln w="3492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583" name="Group 22"/>
          <p:cNvGrpSpPr>
            <a:grpSpLocks/>
          </p:cNvGrpSpPr>
          <p:nvPr/>
        </p:nvGrpSpPr>
        <p:grpSpPr bwMode="auto">
          <a:xfrm>
            <a:off x="1447800" y="1828800"/>
            <a:ext cx="6400800" cy="3733800"/>
            <a:chOff x="1447800" y="1828800"/>
            <a:chExt cx="6400800" cy="3733800"/>
          </a:xfrm>
        </p:grpSpPr>
        <p:cxnSp>
          <p:nvCxnSpPr>
            <p:cNvPr id="20" name="Straight Connector 19"/>
            <p:cNvCxnSpPr/>
            <p:nvPr/>
          </p:nvCxnSpPr>
          <p:spPr>
            <a:xfrm flipV="1">
              <a:off x="1447800" y="1828800"/>
              <a:ext cx="3810000" cy="3733800"/>
            </a:xfrm>
            <a:prstGeom prst="line">
              <a:avLst/>
            </a:prstGeom>
            <a:ln w="317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5257800" y="1828800"/>
              <a:ext cx="2590800" cy="0"/>
            </a:xfrm>
            <a:prstGeom prst="line">
              <a:avLst/>
            </a:prstGeom>
            <a:ln w="31750">
              <a:solidFill>
                <a:srgbClr val="FF0000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584" name="TextBox 23"/>
          <p:cNvSpPr txBox="1">
            <a:spLocks noChangeArrowheads="1"/>
          </p:cNvSpPr>
          <p:nvPr/>
        </p:nvSpPr>
        <p:spPr bwMode="auto">
          <a:xfrm>
            <a:off x="3009900" y="5683250"/>
            <a:ext cx="35433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Offered Load (Mbps)</a:t>
            </a:r>
          </a:p>
        </p:txBody>
      </p:sp>
      <p:sp>
        <p:nvSpPr>
          <p:cNvPr id="24585" name="TextBox 27"/>
          <p:cNvSpPr txBox="1">
            <a:spLocks noChangeArrowheads="1"/>
          </p:cNvSpPr>
          <p:nvPr/>
        </p:nvSpPr>
        <p:spPr bwMode="auto">
          <a:xfrm rot="-5400000">
            <a:off x="-737393" y="3167856"/>
            <a:ext cx="35433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Throughput (Mbps)</a:t>
            </a:r>
          </a:p>
        </p:txBody>
      </p:sp>
      <p:sp>
        <p:nvSpPr>
          <p:cNvPr id="24586" name="TextBox 28"/>
          <p:cNvSpPr txBox="1">
            <a:spLocks noChangeArrowheads="1"/>
          </p:cNvSpPr>
          <p:nvPr/>
        </p:nvSpPr>
        <p:spPr bwMode="auto">
          <a:xfrm>
            <a:off x="5638800" y="4419600"/>
            <a:ext cx="2463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Protocol A</a:t>
            </a:r>
          </a:p>
        </p:txBody>
      </p:sp>
      <p:sp>
        <p:nvSpPr>
          <p:cNvPr id="24587" name="TextBox 29"/>
          <p:cNvSpPr txBox="1">
            <a:spLocks noChangeArrowheads="1"/>
          </p:cNvSpPr>
          <p:nvPr/>
        </p:nvSpPr>
        <p:spPr bwMode="auto">
          <a:xfrm>
            <a:off x="5664200" y="4754563"/>
            <a:ext cx="24638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Arial" panose="020B0604020202020204" pitchFamily="34" charset="0"/>
              </a:rPr>
              <a:t>Protocol B</a:t>
            </a:r>
          </a:p>
        </p:txBody>
      </p:sp>
      <p:cxnSp>
        <p:nvCxnSpPr>
          <p:cNvPr id="26" name="Straight Connector 25"/>
          <p:cNvCxnSpPr>
            <a:stCxn id="24587" idx="1"/>
          </p:cNvCxnSpPr>
          <p:nvPr/>
        </p:nvCxnSpPr>
        <p:spPr>
          <a:xfrm>
            <a:off x="5664200" y="4940300"/>
            <a:ext cx="43180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5689600" y="4603750"/>
            <a:ext cx="431800" cy="0"/>
          </a:xfrm>
          <a:prstGeom prst="line">
            <a:avLst/>
          </a:prstGeom>
          <a:ln w="317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381000" y="2590800"/>
            <a:ext cx="8229600" cy="1143000"/>
          </a:xfrm>
        </p:spPr>
        <p:txBody>
          <a:bodyPr/>
          <a:lstStyle/>
          <a:p>
            <a:r>
              <a:rPr lang="en-US" altLang="en-US" smtClean="0">
                <a:solidFill>
                  <a:srgbClr val="0000FF"/>
                </a:solidFill>
              </a:rPr>
              <a:t>Questions?</a:t>
            </a:r>
          </a:p>
        </p:txBody>
      </p:sp>
      <p:sp>
        <p:nvSpPr>
          <p:cNvPr id="2662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AEDBBCB-49C3-4558-A9C1-F88CFEA78E9B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Reading Papers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229600" cy="4267200"/>
          </a:xfrm>
        </p:spPr>
        <p:txBody>
          <a:bodyPr/>
          <a:lstStyle/>
          <a:p>
            <a:pPr eaLnBrk="1" hangingPunct="1"/>
            <a:r>
              <a:rPr lang="en-US" altLang="en-US" sz="3600" smtClean="0">
                <a:cs typeface="Calibri" panose="020F0502020204030204" pitchFamily="34" charset="0"/>
              </a:rPr>
              <a:t>Recommended reading: “</a:t>
            </a:r>
            <a:r>
              <a:rPr lang="en-US" altLang="en-US" sz="3600" b="1" smtClean="0">
                <a:cs typeface="Calibri" panose="020F0502020204030204" pitchFamily="34" charset="0"/>
              </a:rPr>
              <a:t>How to Read a paper</a:t>
            </a:r>
            <a:r>
              <a:rPr lang="en-US" altLang="en-US" sz="3600" smtClean="0">
                <a:cs typeface="Calibri" panose="020F0502020204030204" pitchFamily="34" charset="0"/>
              </a:rPr>
              <a:t>”, S. Keshav</a:t>
            </a:r>
          </a:p>
          <a:p>
            <a:pPr eaLnBrk="1" hangingPunct="1"/>
            <a:endParaRPr lang="en-US" altLang="en-US" sz="36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3600" smtClean="0">
                <a:cs typeface="Calibri" panose="020F0502020204030204" pitchFamily="34" charset="0"/>
              </a:rPr>
              <a:t>3-pass approach</a:t>
            </a: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EF0B51E-FF6D-4100-99FA-A01DC2D55C1D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The 3-Pass Approach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19200"/>
            <a:ext cx="8229600" cy="4419600"/>
          </a:xfrm>
        </p:spPr>
        <p:txBody>
          <a:bodyPr/>
          <a:lstStyle/>
          <a:p>
            <a:pPr eaLnBrk="1" hangingPunct="1"/>
            <a:r>
              <a:rPr lang="en-US" altLang="en-US" b="1" smtClean="0">
                <a:cs typeface="Calibri" panose="020F0502020204030204" pitchFamily="34" charset="0"/>
              </a:rPr>
              <a:t>Pass 1</a:t>
            </a:r>
            <a:r>
              <a:rPr lang="en-US" altLang="en-US" smtClean="0">
                <a:cs typeface="Calibri" panose="020F0502020204030204" pitchFamily="34" charset="0"/>
              </a:rPr>
              <a:t>: the 5 C’s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Category 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Context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Correctness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Contribution</a:t>
            </a:r>
          </a:p>
          <a:p>
            <a:pPr lvl="1" eaLnBrk="1" hangingPunct="1"/>
            <a:r>
              <a:rPr lang="en-US" altLang="en-US" smtClean="0">
                <a:cs typeface="Calibri" panose="020F0502020204030204" pitchFamily="34" charset="0"/>
              </a:rPr>
              <a:t>Clarity</a:t>
            </a:r>
          </a:p>
          <a:p>
            <a:pPr lvl="1" eaLnBrk="1" hangingPunct="1"/>
            <a:endParaRPr lang="en-US" altLang="en-US" sz="14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b="1" smtClean="0">
                <a:cs typeface="Calibri" panose="020F0502020204030204" pitchFamily="34" charset="0"/>
              </a:rPr>
              <a:t>Pass 2</a:t>
            </a:r>
            <a:r>
              <a:rPr lang="en-US" altLang="en-US" smtClean="0">
                <a:cs typeface="Calibri" panose="020F0502020204030204" pitchFamily="34" charset="0"/>
              </a:rPr>
              <a:t>: identify </a:t>
            </a:r>
            <a:r>
              <a:rPr lang="en-US" altLang="en-US" b="1" smtClean="0">
                <a:cs typeface="Calibri" panose="020F0502020204030204" pitchFamily="34" charset="0"/>
              </a:rPr>
              <a:t>key points</a:t>
            </a:r>
          </a:p>
          <a:p>
            <a:pPr eaLnBrk="1" hangingPunct="1"/>
            <a:endParaRPr lang="en-US" altLang="en-US" sz="14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b="1" smtClean="0">
                <a:cs typeface="Calibri" panose="020F0502020204030204" pitchFamily="34" charset="0"/>
              </a:rPr>
              <a:t>Pass 3</a:t>
            </a:r>
            <a:r>
              <a:rPr lang="en-US" altLang="en-US" smtClean="0">
                <a:cs typeface="Calibri" panose="020F0502020204030204" pitchFamily="34" charset="0"/>
              </a:rPr>
              <a:t>: virtually recreate the paper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1FE2AA5-A801-4AE6-94F1-270A16BC4861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Talk Preparation Questions I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45720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A. Analyze the paper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What is the problem?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What is the motivation?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Required background/context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Paper’s key points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Experimental methods/design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Most important results. Any unexpected results?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Authors’ conclusions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Implications, impact on future work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Any weaknesses?</a:t>
            </a:r>
            <a:endParaRPr lang="en-US" altLang="en-US" sz="1800" smtClean="0">
              <a:cs typeface="Calibri" panose="020F0502020204030204" pitchFamily="34" charset="0"/>
            </a:endParaRP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837F022-72A7-47E1-A6C3-1513CDB751CE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Talk Preparation Questions II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686800" cy="45720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B. Adapt paper for your audience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Why should the audience be interested in this topic?</a:t>
            </a:r>
          </a:p>
          <a:p>
            <a:pPr lvl="1" eaLnBrk="1" hangingPunct="1"/>
            <a:endParaRPr lang="en-US" altLang="en-US" sz="1200" smtClean="0">
              <a:cs typeface="Calibri" panose="020F0502020204030204" pitchFamily="34" charset="0"/>
            </a:endParaRP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What do they already know?</a:t>
            </a:r>
          </a:p>
          <a:p>
            <a:pPr lvl="1" eaLnBrk="1" hangingPunct="1"/>
            <a:endParaRPr lang="en-US" altLang="en-US" sz="1200" smtClean="0">
              <a:cs typeface="Calibri" panose="020F0502020204030204" pitchFamily="34" charset="0"/>
            </a:endParaRP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What terms/definitions will be new?</a:t>
            </a:r>
          </a:p>
          <a:p>
            <a:pPr lvl="1" eaLnBrk="1" hangingPunct="1"/>
            <a:endParaRPr lang="en-US" altLang="en-US" sz="1200" smtClean="0">
              <a:cs typeface="Calibri" panose="020F0502020204030204" pitchFamily="34" charset="0"/>
            </a:endParaRP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Which key points/definitions will be most difficult to grasp?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FD3A8FA-D37F-407D-AD3A-DC1951790044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Presentation Guidelines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14400"/>
            <a:ext cx="8686800" cy="47244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0: </a:t>
            </a:r>
            <a:r>
              <a:rPr lang="en-US" altLang="en-US" sz="2800" smtClean="0">
                <a:cs typeface="Calibri" panose="020F0502020204030204" pitchFamily="34" charset="0"/>
              </a:rPr>
              <a:t>Understand the paper, identify </a:t>
            </a:r>
            <a:r>
              <a:rPr lang="en-US" altLang="en-US" sz="2800" b="1" smtClean="0">
                <a:cs typeface="Calibri" panose="020F0502020204030204" pitchFamily="34" charset="0"/>
              </a:rPr>
              <a:t>key points</a:t>
            </a:r>
            <a:r>
              <a:rPr lang="en-US" altLang="en-US" sz="2800" smtClean="0">
                <a:cs typeface="Calibri" panose="020F0502020204030204" pitchFamily="34" charset="0"/>
              </a:rPr>
              <a:t>, think how to adapt for audience</a:t>
            </a:r>
          </a:p>
          <a:p>
            <a:pPr eaLnBrk="1" hangingPunct="1"/>
            <a:endParaRPr lang="en-US" altLang="en-US" sz="1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1: </a:t>
            </a:r>
            <a:r>
              <a:rPr lang="en-US" altLang="en-US" sz="2800" smtClean="0"/>
              <a:t>Have a slide very early on that states the key points of the paper</a:t>
            </a:r>
          </a:p>
          <a:p>
            <a:pPr eaLnBrk="1" hangingPunct="1"/>
            <a:endParaRPr lang="en-US" altLang="en-US" sz="1000" smtClean="0"/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2:</a:t>
            </a:r>
            <a:r>
              <a:rPr lang="en-US" altLang="en-US" sz="2800" smtClean="0">
                <a:cs typeface="Calibri" panose="020F0502020204030204" pitchFamily="34" charset="0"/>
              </a:rPr>
              <a:t> Structure rest of talk around key points</a:t>
            </a:r>
          </a:p>
          <a:p>
            <a:pPr eaLnBrk="1" hangingPunct="1"/>
            <a:endParaRPr lang="en-US" altLang="en-US" sz="1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3: </a:t>
            </a:r>
            <a:r>
              <a:rPr lang="en-US" altLang="en-US" sz="2800" smtClean="0"/>
              <a:t>Explain purpose of experiments, experimental setup, results, conclusions drawn</a:t>
            </a:r>
          </a:p>
          <a:p>
            <a:pPr eaLnBrk="1" hangingPunct="1"/>
            <a:endParaRPr lang="en-US" altLang="en-US" sz="1000" smtClean="0"/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4: </a:t>
            </a:r>
            <a:r>
              <a:rPr lang="en-US" altLang="en-US" sz="2800" smtClean="0">
                <a:cs typeface="Calibri" panose="020F0502020204030204" pitchFamily="34" charset="0"/>
              </a:rPr>
              <a:t>Two parts in your talk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1</a:t>
            </a:r>
            <a:r>
              <a:rPr lang="en-US" altLang="en-US" sz="2400" baseline="30000" smtClean="0">
                <a:cs typeface="Calibri" panose="020F0502020204030204" pitchFamily="34" charset="0"/>
              </a:rPr>
              <a:t>st</a:t>
            </a:r>
            <a:r>
              <a:rPr lang="en-US" altLang="en-US" sz="2400" smtClean="0">
                <a:cs typeface="Calibri" panose="020F0502020204030204" pitchFamily="34" charset="0"/>
              </a:rPr>
              <a:t> part: present paper as author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2</a:t>
            </a:r>
            <a:r>
              <a:rPr lang="en-US" altLang="en-US" sz="2400" baseline="30000" smtClean="0">
                <a:cs typeface="Calibri" panose="020F0502020204030204" pitchFamily="34" charset="0"/>
              </a:rPr>
              <a:t>nd</a:t>
            </a:r>
            <a:r>
              <a:rPr lang="en-US" altLang="en-US" sz="2400" smtClean="0">
                <a:cs typeface="Calibri" panose="020F0502020204030204" pitchFamily="34" charset="0"/>
              </a:rPr>
              <a:t> part: your critique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C04BAF1-E828-4517-B605-3FB9F3C0777B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Presentation Guidelines (Slides)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1430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5: </a:t>
            </a:r>
            <a:r>
              <a:rPr lang="en-US" altLang="en-US" sz="2800" smtClean="0">
                <a:cs typeface="Calibri" panose="020F0502020204030204" pitchFamily="34" charset="0"/>
              </a:rPr>
              <a:t>Use a big letter size!</a:t>
            </a:r>
          </a:p>
          <a:p>
            <a:pPr eaLnBrk="1" hangingPunct="1"/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6: </a:t>
            </a:r>
            <a:r>
              <a:rPr lang="en-US" altLang="en-US" sz="2800" smtClean="0"/>
              <a:t>Do not clutter your slides!</a:t>
            </a:r>
          </a:p>
          <a:p>
            <a:pPr eaLnBrk="1" hangingPunct="1"/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7:</a:t>
            </a:r>
            <a:r>
              <a:rPr lang="en-US" altLang="en-US" sz="2800" smtClean="0">
                <a:cs typeface="Calibri" panose="020F0502020204030204" pitchFamily="34" charset="0"/>
              </a:rPr>
              <a:t> Pictures are almost always better than text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8: </a:t>
            </a:r>
            <a:r>
              <a:rPr lang="en-US" altLang="en-US" sz="2800" smtClean="0"/>
              <a:t>A slide should never try to convey more than a single concept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28499FB-F571-4F06-8DCC-35E7FFE76FC8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Presentation Guidelines (Preparation)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19200"/>
            <a:ext cx="8686800" cy="4648200"/>
          </a:xfrm>
        </p:spPr>
        <p:txBody>
          <a:bodyPr/>
          <a:lstStyle/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9: </a:t>
            </a:r>
            <a:r>
              <a:rPr lang="en-US" altLang="en-US" sz="2800" smtClean="0">
                <a:cs typeface="Calibri" panose="020F0502020204030204" pitchFamily="34" charset="0"/>
              </a:rPr>
              <a:t>Do at least a couple of dry-runs</a:t>
            </a:r>
          </a:p>
          <a:p>
            <a:pPr eaLnBrk="1" hangingPunct="1"/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10: </a:t>
            </a:r>
            <a:r>
              <a:rPr lang="en-US" altLang="en-US" sz="2800" smtClean="0"/>
              <a:t>Think of possible questions, prepare back-up slides</a:t>
            </a:r>
          </a:p>
          <a:p>
            <a:pPr eaLnBrk="1" hangingPunct="1"/>
            <a:endParaRPr lang="en-US" altLang="en-US" sz="2000" smtClean="0"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sz="2800" b="1" smtClean="0">
                <a:cs typeface="Calibri" panose="020F0502020204030204" pitchFamily="34" charset="0"/>
              </a:rPr>
              <a:t>Rule 11:</a:t>
            </a:r>
            <a:r>
              <a:rPr lang="en-US" altLang="en-US" sz="2800" smtClean="0">
                <a:cs typeface="Calibri" panose="020F0502020204030204" pitchFamily="34" charset="0"/>
              </a:rPr>
              <a:t> To memorize or not?</a:t>
            </a:r>
          </a:p>
          <a:p>
            <a:pPr lvl="1" eaLnBrk="1" hangingPunct="1"/>
            <a:r>
              <a:rPr lang="en-US" altLang="en-US" sz="2400" smtClean="0">
                <a:cs typeface="Calibri" panose="020F0502020204030204" pitchFamily="34" charset="0"/>
              </a:rPr>
              <a:t>Memorizing the first few slides often helps…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 sz="2000" smtClean="0">
              <a:cs typeface="Calibri" panose="020F0502020204030204" pitchFamily="34" charset="0"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CF4840-BBA3-4901-BD84-98B1AB9C1CDF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/>
          <a:lstStyle/>
          <a:p>
            <a:pPr eaLnBrk="1" hangingPunct="1"/>
            <a:r>
              <a:rPr lang="en-US" altLang="en-US" sz="4000" smtClean="0">
                <a:solidFill>
                  <a:srgbClr val="0000FF"/>
                </a:solidFill>
                <a:cs typeface="Calibri" panose="020F0502020204030204" pitchFamily="34" charset="0"/>
              </a:rPr>
              <a:t>Presentation Guidelines (On the Stage)</a:t>
            </a:r>
            <a:endParaRPr lang="en-US" altLang="en-US" sz="2400" smtClean="0">
              <a:solidFill>
                <a:srgbClr val="0000FF"/>
              </a:solidFill>
              <a:cs typeface="Calibri" panose="020F0502020204030204" pitchFamily="34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990600"/>
            <a:ext cx="8686800" cy="4648200"/>
          </a:xfrm>
        </p:spPr>
        <p:txBody>
          <a:bodyPr/>
          <a:lstStyle/>
          <a:p>
            <a:pPr eaLnBrk="1" hangingPunct="1">
              <a:buFont typeface="Arial" charset="0"/>
              <a:buChar char="•"/>
              <a:defRPr/>
            </a:pPr>
            <a:r>
              <a:rPr lang="en-US" sz="2800" b="1" dirty="0" smtClean="0">
                <a:ea typeface="Calibri" pitchFamily="34" charset="0"/>
                <a:cs typeface="Calibri" pitchFamily="34" charset="0"/>
              </a:rPr>
              <a:t>Rule 12: </a:t>
            </a:r>
            <a:r>
              <a:rPr lang="en-US" sz="2800" dirty="0" smtClean="0">
                <a:ea typeface="Calibri" pitchFamily="34" charset="0"/>
                <a:cs typeface="Calibri" pitchFamily="34" charset="0"/>
              </a:rPr>
              <a:t>Make it look like you are having a good time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 smtClean="0"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800" b="1" dirty="0" smtClean="0">
                <a:ea typeface="Calibri" pitchFamily="34" charset="0"/>
                <a:cs typeface="Calibri" pitchFamily="34" charset="0"/>
              </a:rPr>
              <a:t>Rule 13: </a:t>
            </a:r>
            <a:r>
              <a:rPr lang="en-US" sz="2800" dirty="0" smtClean="0"/>
              <a:t>Make sure the audience can always see the screen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 smtClean="0"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800" b="1" dirty="0" smtClean="0">
                <a:ea typeface="Calibri" pitchFamily="34" charset="0"/>
                <a:cs typeface="Calibri" pitchFamily="34" charset="0"/>
              </a:rPr>
              <a:t>Rule 14:</a:t>
            </a:r>
            <a:r>
              <a:rPr lang="en-US" sz="2800" dirty="0" smtClean="0">
                <a:ea typeface="Calibri" pitchFamily="34" charset="0"/>
                <a:cs typeface="Calibri" pitchFamily="34" charset="0"/>
              </a:rPr>
              <a:t> Do not try too hard to be funny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 smtClean="0"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Arial" charset="0"/>
              <a:buChar char="•"/>
              <a:defRPr/>
            </a:pPr>
            <a:r>
              <a:rPr lang="en-US" sz="2800" b="1" dirty="0" smtClean="0">
                <a:ea typeface="Calibri" pitchFamily="34" charset="0"/>
                <a:cs typeface="Calibri" pitchFamily="34" charset="0"/>
              </a:rPr>
              <a:t>Rule 15: </a:t>
            </a:r>
            <a:r>
              <a:rPr lang="en-US" sz="2800" dirty="0" smtClean="0">
                <a:ea typeface="Calibri" pitchFamily="34" charset="0"/>
                <a:cs typeface="Calibri" pitchFamily="34" charset="0"/>
              </a:rPr>
              <a:t>Maintain eye contact with the audience</a:t>
            </a:r>
          </a:p>
          <a:p>
            <a:pPr eaLnBrk="1" hangingPunct="1">
              <a:buFont typeface="Arial" charset="0"/>
              <a:buChar char="•"/>
              <a:defRPr/>
            </a:pPr>
            <a:endParaRPr lang="en-US" sz="2000" dirty="0">
              <a:ea typeface="Calibri" pitchFamily="34" charset="0"/>
              <a:cs typeface="Calibri" pitchFamily="34" charset="0"/>
            </a:endParaRPr>
          </a:p>
          <a:p>
            <a:pPr marL="0" indent="0" eaLnBrk="1" hangingPunct="1">
              <a:buFont typeface="Arial" panose="020B0604020202020204" pitchFamily="34" charset="0"/>
              <a:buNone/>
              <a:defRPr/>
            </a:pPr>
            <a:endParaRPr lang="en-US" sz="2800" dirty="0">
              <a:ea typeface="Calibri" pitchFamily="34" charset="0"/>
              <a:cs typeface="Calibri" pitchFamily="34" charset="0"/>
            </a:endParaRPr>
          </a:p>
          <a:p>
            <a:pPr marL="0" indent="0" eaLnBrk="1" hangingPunct="1">
              <a:buFont typeface="Arial" charset="0"/>
              <a:buNone/>
              <a:defRPr/>
            </a:pPr>
            <a:endParaRPr lang="en-US" sz="2800" dirty="0" smtClean="0">
              <a:ea typeface="Calibri" pitchFamily="34" charset="0"/>
              <a:cs typeface="Calibri" pitchFamily="34" charset="0"/>
            </a:endParaRP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3433A5-ACD8-4E18-A317-233B9028C776}" type="slidenum">
              <a:rPr lang="en-US" altLang="en-US" sz="1200" smtClean="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200" smtClean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advTm="41701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y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24005</TotalTime>
  <Words>460</Words>
  <Application>Microsoft Office PowerPoint</Application>
  <PresentationFormat>On-screen Show (4:3)</PresentationFormat>
  <Paragraphs>114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Century</vt:lpstr>
      <vt:lpstr>Times New Roman</vt:lpstr>
      <vt:lpstr>mytheme</vt:lpstr>
      <vt:lpstr>CSE 501  How to Read and Present a Technical Paper</vt:lpstr>
      <vt:lpstr>Reading Papers</vt:lpstr>
      <vt:lpstr>The 3-Pass Approach</vt:lpstr>
      <vt:lpstr>Talk Preparation Questions I</vt:lpstr>
      <vt:lpstr>Talk Preparation Questions II</vt:lpstr>
      <vt:lpstr>Presentation Guidelines</vt:lpstr>
      <vt:lpstr>Presentation Guidelines (Slides)</vt:lpstr>
      <vt:lpstr>Presentation Guidelines (Preparation)</vt:lpstr>
      <vt:lpstr>Presentation Guidelines (On the Stage)</vt:lpstr>
      <vt:lpstr>How Do I Describe a Graph?</vt:lpstr>
      <vt:lpstr>How Do I Describe a Graph?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dimitris</dc:creator>
  <cp:lastModifiedBy>dimitrio@buffalo.edu</cp:lastModifiedBy>
  <cp:revision>1639</cp:revision>
  <dcterms:created xsi:type="dcterms:W3CDTF">1601-01-01T00:00:00Z</dcterms:created>
  <dcterms:modified xsi:type="dcterms:W3CDTF">2020-11-03T05:45:16Z</dcterms:modified>
</cp:coreProperties>
</file>