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66" r:id="rId3"/>
    <p:sldId id="257" r:id="rId4"/>
    <p:sldId id="260" r:id="rId5"/>
    <p:sldId id="258" r:id="rId6"/>
    <p:sldId id="261" r:id="rId7"/>
    <p:sldId id="262" r:id="rId8"/>
    <p:sldId id="263" r:id="rId9"/>
    <p:sldId id="264" r:id="rId10"/>
    <p:sldId id="265" r:id="rId11"/>
    <p:sldId id="26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8" d="100"/>
          <a:sy n="98" d="100"/>
        </p:scale>
        <p:origin x="-1944"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AACB3B-841C-EE45-9B79-1AADA616815A}" type="datetimeFigureOut">
              <a:rPr lang="en-US" smtClean="0"/>
              <a:t>4/9/14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F21393-482C-B144-83E9-B168CDE3854B}" type="slidenum">
              <a:rPr lang="en-US" smtClean="0"/>
              <a:t>‹#›</a:t>
            </a:fld>
            <a:endParaRPr lang="en-US"/>
          </a:p>
        </p:txBody>
      </p:sp>
    </p:spTree>
    <p:extLst>
      <p:ext uri="{BB962C8B-B14F-4D97-AF65-F5344CB8AC3E}">
        <p14:creationId xmlns:p14="http://schemas.microsoft.com/office/powerpoint/2010/main" val="165123053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F21393-482C-B144-83E9-B168CDE3854B}" type="slidenum">
              <a:rPr lang="en-US" smtClean="0"/>
              <a:t>1</a:t>
            </a:fld>
            <a:endParaRPr lang="en-US"/>
          </a:p>
        </p:txBody>
      </p:sp>
    </p:spTree>
    <p:extLst>
      <p:ext uri="{BB962C8B-B14F-4D97-AF65-F5344CB8AC3E}">
        <p14:creationId xmlns:p14="http://schemas.microsoft.com/office/powerpoint/2010/main" val="3284610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78C4D5-4E83-DD4D-B39E-78CD58BB9BFE}" type="datetimeFigureOut">
              <a:rPr lang="en-US" smtClean="0"/>
              <a:t>4/9/14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3527549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78C4D5-4E83-DD4D-B39E-78CD58BB9BFE}" type="datetimeFigureOut">
              <a:rPr lang="en-US" smtClean="0"/>
              <a:t>4/9/14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739585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78C4D5-4E83-DD4D-B39E-78CD58BB9BFE}" type="datetimeFigureOut">
              <a:rPr lang="en-US" smtClean="0"/>
              <a:t>4/9/14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2673259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78C4D5-4E83-DD4D-B39E-78CD58BB9BFE}" type="datetimeFigureOut">
              <a:rPr lang="en-US" smtClean="0"/>
              <a:t>4/9/14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2105321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78C4D5-4E83-DD4D-B39E-78CD58BB9BFE}" type="datetimeFigureOut">
              <a:rPr lang="en-US" smtClean="0"/>
              <a:t>4/9/14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3767313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78C4D5-4E83-DD4D-B39E-78CD58BB9BFE}" type="datetimeFigureOut">
              <a:rPr lang="en-US" smtClean="0"/>
              <a:t>4/9/14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3334035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78C4D5-4E83-DD4D-B39E-78CD58BB9BFE}" type="datetimeFigureOut">
              <a:rPr lang="en-US" smtClean="0"/>
              <a:t>4/9/14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2776128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78C4D5-4E83-DD4D-B39E-78CD58BB9BFE}" type="datetimeFigureOut">
              <a:rPr lang="en-US" smtClean="0"/>
              <a:t>4/9/14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393434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8C4D5-4E83-DD4D-B39E-78CD58BB9BFE}" type="datetimeFigureOut">
              <a:rPr lang="en-US" smtClean="0"/>
              <a:t>4/9/14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377544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78C4D5-4E83-DD4D-B39E-78CD58BB9BFE}" type="datetimeFigureOut">
              <a:rPr lang="en-US" smtClean="0"/>
              <a:t>4/9/14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3994036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78C4D5-4E83-DD4D-B39E-78CD58BB9BFE}" type="datetimeFigureOut">
              <a:rPr lang="en-US" smtClean="0"/>
              <a:t>4/9/14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271CCB-BB59-D74E-9CF3-315D17B9EE9E}" type="slidenum">
              <a:rPr lang="en-US" smtClean="0"/>
              <a:t>‹#›</a:t>
            </a:fld>
            <a:endParaRPr lang="en-US"/>
          </a:p>
        </p:txBody>
      </p:sp>
    </p:spTree>
    <p:extLst>
      <p:ext uri="{BB962C8B-B14F-4D97-AF65-F5344CB8AC3E}">
        <p14:creationId xmlns:p14="http://schemas.microsoft.com/office/powerpoint/2010/main" val="371560837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78C4D5-4E83-DD4D-B39E-78CD58BB9BFE}" type="datetimeFigureOut">
              <a:rPr lang="en-US" smtClean="0"/>
              <a:t>4/9/14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271CCB-BB59-D74E-9CF3-315D17B9EE9E}" type="slidenum">
              <a:rPr lang="en-US" smtClean="0"/>
              <a:t>‹#›</a:t>
            </a:fld>
            <a:endParaRPr lang="en-US"/>
          </a:p>
        </p:txBody>
      </p:sp>
    </p:spTree>
    <p:extLst>
      <p:ext uri="{BB962C8B-B14F-4D97-AF65-F5344CB8AC3E}">
        <p14:creationId xmlns:p14="http://schemas.microsoft.com/office/powerpoint/2010/main" val="1103101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3"/>
          <a:stretch>
            <a:fillRect/>
          </a:stretch>
        </p:blipFill>
        <p:spPr>
          <a:xfrm>
            <a:off x="12959" y="0"/>
            <a:ext cx="9144000" cy="6858000"/>
          </a:xfrm>
          <a:prstGeom prst="rect">
            <a:avLst/>
          </a:prstGeom>
        </p:spPr>
      </p:pic>
      <p:sp>
        <p:nvSpPr>
          <p:cNvPr id="7" name="TextBox 6"/>
          <p:cNvSpPr txBox="1"/>
          <p:nvPr/>
        </p:nvSpPr>
        <p:spPr>
          <a:xfrm>
            <a:off x="2760208" y="1413570"/>
            <a:ext cx="2870291" cy="707886"/>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4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TEAM 26-A</a:t>
            </a:r>
            <a:endParaRPr lang="en-US"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8" name="TextBox 7"/>
          <p:cNvSpPr txBox="1"/>
          <p:nvPr/>
        </p:nvSpPr>
        <p:spPr>
          <a:xfrm>
            <a:off x="2570832" y="3409146"/>
            <a:ext cx="4279900" cy="954107"/>
          </a:xfrm>
          <a:prstGeom prst="rect">
            <a:avLst/>
          </a:prstGeom>
          <a:noFill/>
        </p:spPr>
        <p:txBody>
          <a:bodyPr wrap="square" rtlCol="0">
            <a:spAutoFit/>
          </a:bodyPr>
          <a:lstStyle/>
          <a:p>
            <a:pPr marL="342900" indent="-342900">
              <a:buAutoNum type="arabicParenR"/>
            </a:pP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Farida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Kassamnath</a:t>
            </a:r>
            <a:endPar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marL="342900" indent="-342900">
              <a:buAutoNum type="arabicParenR"/>
            </a:pP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Anup Rawka</a:t>
            </a:r>
            <a:endParaRPr lang="en-US"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val="207982917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0" y="0"/>
            <a:ext cx="9144000" cy="6858000"/>
          </a:xfrm>
          <a:prstGeom prst="rect">
            <a:avLst/>
          </a:prstGeom>
        </p:spPr>
      </p:pic>
      <p:sp>
        <p:nvSpPr>
          <p:cNvPr id="6" name="TextBox 5"/>
          <p:cNvSpPr txBox="1"/>
          <p:nvPr/>
        </p:nvSpPr>
        <p:spPr>
          <a:xfrm>
            <a:off x="1042737" y="1016000"/>
            <a:ext cx="7245684" cy="4616649"/>
          </a:xfrm>
          <a:prstGeom prst="rect">
            <a:avLst/>
          </a:prstGeom>
          <a:noFill/>
        </p:spPr>
        <p:txBody>
          <a:bodyPr wrap="square" rtlCol="0">
            <a:spAutoFit/>
          </a:bodyPr>
          <a:lstStyle/>
          <a:p>
            <a:r>
              <a:rPr lang="en-US" sz="2000" b="1" dirty="0" smtClean="0"/>
              <a:t>Conclusion:</a:t>
            </a:r>
            <a:r>
              <a:rPr lang="en-US" sz="2000" dirty="0" smtClean="0"/>
              <a:t/>
            </a:r>
            <a:br>
              <a:rPr lang="en-US" sz="2000" dirty="0" smtClean="0"/>
            </a:br>
            <a:r>
              <a:rPr lang="en-US" sz="2000" dirty="0" smtClean="0"/>
              <a:t/>
            </a:r>
            <a:br>
              <a:rPr lang="en-US" sz="2000" dirty="0" smtClean="0"/>
            </a:br>
            <a:r>
              <a:rPr lang="en-US" dirty="0" smtClean="0"/>
              <a:t>The basis of comparison is the running time, number of comparison and speed up achieved.</a:t>
            </a:r>
            <a:br>
              <a:rPr lang="en-US" dirty="0" smtClean="0"/>
            </a:br>
            <a:endParaRPr lang="en-US" sz="2000" dirty="0" smtClean="0"/>
          </a:p>
          <a:p>
            <a:r>
              <a:rPr lang="en-US" dirty="0" smtClean="0"/>
              <a:t>1) From the graphs it is obvious that Hyper Quick Sort and Parallel Quick Sort performs much more better than Sequential sort as they take the advantage of parallelism to reduce the waiting time.</a:t>
            </a:r>
            <a:br>
              <a:rPr lang="en-US" dirty="0" smtClean="0"/>
            </a:br>
            <a:r>
              <a:rPr lang="en-US" dirty="0" smtClean="0"/>
              <a:t/>
            </a:r>
            <a:br>
              <a:rPr lang="en-US" dirty="0" smtClean="0"/>
            </a:br>
            <a:r>
              <a:rPr lang="en-US" dirty="0" smtClean="0"/>
              <a:t>2) The performance of Parallel Quick Sort is low as compared to Hyper Quick Sort due to the improper load balancing.</a:t>
            </a:r>
            <a:endParaRPr lang="en-US" dirty="0"/>
          </a:p>
          <a:p>
            <a:r>
              <a:rPr lang="en-US" dirty="0" smtClean="0"/>
              <a:t/>
            </a:r>
            <a:br>
              <a:rPr lang="en-US" dirty="0" smtClean="0"/>
            </a:br>
            <a:r>
              <a:rPr lang="en-US" dirty="0" smtClean="0"/>
              <a:t>3) It is observed that when the number of processors increases after a particular number the performance of Parallel and Hyper Quick Sort decreases because of MPI communication overheads.</a:t>
            </a:r>
            <a:br>
              <a:rPr lang="en-US" dirty="0" smtClean="0"/>
            </a:br>
            <a:r>
              <a:rPr lang="en-US" dirty="0" smtClean="0"/>
              <a:t> </a:t>
            </a:r>
            <a:endParaRPr lang="en-US" dirty="0"/>
          </a:p>
        </p:txBody>
      </p:sp>
    </p:spTree>
    <p:extLst>
      <p:ext uri="{BB962C8B-B14F-4D97-AF65-F5344CB8AC3E}">
        <p14:creationId xmlns:p14="http://schemas.microsoft.com/office/powerpoint/2010/main" val="116369226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0" y="0"/>
            <a:ext cx="9144000" cy="6858000"/>
          </a:xfrm>
          <a:prstGeom prst="rect">
            <a:avLst/>
          </a:prstGeom>
        </p:spPr>
      </p:pic>
      <p:sp>
        <p:nvSpPr>
          <p:cNvPr id="5" name="TextBox 4"/>
          <p:cNvSpPr txBox="1"/>
          <p:nvPr/>
        </p:nvSpPr>
        <p:spPr>
          <a:xfrm>
            <a:off x="2696509" y="1875826"/>
            <a:ext cx="3945591" cy="830997"/>
          </a:xfrm>
          <a:prstGeom prst="rect">
            <a:avLst/>
          </a:prstGeom>
          <a:noFill/>
        </p:spPr>
        <p:txBody>
          <a:bodyPr wrap="square" rtlCol="0">
            <a:spAutoFit/>
          </a:bodyPr>
          <a:lstStyle/>
          <a:p>
            <a:r>
              <a:rPr lang="en-US" sz="4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THANK YOU</a:t>
            </a:r>
            <a:endParaRPr lang="en-US" sz="4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val="415092082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0" y="0"/>
            <a:ext cx="9144000" cy="6858000"/>
          </a:xfrm>
          <a:prstGeom prst="rect">
            <a:avLst/>
          </a:prstGeom>
        </p:spPr>
      </p:pic>
      <p:sp>
        <p:nvSpPr>
          <p:cNvPr id="5" name="TextBox 4"/>
          <p:cNvSpPr txBox="1"/>
          <p:nvPr/>
        </p:nvSpPr>
        <p:spPr>
          <a:xfrm>
            <a:off x="685800" y="1762330"/>
            <a:ext cx="7772400" cy="4893647"/>
          </a:xfrm>
          <a:prstGeom prst="rect">
            <a:avLst/>
          </a:prstGeom>
          <a:noFill/>
        </p:spPr>
        <p:txBody>
          <a:bodyPr wrap="square" rtlCol="0">
            <a:spAutoFit/>
          </a:bodyPr>
          <a:lstStyle/>
          <a:p>
            <a:pPr algn="just" defTabSz="914400" eaLnBrk="0" fontAlgn="base" hangingPunct="0">
              <a:spcBef>
                <a:spcPct val="0"/>
              </a:spcBef>
              <a:spcAft>
                <a:spcPct val="0"/>
              </a:spcAft>
              <a:defRPr/>
            </a:pPr>
            <a:r>
              <a:rPr lang="en-US" sz="2400" dirty="0" smtClean="0">
                <a:latin typeface="Times" charset="0"/>
              </a:rPr>
              <a:t>Motivation:</a:t>
            </a:r>
          </a:p>
          <a:p>
            <a:pPr algn="just" defTabSz="914400" eaLnBrk="0" fontAlgn="base" hangingPunct="0">
              <a:spcBef>
                <a:spcPct val="0"/>
              </a:spcBef>
              <a:spcAft>
                <a:spcPct val="0"/>
              </a:spcAft>
              <a:defRPr/>
            </a:pPr>
            <a:r>
              <a:rPr lang="en-US" sz="2400" dirty="0" smtClean="0">
                <a:latin typeface="Times" charset="0"/>
              </a:rPr>
              <a:t>Sorting </a:t>
            </a:r>
            <a:r>
              <a:rPr lang="en-US" sz="2400" dirty="0">
                <a:latin typeface="Times" charset="0"/>
              </a:rPr>
              <a:t>is among the fundamental problems of computer science. Sorting of different datasets is present in most applications, ranging from simple user applications to complex software. Today, in this modern age, the amount of data to be sorted is often so big, that even the most efficient sequential sorting algorithms become the bottleneck of the application. It may be a database or scientific data. </a:t>
            </a:r>
            <a:endParaRPr lang="en-US" sz="2400" dirty="0"/>
          </a:p>
          <a:p>
            <a:pPr algn="just" defTabSz="914400" eaLnBrk="0" fontAlgn="base" hangingPunct="0">
              <a:spcBef>
                <a:spcPct val="0"/>
              </a:spcBef>
              <a:spcAft>
                <a:spcPct val="0"/>
              </a:spcAft>
              <a:defRPr/>
            </a:pPr>
            <a:r>
              <a:rPr lang="en-US" sz="2400" dirty="0">
                <a:latin typeface="Times" charset="0"/>
              </a:rPr>
              <a:t>With the appearance of parallel computing, new possibilities have appeared to remove this bottleneck and improve the performance of known sorting algorithms by modifying them for parallel execution. </a:t>
            </a:r>
            <a:endParaRPr lang="en-US" sz="2400" dirty="0"/>
          </a:p>
          <a:p>
            <a:pPr algn="just"/>
            <a:endParaRPr lang="en-US" sz="2400" dirty="0"/>
          </a:p>
        </p:txBody>
      </p:sp>
      <p:sp>
        <p:nvSpPr>
          <p:cNvPr id="6" name="TextBox 5"/>
          <p:cNvSpPr txBox="1"/>
          <p:nvPr/>
        </p:nvSpPr>
        <p:spPr>
          <a:xfrm>
            <a:off x="685800" y="888999"/>
            <a:ext cx="7772400" cy="830997"/>
          </a:xfrm>
          <a:prstGeom prst="rect">
            <a:avLst/>
          </a:prstGeom>
          <a:noFill/>
        </p:spPr>
        <p:txBody>
          <a:bodyPr wrap="square" rtlCol="0">
            <a:spAutoFit/>
          </a:bodyPr>
          <a:lstStyle/>
          <a:p>
            <a:r>
              <a:rPr lang="en-US" sz="2400" b="1" dirty="0" smtClean="0"/>
              <a:t>Improving</a:t>
            </a:r>
            <a:r>
              <a:rPr lang="en-US" sz="2400" b="1" baseline="0" dirty="0" smtClean="0"/>
              <a:t> Quick Sort Algorithm Performance By Using Parallel Algorithms.</a:t>
            </a:r>
            <a:endParaRPr lang="en-US" sz="2400" b="1" dirty="0"/>
          </a:p>
        </p:txBody>
      </p:sp>
    </p:spTree>
    <p:extLst>
      <p:ext uri="{BB962C8B-B14F-4D97-AF65-F5344CB8AC3E}">
        <p14:creationId xmlns:p14="http://schemas.microsoft.com/office/powerpoint/2010/main" val="416728674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0" y="0"/>
            <a:ext cx="9144000" cy="6858000"/>
          </a:xfrm>
          <a:prstGeom prst="rect">
            <a:avLst/>
          </a:prstGeom>
        </p:spPr>
      </p:pic>
      <p:sp>
        <p:nvSpPr>
          <p:cNvPr id="7" name="TextBox 6"/>
          <p:cNvSpPr txBox="1"/>
          <p:nvPr/>
        </p:nvSpPr>
        <p:spPr>
          <a:xfrm>
            <a:off x="211667" y="889000"/>
            <a:ext cx="8720666" cy="1569660"/>
          </a:xfrm>
          <a:prstGeom prst="rect">
            <a:avLst/>
          </a:prstGeom>
          <a:noFill/>
        </p:spPr>
        <p:txBody>
          <a:bodyPr wrap="square" rtlCol="0">
            <a:spAutoFit/>
          </a:bodyPr>
          <a:lstStyle/>
          <a:p>
            <a:pPr algn="ctr"/>
            <a:r>
              <a:rPr lang="en-US" sz="2400" b="1" dirty="0" smtClean="0"/>
              <a:t>AIM:</a:t>
            </a:r>
            <a:br>
              <a:rPr lang="en-US" sz="2400" b="1" dirty="0" smtClean="0"/>
            </a:br>
            <a:r>
              <a:rPr lang="en-US" sz="2400" b="1" dirty="0" smtClean="0"/>
              <a:t>We wanted to find the trade off point after which parallel quick sort</a:t>
            </a:r>
            <a:r>
              <a:rPr lang="en-US" sz="2400" b="1" dirty="0"/>
              <a:t> </a:t>
            </a:r>
            <a:r>
              <a:rPr lang="en-US" sz="2400" b="1" dirty="0" smtClean="0"/>
              <a:t>and Hyper Quick sort’s performance started decreasing as the number of processors increases.</a:t>
            </a:r>
          </a:p>
        </p:txBody>
      </p:sp>
    </p:spTree>
    <p:extLst>
      <p:ext uri="{BB962C8B-B14F-4D97-AF65-F5344CB8AC3E}">
        <p14:creationId xmlns:p14="http://schemas.microsoft.com/office/powerpoint/2010/main" val="374052025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0" y="25916"/>
            <a:ext cx="9144000" cy="6858000"/>
          </a:xfrm>
          <a:prstGeom prst="rect">
            <a:avLst/>
          </a:prstGeom>
        </p:spPr>
      </p:pic>
      <p:sp>
        <p:nvSpPr>
          <p:cNvPr id="6" name="TextBox 5"/>
          <p:cNvSpPr txBox="1"/>
          <p:nvPr/>
        </p:nvSpPr>
        <p:spPr>
          <a:xfrm>
            <a:off x="439584" y="631625"/>
            <a:ext cx="7607784" cy="923330"/>
          </a:xfrm>
          <a:prstGeom prst="rect">
            <a:avLst/>
          </a:prstGeom>
          <a:noFill/>
        </p:spPr>
        <p:txBody>
          <a:bodyPr wrap="square" rtlCol="0">
            <a:spAutoFit/>
          </a:bodyPr>
          <a:lstStyle/>
          <a:p>
            <a:r>
              <a:rPr lang="en-US" dirty="0" smtClean="0"/>
              <a:t>Observations: </a:t>
            </a:r>
            <a:br>
              <a:rPr lang="en-US" dirty="0" smtClean="0"/>
            </a:br>
            <a:r>
              <a:rPr lang="en-US" dirty="0" smtClean="0"/>
              <a:t/>
            </a:r>
            <a:br>
              <a:rPr lang="en-US" dirty="0" smtClean="0"/>
            </a:br>
            <a:endParaRPr lang="en-US" dirty="0"/>
          </a:p>
        </p:txBody>
      </p:sp>
      <p:pic>
        <p:nvPicPr>
          <p:cNvPr id="9" name="Picture 8"/>
          <p:cNvPicPr>
            <a:picLocks noChangeAspect="1"/>
          </p:cNvPicPr>
          <p:nvPr/>
        </p:nvPicPr>
        <p:blipFill>
          <a:blip r:embed="rId3"/>
          <a:stretch>
            <a:fillRect/>
          </a:stretch>
        </p:blipFill>
        <p:spPr>
          <a:xfrm>
            <a:off x="209195" y="2130425"/>
            <a:ext cx="8492043" cy="3674741"/>
          </a:xfrm>
          <a:prstGeom prst="rect">
            <a:avLst/>
          </a:prstGeom>
        </p:spPr>
      </p:pic>
      <p:pic>
        <p:nvPicPr>
          <p:cNvPr id="10" name="Picture 9"/>
          <p:cNvPicPr>
            <a:picLocks noChangeAspect="1"/>
          </p:cNvPicPr>
          <p:nvPr/>
        </p:nvPicPr>
        <p:blipFill>
          <a:blip r:embed="rId4"/>
          <a:stretch>
            <a:fillRect/>
          </a:stretch>
        </p:blipFill>
        <p:spPr>
          <a:xfrm>
            <a:off x="209195" y="1058525"/>
            <a:ext cx="8492043" cy="992860"/>
          </a:xfrm>
          <a:prstGeom prst="rect">
            <a:avLst/>
          </a:prstGeom>
        </p:spPr>
      </p:pic>
      <p:sp>
        <p:nvSpPr>
          <p:cNvPr id="11" name="TextBox 10"/>
          <p:cNvSpPr txBox="1"/>
          <p:nvPr/>
        </p:nvSpPr>
        <p:spPr>
          <a:xfrm>
            <a:off x="439584" y="5805166"/>
            <a:ext cx="8261654" cy="646331"/>
          </a:xfrm>
          <a:prstGeom prst="rect">
            <a:avLst/>
          </a:prstGeom>
          <a:noFill/>
        </p:spPr>
        <p:txBody>
          <a:bodyPr wrap="square" rtlCol="0">
            <a:spAutoFit/>
          </a:bodyPr>
          <a:lstStyle/>
          <a:p>
            <a:r>
              <a:rPr lang="en-US" dirty="0" smtClean="0"/>
              <a:t>N= number of processors</a:t>
            </a:r>
            <a:br>
              <a:rPr lang="en-US" dirty="0" smtClean="0"/>
            </a:br>
            <a:r>
              <a:rPr lang="en-US" dirty="0" smtClean="0"/>
              <a:t>Time is in msec.</a:t>
            </a:r>
            <a:endParaRPr lang="en-US" dirty="0"/>
          </a:p>
        </p:txBody>
      </p:sp>
    </p:spTree>
    <p:extLst>
      <p:ext uri="{BB962C8B-B14F-4D97-AF65-F5344CB8AC3E}">
        <p14:creationId xmlns:p14="http://schemas.microsoft.com/office/powerpoint/2010/main" val="194306860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t>
            </a:r>
            <a:endParaRPr lang="en-US" dirty="0"/>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13093" y="0"/>
            <a:ext cx="9144000" cy="6858000"/>
          </a:xfrm>
          <a:prstGeom prst="rect">
            <a:avLst/>
          </a:prstGeom>
        </p:spPr>
      </p:pic>
      <p:pic>
        <p:nvPicPr>
          <p:cNvPr id="5" name="Picture 4" descr="Behaviour_of_Parallel_S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9473" y="820926"/>
            <a:ext cx="8151038" cy="5567348"/>
          </a:xfrm>
          <a:prstGeom prst="rect">
            <a:avLst/>
          </a:prstGeom>
        </p:spPr>
      </p:pic>
    </p:spTree>
    <p:extLst>
      <p:ext uri="{BB962C8B-B14F-4D97-AF65-F5344CB8AC3E}">
        <p14:creationId xmlns:p14="http://schemas.microsoft.com/office/powerpoint/2010/main" val="255865020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0" y="0"/>
            <a:ext cx="9144000" cy="6858000"/>
          </a:xfrm>
          <a:prstGeom prst="rect">
            <a:avLst/>
          </a:prstGeom>
        </p:spPr>
      </p:pic>
      <p:pic>
        <p:nvPicPr>
          <p:cNvPr id="5" name="Picture 4" descr="Performance_Comparision_Parallel_vs_HQ.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778" y="726086"/>
            <a:ext cx="8720666" cy="5748728"/>
          </a:xfrm>
          <a:prstGeom prst="rect">
            <a:avLst/>
          </a:prstGeom>
        </p:spPr>
      </p:pic>
    </p:spTree>
    <p:extLst>
      <p:ext uri="{BB962C8B-B14F-4D97-AF65-F5344CB8AC3E}">
        <p14:creationId xmlns:p14="http://schemas.microsoft.com/office/powerpoint/2010/main" val="378041022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0" y="0"/>
            <a:ext cx="9144000" cy="6858000"/>
          </a:xfrm>
          <a:prstGeom prst="rect">
            <a:avLst/>
          </a:prstGeom>
        </p:spPr>
      </p:pic>
      <p:sp>
        <p:nvSpPr>
          <p:cNvPr id="7" name="TextBox 6"/>
          <p:cNvSpPr txBox="1"/>
          <p:nvPr/>
        </p:nvSpPr>
        <p:spPr>
          <a:xfrm>
            <a:off x="225778" y="1509894"/>
            <a:ext cx="8720666" cy="830997"/>
          </a:xfrm>
          <a:prstGeom prst="rect">
            <a:avLst/>
          </a:prstGeom>
          <a:noFill/>
        </p:spPr>
        <p:txBody>
          <a:bodyPr wrap="square" rtlCol="0">
            <a:spAutoFit/>
          </a:bodyPr>
          <a:lstStyle/>
          <a:p>
            <a:pPr algn="just"/>
            <a:endParaRPr lang="en-US" sz="2400" dirty="0"/>
          </a:p>
          <a:p>
            <a:pPr marL="342900" indent="-342900" algn="just">
              <a:buFont typeface="Arial"/>
              <a:buChar char="•"/>
            </a:pPr>
            <a:endParaRPr lang="en-US" sz="2400" dirty="0"/>
          </a:p>
        </p:txBody>
      </p:sp>
      <p:pic>
        <p:nvPicPr>
          <p:cNvPr id="5" name="Picture 4" descr="Run_Time_Comparision.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555" y="668808"/>
            <a:ext cx="8748889" cy="6072788"/>
          </a:xfrm>
          <a:prstGeom prst="rect">
            <a:avLst/>
          </a:prstGeom>
        </p:spPr>
      </p:pic>
    </p:spTree>
    <p:extLst>
      <p:ext uri="{BB962C8B-B14F-4D97-AF65-F5344CB8AC3E}">
        <p14:creationId xmlns:p14="http://schemas.microsoft.com/office/powerpoint/2010/main" val="339617064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0" y="0"/>
            <a:ext cx="9144000" cy="6858000"/>
          </a:xfrm>
          <a:prstGeom prst="rect">
            <a:avLst/>
          </a:prstGeom>
        </p:spPr>
      </p:pic>
      <p:sp>
        <p:nvSpPr>
          <p:cNvPr id="7" name="TextBox 6"/>
          <p:cNvSpPr txBox="1"/>
          <p:nvPr/>
        </p:nvSpPr>
        <p:spPr>
          <a:xfrm>
            <a:off x="895684" y="1256632"/>
            <a:ext cx="7325895" cy="2031325"/>
          </a:xfrm>
          <a:prstGeom prst="rect">
            <a:avLst/>
          </a:prstGeom>
          <a:noFill/>
        </p:spPr>
        <p:txBody>
          <a:bodyPr wrap="square" rtlCol="0">
            <a:spAutoFit/>
          </a:bodyPr>
          <a:lstStyle/>
          <a:p>
            <a:r>
              <a:rPr lang="en-US" dirty="0" smtClean="0"/>
              <a:t>Speed up achieved by Parallel Quick Sort over Sequential Sort.</a:t>
            </a:r>
            <a:br>
              <a:rPr lang="en-US" dirty="0" smtClean="0"/>
            </a:br>
            <a:r>
              <a:rPr lang="en-US" dirty="0" smtClean="0"/>
              <a:t/>
            </a:r>
            <a:br>
              <a:rPr lang="en-US" dirty="0" smtClean="0"/>
            </a:br>
            <a:r>
              <a:rPr lang="en-US" dirty="0"/>
              <a:t>Speed </a:t>
            </a:r>
            <a:r>
              <a:rPr lang="en-US" dirty="0" smtClean="0"/>
              <a:t>up</a:t>
            </a:r>
            <a:r>
              <a:rPr lang="en-US" baseline="-25000" dirty="0" smtClean="0"/>
              <a:t>(N=8)</a:t>
            </a:r>
            <a:r>
              <a:rPr lang="en-US" dirty="0" smtClean="0"/>
              <a:t> </a:t>
            </a:r>
            <a:r>
              <a:rPr lang="en-US" dirty="0"/>
              <a:t>= </a:t>
            </a:r>
            <a:r>
              <a:rPr lang="en-US" u="sng" dirty="0" smtClean="0"/>
              <a:t>Running </a:t>
            </a:r>
            <a:r>
              <a:rPr lang="en-US" u="sng" dirty="0"/>
              <a:t>time of sequential Sort algorithm</a:t>
            </a:r>
            <a:endParaRPr lang="en-US" u="sng" dirty="0" smtClean="0"/>
          </a:p>
          <a:p>
            <a:r>
              <a:rPr lang="en-US" dirty="0"/>
              <a:t>	</a:t>
            </a:r>
            <a:r>
              <a:rPr lang="en-US" dirty="0" smtClean="0"/>
              <a:t>		Best case run time achieved by Parallel Sort</a:t>
            </a:r>
          </a:p>
          <a:p>
            <a:endParaRPr lang="en-US" dirty="0"/>
          </a:p>
          <a:p>
            <a:r>
              <a:rPr lang="en-US" dirty="0" smtClean="0"/>
              <a:t>			= </a:t>
            </a:r>
            <a:r>
              <a:rPr lang="en-US" u="sng" dirty="0" smtClean="0"/>
              <a:t>2896 </a:t>
            </a:r>
            <a:r>
              <a:rPr lang="en-US" dirty="0" smtClean="0"/>
              <a:t> =  14.85</a:t>
            </a:r>
          </a:p>
          <a:p>
            <a:r>
              <a:rPr lang="en-US" dirty="0"/>
              <a:t>	</a:t>
            </a:r>
            <a:r>
              <a:rPr lang="en-US" dirty="0" smtClean="0"/>
              <a:t>		    195</a:t>
            </a:r>
            <a:endParaRPr lang="en-US" dirty="0"/>
          </a:p>
        </p:txBody>
      </p:sp>
      <p:sp>
        <p:nvSpPr>
          <p:cNvPr id="9" name="TextBox 8"/>
          <p:cNvSpPr txBox="1"/>
          <p:nvPr/>
        </p:nvSpPr>
        <p:spPr>
          <a:xfrm>
            <a:off x="1010652" y="3791647"/>
            <a:ext cx="6462295" cy="2308324"/>
          </a:xfrm>
          <a:prstGeom prst="rect">
            <a:avLst/>
          </a:prstGeom>
          <a:noFill/>
        </p:spPr>
        <p:txBody>
          <a:bodyPr wrap="square" rtlCol="0">
            <a:spAutoFit/>
          </a:bodyPr>
          <a:lstStyle/>
          <a:p>
            <a:r>
              <a:rPr lang="en-US" dirty="0"/>
              <a:t>Speed up achieved by </a:t>
            </a:r>
            <a:r>
              <a:rPr lang="en-US" dirty="0" smtClean="0"/>
              <a:t>Hyper </a:t>
            </a:r>
            <a:r>
              <a:rPr lang="en-US" dirty="0"/>
              <a:t>Quick Sort over Sequential Sort.</a:t>
            </a:r>
            <a:br>
              <a:rPr lang="en-US" dirty="0"/>
            </a:br>
            <a:r>
              <a:rPr lang="en-US" dirty="0"/>
              <a:t/>
            </a:r>
            <a:br>
              <a:rPr lang="en-US" dirty="0"/>
            </a:br>
            <a:r>
              <a:rPr lang="en-US" dirty="0"/>
              <a:t>Speed up</a:t>
            </a:r>
            <a:r>
              <a:rPr lang="en-US" baseline="-25000" dirty="0"/>
              <a:t>(N=8)</a:t>
            </a:r>
            <a:r>
              <a:rPr lang="en-US" dirty="0"/>
              <a:t> = </a:t>
            </a:r>
            <a:r>
              <a:rPr lang="en-US" u="sng" dirty="0"/>
              <a:t>Running time of sequential Sort algorithm</a:t>
            </a:r>
          </a:p>
          <a:p>
            <a:r>
              <a:rPr lang="en-US" dirty="0"/>
              <a:t>			Best case run time achieved by </a:t>
            </a:r>
            <a:r>
              <a:rPr lang="en-US" dirty="0" smtClean="0"/>
              <a:t>Hyper Quick Sort</a:t>
            </a:r>
            <a:endParaRPr lang="en-US" dirty="0"/>
          </a:p>
          <a:p>
            <a:endParaRPr lang="en-US" dirty="0"/>
          </a:p>
          <a:p>
            <a:r>
              <a:rPr lang="en-US" dirty="0"/>
              <a:t>			= </a:t>
            </a:r>
            <a:r>
              <a:rPr lang="en-US" u="sng" dirty="0"/>
              <a:t>2896 </a:t>
            </a:r>
            <a:r>
              <a:rPr lang="en-US" dirty="0"/>
              <a:t> =  </a:t>
            </a:r>
            <a:r>
              <a:rPr lang="en-US" dirty="0" smtClean="0"/>
              <a:t>37.12</a:t>
            </a:r>
            <a:endParaRPr lang="en-US" dirty="0"/>
          </a:p>
          <a:p>
            <a:r>
              <a:rPr lang="en-US" dirty="0"/>
              <a:t>			    </a:t>
            </a:r>
            <a:r>
              <a:rPr lang="en-US" dirty="0" smtClean="0"/>
              <a:t>78</a:t>
            </a:r>
            <a:endParaRPr lang="en-US" dirty="0"/>
          </a:p>
          <a:p>
            <a:endParaRPr lang="en-US" dirty="0"/>
          </a:p>
        </p:txBody>
      </p:sp>
      <p:sp>
        <p:nvSpPr>
          <p:cNvPr id="10" name="TextBox 9"/>
          <p:cNvSpPr txBox="1"/>
          <p:nvPr/>
        </p:nvSpPr>
        <p:spPr>
          <a:xfrm>
            <a:off x="6376736" y="5436132"/>
            <a:ext cx="2192422" cy="923330"/>
          </a:xfrm>
          <a:prstGeom prst="rect">
            <a:avLst/>
          </a:prstGeom>
          <a:noFill/>
        </p:spPr>
        <p:txBody>
          <a:bodyPr wrap="square" rtlCol="0">
            <a:spAutoFit/>
          </a:bodyPr>
          <a:lstStyle/>
          <a:p>
            <a:r>
              <a:rPr lang="en-US" dirty="0" smtClean="0"/>
              <a:t>Speed Up calculated over data set of size 10^6</a:t>
            </a:r>
            <a:endParaRPr lang="en-US" dirty="0"/>
          </a:p>
        </p:txBody>
      </p:sp>
    </p:spTree>
    <p:extLst>
      <p:ext uri="{BB962C8B-B14F-4D97-AF65-F5344CB8AC3E}">
        <p14:creationId xmlns:p14="http://schemas.microsoft.com/office/powerpoint/2010/main" val="258134783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gray_seal_alt.jpg"/>
          <p:cNvPicPr>
            <a:picLocks noChangeAspect="1"/>
          </p:cNvPicPr>
          <p:nvPr/>
        </p:nvPicPr>
        <p:blipFill>
          <a:blip r:embed="rId2"/>
          <a:stretch>
            <a:fillRect/>
          </a:stretch>
        </p:blipFill>
        <p:spPr>
          <a:xfrm>
            <a:off x="13368" y="0"/>
            <a:ext cx="9144000" cy="6858000"/>
          </a:xfrm>
          <a:prstGeom prst="rect">
            <a:avLst/>
          </a:prstGeom>
        </p:spPr>
      </p:pic>
      <p:sp>
        <p:nvSpPr>
          <p:cNvPr id="5" name="TextBox 4"/>
          <p:cNvSpPr txBox="1"/>
          <p:nvPr/>
        </p:nvSpPr>
        <p:spPr>
          <a:xfrm>
            <a:off x="1657684" y="1256632"/>
            <a:ext cx="6114716" cy="2308324"/>
          </a:xfrm>
          <a:prstGeom prst="rect">
            <a:avLst/>
          </a:prstGeom>
          <a:noFill/>
        </p:spPr>
        <p:txBody>
          <a:bodyPr wrap="square" rtlCol="0">
            <a:spAutoFit/>
          </a:bodyPr>
          <a:lstStyle/>
          <a:p>
            <a:r>
              <a:rPr lang="en-US" dirty="0"/>
              <a:t>Speed up achieved by </a:t>
            </a:r>
            <a:r>
              <a:rPr lang="en-US" dirty="0" smtClean="0"/>
              <a:t>Hyper Quick </a:t>
            </a:r>
            <a:r>
              <a:rPr lang="en-US" dirty="0"/>
              <a:t>Sort over </a:t>
            </a:r>
            <a:r>
              <a:rPr lang="en-US" dirty="0" smtClean="0"/>
              <a:t>Parallel Sort</a:t>
            </a:r>
            <a:r>
              <a:rPr lang="en-US" dirty="0"/>
              <a:t>.</a:t>
            </a:r>
            <a:br>
              <a:rPr lang="en-US" dirty="0"/>
            </a:br>
            <a:r>
              <a:rPr lang="en-US" dirty="0"/>
              <a:t/>
            </a:r>
            <a:br>
              <a:rPr lang="en-US" dirty="0"/>
            </a:br>
            <a:r>
              <a:rPr lang="en-US" dirty="0"/>
              <a:t>Speed up</a:t>
            </a:r>
            <a:r>
              <a:rPr lang="en-US" baseline="-25000" dirty="0"/>
              <a:t>(N=8)</a:t>
            </a:r>
            <a:r>
              <a:rPr lang="en-US" dirty="0"/>
              <a:t> = </a:t>
            </a:r>
            <a:r>
              <a:rPr lang="en-US" u="sng" dirty="0"/>
              <a:t>Running time of </a:t>
            </a:r>
            <a:r>
              <a:rPr lang="en-US" u="sng" dirty="0" smtClean="0"/>
              <a:t>Parallel </a:t>
            </a:r>
            <a:r>
              <a:rPr lang="en-US" u="sng" dirty="0"/>
              <a:t>Sort algorithm</a:t>
            </a:r>
          </a:p>
          <a:p>
            <a:r>
              <a:rPr lang="en-US" dirty="0"/>
              <a:t>			</a:t>
            </a:r>
            <a:r>
              <a:rPr lang="en-US" dirty="0" smtClean="0"/>
              <a:t>Running </a:t>
            </a:r>
            <a:r>
              <a:rPr lang="en-US" dirty="0"/>
              <a:t>time achieved by </a:t>
            </a:r>
            <a:r>
              <a:rPr lang="en-US" dirty="0" smtClean="0"/>
              <a:t>Hyper Quick </a:t>
            </a:r>
            <a:r>
              <a:rPr lang="en-US" dirty="0"/>
              <a:t>Sort</a:t>
            </a:r>
          </a:p>
          <a:p>
            <a:endParaRPr lang="en-US" dirty="0"/>
          </a:p>
          <a:p>
            <a:r>
              <a:rPr lang="en-US" dirty="0"/>
              <a:t>			= </a:t>
            </a:r>
            <a:r>
              <a:rPr lang="en-US" u="sng" dirty="0" smtClean="0"/>
              <a:t>195 </a:t>
            </a:r>
            <a:r>
              <a:rPr lang="en-US" dirty="0" smtClean="0"/>
              <a:t> </a:t>
            </a:r>
            <a:r>
              <a:rPr lang="en-US" dirty="0"/>
              <a:t>=  </a:t>
            </a:r>
            <a:r>
              <a:rPr lang="en-US" dirty="0" smtClean="0"/>
              <a:t>2.5</a:t>
            </a:r>
            <a:endParaRPr lang="en-US" dirty="0"/>
          </a:p>
          <a:p>
            <a:r>
              <a:rPr lang="en-US" dirty="0"/>
              <a:t>			    </a:t>
            </a:r>
            <a:r>
              <a:rPr lang="en-US" dirty="0" smtClean="0"/>
              <a:t>78</a:t>
            </a:r>
            <a:endParaRPr lang="en-US" dirty="0"/>
          </a:p>
          <a:p>
            <a:endParaRPr lang="en-US" dirty="0"/>
          </a:p>
        </p:txBody>
      </p:sp>
    </p:spTree>
    <p:extLst>
      <p:ext uri="{BB962C8B-B14F-4D97-AF65-F5344CB8AC3E}">
        <p14:creationId xmlns:p14="http://schemas.microsoft.com/office/powerpoint/2010/main" val="221968540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1143</TotalTime>
  <Words>181</Words>
  <Application>Microsoft Macintosh PowerPoint</Application>
  <PresentationFormat>On-screen Show (4:3)</PresentationFormat>
  <Paragraphs>32</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vt:lpstr>
      <vt:lpstr>PowerPoint Presentation</vt:lpstr>
      <vt:lpstr>PowerPoint Presentation</vt:lpstr>
      <vt:lpstr>PowerPoint Presentation</vt:lpstr>
      <vt:lpstr>PowerPoint Presentation</vt:lpstr>
      <vt:lpstr>PowerPoint Presentation</vt:lpstr>
      <vt:lpstr>PowerPoint Presentation</vt:lpstr>
    </vt:vector>
  </TitlesOfParts>
  <Company>UB_Dental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Anup Rawka</dc:creator>
  <cp:lastModifiedBy>Anup Rawka</cp:lastModifiedBy>
  <cp:revision>33</cp:revision>
  <dcterms:created xsi:type="dcterms:W3CDTF">2014-03-07T07:45:38Z</dcterms:created>
  <dcterms:modified xsi:type="dcterms:W3CDTF">2014-04-09T17:53:39Z</dcterms:modified>
</cp:coreProperties>
</file>