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  <p:sldId id="257" r:id="rId4"/>
    <p:sldId id="259" r:id="rId5"/>
    <p:sldId id="260" r:id="rId6"/>
    <p:sldId id="269" r:id="rId7"/>
    <p:sldId id="261" r:id="rId8"/>
    <p:sldId id="263" r:id="rId9"/>
    <p:sldId id="267" r:id="rId10"/>
    <p:sldId id="265" r:id="rId11"/>
    <p:sldId id="268" r:id="rId12"/>
    <p:sldId id="266" r:id="rId13"/>
    <p:sldId id="270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32" autoAdjust="0"/>
    <p:restoredTop sz="94660"/>
  </p:normalViewPr>
  <p:slideViewPr>
    <p:cSldViewPr>
      <p:cViewPr varScale="1">
        <p:scale>
          <a:sx n="88" d="100"/>
          <a:sy n="88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rinivasan\Desktop\Experimen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rinivasan\Desktop\Experiment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rinivasan\Desktop\Experimen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baseline="0"/>
              <a:t>Time Vs N(Sequential) 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16107634983127125"/>
          <c:y val="0.12179099323110938"/>
          <c:w val="0.75861128608923922"/>
          <c:h val="0.7222245245660085"/>
        </c:manualLayout>
      </c:layout>
      <c:scatterChart>
        <c:scatterStyle val="smoothMarker"/>
        <c:ser>
          <c:idx val="0"/>
          <c:order val="0"/>
          <c:tx>
            <c:strRef>
              <c:f>Sheet1!$E$8</c:f>
              <c:strCache>
                <c:ptCount val="1"/>
                <c:pt idx="0">
                  <c:v>2 Iteration </c:v>
                </c:pt>
              </c:strCache>
            </c:strRef>
          </c:tx>
          <c:marker>
            <c:symbol val="none"/>
          </c:marker>
          <c:xVal>
            <c:numRef>
              <c:f>Sheet1!$F$7:$S$7</c:f>
              <c:numCache>
                <c:formatCode>General</c:formatCode>
                <c:ptCount val="14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  <c:pt idx="5">
                  <c:v>64</c:v>
                </c:pt>
                <c:pt idx="6">
                  <c:v>128</c:v>
                </c:pt>
                <c:pt idx="7">
                  <c:v>256</c:v>
                </c:pt>
                <c:pt idx="8">
                  <c:v>512</c:v>
                </c:pt>
                <c:pt idx="9">
                  <c:v>1024</c:v>
                </c:pt>
                <c:pt idx="10">
                  <c:v>2048</c:v>
                </c:pt>
                <c:pt idx="11">
                  <c:v>4096</c:v>
                </c:pt>
                <c:pt idx="12">
                  <c:v>8192</c:v>
                </c:pt>
                <c:pt idx="13">
                  <c:v>16384</c:v>
                </c:pt>
              </c:numCache>
            </c:numRef>
          </c:xVal>
          <c:yVal>
            <c:numRef>
              <c:f>Sheet1!$F$8:$S$8</c:f>
              <c:numCache>
                <c:formatCode>General</c:formatCode>
                <c:ptCount val="14"/>
                <c:pt idx="0">
                  <c:v>1.7000000000000005E-2</c:v>
                </c:pt>
                <c:pt idx="1">
                  <c:v>2.3000000000000003E-2</c:v>
                </c:pt>
                <c:pt idx="2">
                  <c:v>4.200000000000001E-2</c:v>
                </c:pt>
                <c:pt idx="3">
                  <c:v>0.10800000000000001</c:v>
                </c:pt>
                <c:pt idx="4">
                  <c:v>0.3640000000000001</c:v>
                </c:pt>
                <c:pt idx="5">
                  <c:v>1.3520000000000001</c:v>
                </c:pt>
                <c:pt idx="6">
                  <c:v>5.2350000000000003</c:v>
                </c:pt>
                <c:pt idx="7">
                  <c:v>20.696999999999999</c:v>
                </c:pt>
                <c:pt idx="8">
                  <c:v>72.849999999999994</c:v>
                </c:pt>
                <c:pt idx="9" formatCode="#,##0">
                  <c:v>185.435</c:v>
                </c:pt>
                <c:pt idx="10">
                  <c:v>230.23999999999998</c:v>
                </c:pt>
                <c:pt idx="11">
                  <c:v>264.12299999999999</c:v>
                </c:pt>
                <c:pt idx="12">
                  <c:v>834.12300000000005</c:v>
                </c:pt>
                <c:pt idx="13">
                  <c:v>3238.8900000000003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Sheet1!$E$9</c:f>
              <c:strCache>
                <c:ptCount val="1"/>
                <c:pt idx="0">
                  <c:v>16 Iteration</c:v>
                </c:pt>
              </c:strCache>
            </c:strRef>
          </c:tx>
          <c:marker>
            <c:symbol val="none"/>
          </c:marker>
          <c:xVal>
            <c:numRef>
              <c:f>Sheet1!$F$7:$S$7</c:f>
              <c:numCache>
                <c:formatCode>General</c:formatCode>
                <c:ptCount val="14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  <c:pt idx="5">
                  <c:v>64</c:v>
                </c:pt>
                <c:pt idx="6">
                  <c:v>128</c:v>
                </c:pt>
                <c:pt idx="7">
                  <c:v>256</c:v>
                </c:pt>
                <c:pt idx="8">
                  <c:v>512</c:v>
                </c:pt>
                <c:pt idx="9">
                  <c:v>1024</c:v>
                </c:pt>
                <c:pt idx="10">
                  <c:v>2048</c:v>
                </c:pt>
                <c:pt idx="11">
                  <c:v>4096</c:v>
                </c:pt>
                <c:pt idx="12">
                  <c:v>8192</c:v>
                </c:pt>
                <c:pt idx="13">
                  <c:v>16384</c:v>
                </c:pt>
              </c:numCache>
            </c:numRef>
          </c:xVal>
          <c:yVal>
            <c:numRef>
              <c:f>Sheet1!$F$9:$S$9</c:f>
              <c:numCache>
                <c:formatCode>General</c:formatCode>
                <c:ptCount val="14"/>
                <c:pt idx="0">
                  <c:v>2.7000000000000007E-2</c:v>
                </c:pt>
                <c:pt idx="1">
                  <c:v>5.2000000000000005E-2</c:v>
                </c:pt>
                <c:pt idx="2">
                  <c:v>0.24500000000000002</c:v>
                </c:pt>
                <c:pt idx="3">
                  <c:v>0.501</c:v>
                </c:pt>
                <c:pt idx="4">
                  <c:v>0.62300000000000011</c:v>
                </c:pt>
                <c:pt idx="5">
                  <c:v>7.4210000000000003</c:v>
                </c:pt>
                <c:pt idx="6">
                  <c:v>49.455999999999996</c:v>
                </c:pt>
                <c:pt idx="7">
                  <c:v>74.89</c:v>
                </c:pt>
                <c:pt idx="8">
                  <c:v>202.441</c:v>
                </c:pt>
                <c:pt idx="9">
                  <c:v>499.77199999999993</c:v>
                </c:pt>
                <c:pt idx="10">
                  <c:v>770.26800000000003</c:v>
                </c:pt>
                <c:pt idx="11">
                  <c:v>1087.857</c:v>
                </c:pt>
                <c:pt idx="12">
                  <c:v>3050.9679999999998</c:v>
                </c:pt>
                <c:pt idx="13">
                  <c:v>8459.2160000000003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Sheet1!$E$10</c:f>
              <c:strCache>
                <c:ptCount val="1"/>
                <c:pt idx="0">
                  <c:v>128 iterations</c:v>
                </c:pt>
              </c:strCache>
            </c:strRef>
          </c:tx>
          <c:marker>
            <c:symbol val="none"/>
          </c:marker>
          <c:xVal>
            <c:numRef>
              <c:f>Sheet1!$F$7:$S$7</c:f>
              <c:numCache>
                <c:formatCode>General</c:formatCode>
                <c:ptCount val="14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  <c:pt idx="5">
                  <c:v>64</c:v>
                </c:pt>
                <c:pt idx="6">
                  <c:v>128</c:v>
                </c:pt>
                <c:pt idx="7">
                  <c:v>256</c:v>
                </c:pt>
                <c:pt idx="8">
                  <c:v>512</c:v>
                </c:pt>
                <c:pt idx="9">
                  <c:v>1024</c:v>
                </c:pt>
                <c:pt idx="10">
                  <c:v>2048</c:v>
                </c:pt>
                <c:pt idx="11">
                  <c:v>4096</c:v>
                </c:pt>
                <c:pt idx="12">
                  <c:v>8192</c:v>
                </c:pt>
                <c:pt idx="13">
                  <c:v>16384</c:v>
                </c:pt>
              </c:numCache>
            </c:numRef>
          </c:xVal>
          <c:yVal>
            <c:numRef>
              <c:f>Sheet1!$F$10:$S$10</c:f>
              <c:numCache>
                <c:formatCode>General</c:formatCode>
                <c:ptCount val="14"/>
                <c:pt idx="0">
                  <c:v>9.7000000000000017E-2</c:v>
                </c:pt>
                <c:pt idx="1">
                  <c:v>0.28100000000000008</c:v>
                </c:pt>
                <c:pt idx="2">
                  <c:v>1.45</c:v>
                </c:pt>
                <c:pt idx="3">
                  <c:v>3.6519999999999997</c:v>
                </c:pt>
                <c:pt idx="4">
                  <c:v>20.34</c:v>
                </c:pt>
                <c:pt idx="5">
                  <c:v>52.469000000000001</c:v>
                </c:pt>
                <c:pt idx="6">
                  <c:v>120.23</c:v>
                </c:pt>
                <c:pt idx="7">
                  <c:v>234.56</c:v>
                </c:pt>
                <c:pt idx="8" formatCode="#,##0.00">
                  <c:v>404.57</c:v>
                </c:pt>
                <c:pt idx="9" formatCode="#,##0.00">
                  <c:v>613.41899999999998</c:v>
                </c:pt>
                <c:pt idx="10" formatCode="#,##0.00">
                  <c:v>1271.867</c:v>
                </c:pt>
                <c:pt idx="11" formatCode="#,##0.00">
                  <c:v>2157.5929999999998</c:v>
                </c:pt>
                <c:pt idx="12" formatCode="#,##0.00">
                  <c:v>6775.3789999999999</c:v>
                </c:pt>
                <c:pt idx="13" formatCode="#,##0.00">
                  <c:v>10345.231000000002</c:v>
                </c:pt>
              </c:numCache>
            </c:numRef>
          </c:yVal>
          <c:smooth val="1"/>
        </c:ser>
        <c:axId val="54911360"/>
        <c:axId val="54913280"/>
      </c:scatterChart>
      <c:valAx>
        <c:axId val="5491136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</a:t>
                </a:r>
                <a:r>
                  <a:rPr lang="en-US" baseline="0"/>
                  <a:t> of Bodies (N)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0.32771721422753192"/>
              <c:y val="0.94641916470967447"/>
            </c:manualLayout>
          </c:layout>
        </c:title>
        <c:numFmt formatCode="General" sourceLinked="1"/>
        <c:majorTickMark val="none"/>
        <c:tickLblPos val="nextTo"/>
        <c:crossAx val="54913280"/>
        <c:crosses val="autoZero"/>
        <c:crossBetween val="midCat"/>
      </c:valAx>
      <c:valAx>
        <c:axId val="54913280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</a:t>
                </a:r>
                <a:r>
                  <a:rPr lang="en-US" baseline="0"/>
                  <a:t> in milli seconds</a:t>
                </a:r>
                <a:r>
                  <a:rPr lang="en-US"/>
                  <a:t> 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4911360"/>
        <c:crosses val="autoZero"/>
        <c:crossBetween val="midCat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baseline="0"/>
              <a:t>Time vs N (Parallel)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1713779527559055"/>
          <c:y val="0.12396583239595052"/>
          <c:w val="0.53389995368226062"/>
          <c:h val="0.71726424821897261"/>
        </c:manualLayout>
      </c:layout>
      <c:scatterChart>
        <c:scatterStyle val="smoothMarker"/>
        <c:ser>
          <c:idx val="0"/>
          <c:order val="0"/>
          <c:tx>
            <c:strRef>
              <c:f>Sheet1!$J$28</c:f>
              <c:strCache>
                <c:ptCount val="1"/>
                <c:pt idx="0">
                  <c:v>2 Iteration </c:v>
                </c:pt>
              </c:strCache>
            </c:strRef>
          </c:tx>
          <c:marker>
            <c:symbol val="none"/>
          </c:marker>
          <c:xVal>
            <c:numRef>
              <c:f>Sheet1!$K$27:$X$27</c:f>
              <c:numCache>
                <c:formatCode>General</c:formatCode>
                <c:ptCount val="14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  <c:pt idx="5">
                  <c:v>64</c:v>
                </c:pt>
                <c:pt idx="6">
                  <c:v>128</c:v>
                </c:pt>
                <c:pt idx="7">
                  <c:v>256</c:v>
                </c:pt>
                <c:pt idx="8">
                  <c:v>512</c:v>
                </c:pt>
                <c:pt idx="9">
                  <c:v>1024</c:v>
                </c:pt>
                <c:pt idx="10">
                  <c:v>2048</c:v>
                </c:pt>
                <c:pt idx="11">
                  <c:v>4096</c:v>
                </c:pt>
                <c:pt idx="12">
                  <c:v>8192</c:v>
                </c:pt>
                <c:pt idx="13">
                  <c:v>16384</c:v>
                </c:pt>
              </c:numCache>
            </c:numRef>
          </c:xVal>
          <c:yVal>
            <c:numRef>
              <c:f>Sheet1!$K$28:$X$28</c:f>
              <c:numCache>
                <c:formatCode>General</c:formatCode>
                <c:ptCount val="14"/>
                <c:pt idx="0">
                  <c:v>0.7330000000000001</c:v>
                </c:pt>
                <c:pt idx="1">
                  <c:v>0.7360000000000001</c:v>
                </c:pt>
                <c:pt idx="2">
                  <c:v>0.76200000000000012</c:v>
                </c:pt>
                <c:pt idx="3">
                  <c:v>0.77300000000000013</c:v>
                </c:pt>
                <c:pt idx="4">
                  <c:v>0.78</c:v>
                </c:pt>
                <c:pt idx="5">
                  <c:v>0.80100000000000005</c:v>
                </c:pt>
                <c:pt idx="6">
                  <c:v>0.87400000000000011</c:v>
                </c:pt>
                <c:pt idx="7">
                  <c:v>0.89500000000000002</c:v>
                </c:pt>
                <c:pt idx="8">
                  <c:v>0.98099999999999998</c:v>
                </c:pt>
                <c:pt idx="9">
                  <c:v>1.117</c:v>
                </c:pt>
                <c:pt idx="10">
                  <c:v>1.5269999999999997</c:v>
                </c:pt>
                <c:pt idx="11">
                  <c:v>2.4499999999999997</c:v>
                </c:pt>
                <c:pt idx="12">
                  <c:v>3.214</c:v>
                </c:pt>
                <c:pt idx="13">
                  <c:v>6.21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Sheet1!$J$29</c:f>
              <c:strCache>
                <c:ptCount val="1"/>
                <c:pt idx="0">
                  <c:v>16 Iteration</c:v>
                </c:pt>
              </c:strCache>
            </c:strRef>
          </c:tx>
          <c:marker>
            <c:symbol val="none"/>
          </c:marker>
          <c:xVal>
            <c:numRef>
              <c:f>Sheet1!$K$27:$X$27</c:f>
              <c:numCache>
                <c:formatCode>General</c:formatCode>
                <c:ptCount val="14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  <c:pt idx="5">
                  <c:v>64</c:v>
                </c:pt>
                <c:pt idx="6">
                  <c:v>128</c:v>
                </c:pt>
                <c:pt idx="7">
                  <c:v>256</c:v>
                </c:pt>
                <c:pt idx="8">
                  <c:v>512</c:v>
                </c:pt>
                <c:pt idx="9">
                  <c:v>1024</c:v>
                </c:pt>
                <c:pt idx="10">
                  <c:v>2048</c:v>
                </c:pt>
                <c:pt idx="11">
                  <c:v>4096</c:v>
                </c:pt>
                <c:pt idx="12">
                  <c:v>8192</c:v>
                </c:pt>
                <c:pt idx="13">
                  <c:v>16384</c:v>
                </c:pt>
              </c:numCache>
            </c:numRef>
          </c:xVal>
          <c:yVal>
            <c:numRef>
              <c:f>Sheet1!$K$29:$X$29</c:f>
              <c:numCache>
                <c:formatCode>General</c:formatCode>
                <c:ptCount val="14"/>
                <c:pt idx="0">
                  <c:v>0.83700000000000008</c:v>
                </c:pt>
                <c:pt idx="1">
                  <c:v>0.87400000000000011</c:v>
                </c:pt>
                <c:pt idx="2">
                  <c:v>1.0389999999999997</c:v>
                </c:pt>
                <c:pt idx="3">
                  <c:v>1.054</c:v>
                </c:pt>
                <c:pt idx="4">
                  <c:v>1.0740000000000001</c:v>
                </c:pt>
                <c:pt idx="5">
                  <c:v>1.097</c:v>
                </c:pt>
                <c:pt idx="6">
                  <c:v>1.06</c:v>
                </c:pt>
                <c:pt idx="7">
                  <c:v>1.1679999999999997</c:v>
                </c:pt>
                <c:pt idx="8">
                  <c:v>1.288</c:v>
                </c:pt>
                <c:pt idx="9">
                  <c:v>1.321</c:v>
                </c:pt>
                <c:pt idx="10">
                  <c:v>2.6759999999999997</c:v>
                </c:pt>
                <c:pt idx="11">
                  <c:v>3.5489999999999999</c:v>
                </c:pt>
                <c:pt idx="12">
                  <c:v>4.2919999999999998</c:v>
                </c:pt>
                <c:pt idx="13">
                  <c:v>8.2299999999999986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Sheet1!$J$30</c:f>
              <c:strCache>
                <c:ptCount val="1"/>
                <c:pt idx="0">
                  <c:v>128 iterations</c:v>
                </c:pt>
              </c:strCache>
            </c:strRef>
          </c:tx>
          <c:marker>
            <c:symbol val="none"/>
          </c:marker>
          <c:xVal>
            <c:numRef>
              <c:f>Sheet1!$K$27:$X$27</c:f>
              <c:numCache>
                <c:formatCode>General</c:formatCode>
                <c:ptCount val="14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  <c:pt idx="5">
                  <c:v>64</c:v>
                </c:pt>
                <c:pt idx="6">
                  <c:v>128</c:v>
                </c:pt>
                <c:pt idx="7">
                  <c:v>256</c:v>
                </c:pt>
                <c:pt idx="8">
                  <c:v>512</c:v>
                </c:pt>
                <c:pt idx="9">
                  <c:v>1024</c:v>
                </c:pt>
                <c:pt idx="10">
                  <c:v>2048</c:v>
                </c:pt>
                <c:pt idx="11">
                  <c:v>4096</c:v>
                </c:pt>
                <c:pt idx="12">
                  <c:v>8192</c:v>
                </c:pt>
                <c:pt idx="13">
                  <c:v>16384</c:v>
                </c:pt>
              </c:numCache>
            </c:numRef>
          </c:xVal>
          <c:yVal>
            <c:numRef>
              <c:f>Sheet1!$K$30:$X$30</c:f>
              <c:numCache>
                <c:formatCode>General</c:formatCode>
                <c:ptCount val="14"/>
                <c:pt idx="0">
                  <c:v>2.8179999999999996</c:v>
                </c:pt>
                <c:pt idx="1">
                  <c:v>3.2040000000000002</c:v>
                </c:pt>
                <c:pt idx="2">
                  <c:v>3.4559999999999995</c:v>
                </c:pt>
                <c:pt idx="3">
                  <c:v>3.5309999999999997</c:v>
                </c:pt>
                <c:pt idx="4">
                  <c:v>3.653</c:v>
                </c:pt>
                <c:pt idx="5">
                  <c:v>3.698</c:v>
                </c:pt>
                <c:pt idx="6">
                  <c:v>3.7680000000000002</c:v>
                </c:pt>
                <c:pt idx="7">
                  <c:v>3.8969999999999994</c:v>
                </c:pt>
                <c:pt idx="8">
                  <c:v>4.0339999999999998</c:v>
                </c:pt>
                <c:pt idx="9">
                  <c:v>4.2450000000000001</c:v>
                </c:pt>
                <c:pt idx="10">
                  <c:v>4.4379999999999997</c:v>
                </c:pt>
                <c:pt idx="11">
                  <c:v>4.7720000000000002</c:v>
                </c:pt>
                <c:pt idx="12">
                  <c:v>6.351</c:v>
                </c:pt>
                <c:pt idx="13">
                  <c:v>11.774000000000001</c:v>
                </c:pt>
              </c:numCache>
            </c:numRef>
          </c:yVal>
          <c:smooth val="1"/>
        </c:ser>
        <c:axId val="54976512"/>
        <c:axId val="54978432"/>
      </c:scatterChart>
      <c:valAx>
        <c:axId val="5497651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</a:t>
                </a:r>
                <a:r>
                  <a:rPr lang="en-US" baseline="0"/>
                  <a:t> of Bodies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0.35247331583552083"/>
              <c:y val="0.88793963254593233"/>
            </c:manualLayout>
          </c:layout>
        </c:title>
        <c:numFmt formatCode="General" sourceLinked="1"/>
        <c:majorTickMark val="none"/>
        <c:tickLblPos val="nextTo"/>
        <c:crossAx val="54978432"/>
        <c:crosses val="autoZero"/>
        <c:crossBetween val="midCat"/>
      </c:valAx>
      <c:valAx>
        <c:axId val="54978432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</a:t>
                </a:r>
                <a:r>
                  <a:rPr lang="en-US" baseline="0"/>
                  <a:t> in Milli Seconds</a:t>
                </a:r>
                <a:endParaRPr lang="en-US"/>
              </a:p>
            </c:rich>
          </c:tx>
          <c:layout/>
        </c:title>
        <c:numFmt formatCode="General" sourceLinked="1"/>
        <c:majorTickMark val="none"/>
        <c:tickLblPos val="nextTo"/>
        <c:crossAx val="54976512"/>
        <c:crosses val="autoZero"/>
        <c:crossBetween val="midCat"/>
      </c:valAx>
    </c:plotArea>
    <c:legend>
      <c:legendPos val="r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Time Vs Number of Nodes</a:t>
            </a:r>
          </a:p>
        </c:rich>
      </c:tx>
      <c:layout/>
    </c:title>
    <c:plotArea>
      <c:layout/>
      <c:scatterChart>
        <c:scatterStyle val="smoothMarker"/>
        <c:ser>
          <c:idx val="0"/>
          <c:order val="0"/>
          <c:tx>
            <c:strRef>
              <c:f>Sheet1!$K$17</c:f>
              <c:strCache>
                <c:ptCount val="1"/>
                <c:pt idx="0">
                  <c:v>128 iterations</c:v>
                </c:pt>
              </c:strCache>
            </c:strRef>
          </c:tx>
          <c:marker>
            <c:symbol val="none"/>
          </c:marker>
          <c:xVal>
            <c:numRef>
              <c:f>Sheet1!$L$16:$N$16</c:f>
              <c:numCache>
                <c:formatCode>General</c:formatCode>
                <c:ptCount val="3"/>
                <c:pt idx="0">
                  <c:v>2</c:v>
                </c:pt>
                <c:pt idx="1">
                  <c:v>4</c:v>
                </c:pt>
                <c:pt idx="2">
                  <c:v>8</c:v>
                </c:pt>
              </c:numCache>
            </c:numRef>
          </c:xVal>
          <c:yVal>
            <c:numRef>
              <c:f>Sheet1!$L$17:$N$17</c:f>
              <c:numCache>
                <c:formatCode>General</c:formatCode>
                <c:ptCount val="3"/>
                <c:pt idx="0">
                  <c:v>58.34</c:v>
                </c:pt>
                <c:pt idx="1">
                  <c:v>32.450000000000003</c:v>
                </c:pt>
                <c:pt idx="2">
                  <c:v>11.77</c:v>
                </c:pt>
              </c:numCache>
            </c:numRef>
          </c:yVal>
          <c:smooth val="1"/>
        </c:ser>
        <c:axId val="70292224"/>
        <c:axId val="74687232"/>
      </c:scatterChart>
      <c:valAx>
        <c:axId val="7029222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of Processors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74687232"/>
        <c:crosses val="autoZero"/>
        <c:crossBetween val="midCat"/>
      </c:valAx>
      <c:valAx>
        <c:axId val="74687232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in Milli sec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70292224"/>
        <c:crosses val="autoZero"/>
        <c:crossBetween val="midCat"/>
      </c:valAx>
    </c:plotArea>
    <c:legend>
      <c:legendPos val="r"/>
      <c:layout/>
    </c:legend>
    <c:plotVisOnly val="1"/>
  </c:chart>
  <c:spPr>
    <a:gradFill rotWithShape="1">
      <a:gsLst>
        <a:gs pos="0">
          <a:schemeClr val="accent1">
            <a:tint val="35000"/>
            <a:satMod val="260000"/>
          </a:schemeClr>
        </a:gs>
        <a:gs pos="30000">
          <a:schemeClr val="accent1">
            <a:tint val="38000"/>
            <a:satMod val="260000"/>
          </a:schemeClr>
        </a:gs>
        <a:gs pos="75000">
          <a:schemeClr val="accent1">
            <a:tint val="55000"/>
            <a:satMod val="255000"/>
          </a:schemeClr>
        </a:gs>
        <a:gs pos="100000">
          <a:schemeClr val="accent1">
            <a:tint val="70000"/>
            <a:satMod val="255000"/>
          </a:schemeClr>
        </a:gs>
      </a:gsLst>
      <a:path path="circle">
        <a:fillToRect l="5000" t="100000" r="120000" b="10000"/>
      </a:path>
    </a:gradFill>
    <a:ln w="12700" cap="flat" cmpd="sng" algn="ctr">
      <a:solidFill>
        <a:schemeClr val="accent1">
          <a:shade val="70000"/>
          <a:satMod val="150000"/>
        </a:schemeClr>
      </a:solidFill>
      <a:prstDash val="solid"/>
    </a:ln>
    <a:effectLst>
      <a:outerShdw blurRad="50800" dist="25000" dir="5400000" rotWithShape="0">
        <a:srgbClr val="000000">
          <a:alpha val="40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49BA458-8D57-40FC-8D4F-09C2F0E6415B}" type="datetimeFigureOut">
              <a:rPr lang="en-US" smtClean="0"/>
              <a:pPr/>
              <a:t>12/11/2009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338CB25-3A53-4FFA-94A6-BC6CFCB9F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A458-8D57-40FC-8D4F-09C2F0E6415B}" type="datetimeFigureOut">
              <a:rPr lang="en-US" smtClean="0"/>
              <a:pPr/>
              <a:t>12/11/2009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8CB25-3A53-4FFA-94A6-BC6CFCB9F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A458-8D57-40FC-8D4F-09C2F0E6415B}" type="datetimeFigureOut">
              <a:rPr lang="en-US" smtClean="0"/>
              <a:pPr/>
              <a:t>12/11/2009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8CB25-3A53-4FFA-94A6-BC6CFCB9F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49BA458-8D57-40FC-8D4F-09C2F0E6415B}" type="datetimeFigureOut">
              <a:rPr lang="en-US" smtClean="0"/>
              <a:pPr/>
              <a:t>12/11/2009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338CB25-3A53-4FFA-94A6-BC6CFCB9FE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  <p:pic>
        <p:nvPicPr>
          <p:cNvPr id="11" name="Picture 10" descr="UB.gi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096000" y="152400"/>
            <a:ext cx="2654300" cy="55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49BA458-8D57-40FC-8D4F-09C2F0E6415B}" type="datetimeFigureOut">
              <a:rPr lang="en-US" smtClean="0"/>
              <a:pPr/>
              <a:t>12/11/2009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338CB25-3A53-4FFA-94A6-BC6CFCB9F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A458-8D57-40FC-8D4F-09C2F0E6415B}" type="datetimeFigureOut">
              <a:rPr lang="en-US" smtClean="0"/>
              <a:pPr/>
              <a:t>12/11/2009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8CB25-3A53-4FFA-94A6-BC6CFCB9FE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A458-8D57-40FC-8D4F-09C2F0E6415B}" type="datetimeFigureOut">
              <a:rPr lang="en-US" smtClean="0"/>
              <a:pPr/>
              <a:t>12/11/2009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8CB25-3A53-4FFA-94A6-BC6CFCB9FE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49BA458-8D57-40FC-8D4F-09C2F0E6415B}" type="datetimeFigureOut">
              <a:rPr lang="en-US" smtClean="0"/>
              <a:pPr/>
              <a:t>12/11/2009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338CB25-3A53-4FFA-94A6-BC6CFCB9FE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A458-8D57-40FC-8D4F-09C2F0E6415B}" type="datetimeFigureOut">
              <a:rPr lang="en-US" smtClean="0"/>
              <a:pPr/>
              <a:t>12/11/2009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8CB25-3A53-4FFA-94A6-BC6CFCB9F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49BA458-8D57-40FC-8D4F-09C2F0E6415B}" type="datetimeFigureOut">
              <a:rPr lang="en-US" smtClean="0"/>
              <a:pPr/>
              <a:t>12/11/2009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338CB25-3A53-4FFA-94A6-BC6CFCB9FE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49BA458-8D57-40FC-8D4F-09C2F0E6415B}" type="datetimeFigureOut">
              <a:rPr lang="en-US" smtClean="0"/>
              <a:pPr/>
              <a:t>12/11/2009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338CB25-3A53-4FFA-94A6-BC6CFCB9FE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49BA458-8D57-40FC-8D4F-09C2F0E6415B}" type="datetimeFigureOut">
              <a:rPr lang="en-US" smtClean="0"/>
              <a:pPr/>
              <a:t>12/11/2009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338CB25-3A53-4FFA-94A6-BC6CFCB9F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 Body Gravitational Problem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Seminar</a:t>
            </a:r>
          </a:p>
          <a:p>
            <a:r>
              <a:rPr lang="en-US" dirty="0" smtClean="0"/>
              <a:t>By </a:t>
            </a:r>
            <a:r>
              <a:rPr lang="en-US" dirty="0" err="1" smtClean="0"/>
              <a:t>Srinivasan</a:t>
            </a:r>
            <a:r>
              <a:rPr lang="en-US" dirty="0" smtClean="0"/>
              <a:t> </a:t>
            </a:r>
            <a:r>
              <a:rPr lang="en-US" dirty="0" err="1" smtClean="0"/>
              <a:t>Manoharan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7924800" cy="5794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Table (N &amp; Number of Iterations)-Parallel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2000" y="1844040"/>
          <a:ext cx="7315200" cy="4328163"/>
        </p:xfrm>
        <a:graphic>
          <a:graphicData uri="http://schemas.openxmlformats.org/drawingml/2006/table">
            <a:tbl>
              <a:tblPr/>
              <a:tblGrid>
                <a:gridCol w="1828800"/>
                <a:gridCol w="1905000"/>
                <a:gridCol w="1752600"/>
                <a:gridCol w="1828800"/>
              </a:tblGrid>
              <a:tr h="68667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 - Number of Bodies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Time for 2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Iteration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in </a:t>
                      </a:r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Milli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sec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 Iteration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128 iterations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601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0.837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2.818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1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0.874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3.204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1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0.762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1.039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3.456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1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0.773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3.531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1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1.074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3.653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1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0.801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1.097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3.698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1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0.874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3.768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1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1.168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3.897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1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1.288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4.034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1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1.321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4.245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1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2.676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4.438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1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3.549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4.772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1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8192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3.214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4.292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6.351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1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16384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11.774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4953000" cy="731838"/>
          </a:xfrm>
        </p:spPr>
        <p:txBody>
          <a:bodyPr/>
          <a:lstStyle/>
          <a:p>
            <a:r>
              <a:rPr lang="en-US" dirty="0" smtClean="0"/>
              <a:t>Performance(Time Vs N)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419600" y="1981200"/>
            <a:ext cx="3962400" cy="4389120"/>
          </a:xfrm>
          <a:prstGeom prst="rect">
            <a:avLst/>
          </a:prstGeom>
          <a:solidFill>
            <a:schemeClr val="lt1"/>
          </a:solidFill>
          <a:ln w="25400" cap="flat" cmpd="sng" algn="ctr">
            <a:solidFill>
              <a:schemeClr val="accent1"/>
            </a:solidFill>
            <a:prstDash val="solid"/>
          </a:ln>
          <a:effectLst/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4572000" y="1981200"/>
          <a:ext cx="38100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228600" y="1981200"/>
            <a:ext cx="4038600" cy="4389120"/>
          </a:xfrm>
          <a:prstGeom prst="rect">
            <a:avLst/>
          </a:prstGeom>
          <a:solidFill>
            <a:schemeClr val="lt1"/>
          </a:solidFill>
          <a:ln w="25400" cap="flat" cmpd="sng" algn="ctr">
            <a:solidFill>
              <a:schemeClr val="accent1"/>
            </a:solidFill>
            <a:prstDash val="solid"/>
          </a:ln>
          <a:effectLst/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9" name="Chart 8"/>
          <p:cNvGraphicFramePr/>
          <p:nvPr/>
        </p:nvGraphicFramePr>
        <p:xfrm>
          <a:off x="304800" y="2057400"/>
          <a:ext cx="38862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6858000" cy="579438"/>
          </a:xfrm>
        </p:spPr>
        <p:txBody>
          <a:bodyPr>
            <a:normAutofit/>
          </a:bodyPr>
          <a:lstStyle/>
          <a:p>
            <a:r>
              <a:rPr lang="en-US" dirty="0" smtClean="0"/>
              <a:t>Performance (Time Vs Processors)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4419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5029200" y="2514600"/>
            <a:ext cx="3124200" cy="2362200"/>
          </a:xfrm>
          <a:prstGeom prst="rect">
            <a:avLst/>
          </a:prstGeom>
          <a:solidFill>
            <a:schemeClr val="lt1"/>
          </a:solidFill>
          <a:ln w="25400" cap="flat" cmpd="sng" algn="ctr">
            <a:solidFill>
              <a:schemeClr val="accent1"/>
            </a:solidFill>
            <a:prstDash val="solid"/>
          </a:ln>
          <a:effectLst/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 the number of Nodes increases ,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performance is better .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4343400" cy="579438"/>
          </a:xfrm>
        </p:spPr>
        <p:txBody>
          <a:bodyPr/>
          <a:lstStyle/>
          <a:p>
            <a:r>
              <a:rPr lang="en-US" dirty="0" smtClean="0"/>
              <a:t>Analysis &amp;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number of calculations involved is 34357641220 and computed in 11.4 </a:t>
            </a:r>
            <a:r>
              <a:rPr lang="en-US" dirty="0" err="1" smtClean="0"/>
              <a:t>milli</a:t>
            </a:r>
            <a:r>
              <a:rPr lang="en-US" dirty="0" smtClean="0"/>
              <a:t> seconds.</a:t>
            </a:r>
          </a:p>
          <a:p>
            <a:r>
              <a:rPr lang="en-US" dirty="0" smtClean="0"/>
              <a:t>Each calculation  involves 14 operations.</a:t>
            </a:r>
          </a:p>
          <a:p>
            <a:r>
              <a:rPr lang="en-US" dirty="0" smtClean="0"/>
              <a:t> When the number of computation is less the processors are underutilized.</a:t>
            </a:r>
          </a:p>
          <a:p>
            <a:r>
              <a:rPr lang="en-US" dirty="0" smtClean="0"/>
              <a:t>But when the calculations increase the performance is far better than the sequential code.</a:t>
            </a:r>
          </a:p>
          <a:p>
            <a:r>
              <a:rPr lang="en-US" dirty="0" smtClean="0"/>
              <a:t> When the number of bodies is 32 the performance is better in parallel .</a:t>
            </a:r>
            <a:r>
              <a:rPr lang="en-US" dirty="0" err="1" smtClean="0"/>
              <a:t>i.e</a:t>
            </a:r>
            <a:r>
              <a:rPr lang="en-US" dirty="0" smtClean="0"/>
              <a:t> 126976 calculations.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838200"/>
            <a:ext cx="2819400" cy="579438"/>
          </a:xfrm>
        </p:spPr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90800" y="3657600"/>
            <a:ext cx="2971800" cy="685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   Thank You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1905000" cy="579438"/>
          </a:xfrm>
        </p:spPr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To compute the position of N bodies over a set of Iterations by using the forces that exists between the other bodies. </a:t>
            </a:r>
          </a:p>
          <a:p>
            <a:r>
              <a:rPr lang="en-US" sz="2000" dirty="0" smtClean="0"/>
              <a:t>A big mathematical conundrum</a:t>
            </a:r>
          </a:p>
          <a:p>
            <a:r>
              <a:rPr lang="en-US" sz="2000" dirty="0" smtClean="0"/>
              <a:t>I chose this problem because of  the huge amount of computation involved in this problem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Mathematical  Problem:-</a:t>
            </a:r>
          </a:p>
          <a:p>
            <a:pPr lvl="1"/>
            <a:r>
              <a:rPr lang="en-US" sz="1800" dirty="0" smtClean="0"/>
              <a:t>Consider n point masses in three dimensional space</a:t>
            </a:r>
          </a:p>
          <a:p>
            <a:pPr lvl="1"/>
            <a:r>
              <a:rPr lang="en-US" sz="1800" dirty="0" smtClean="0"/>
              <a:t>Assumption :- Force experienced between them is Newtonian.</a:t>
            </a:r>
          </a:p>
          <a:p>
            <a:pPr lvl="1"/>
            <a:r>
              <a:rPr lang="en-US" sz="1800" dirty="0" smtClean="0"/>
              <a:t>Then, if the initial positions in space and initial velocities are specified for every particle at some present instant </a:t>
            </a:r>
            <a:r>
              <a:rPr lang="en-US" sz="1800" i="1" dirty="0" smtClean="0"/>
              <a:t>t</a:t>
            </a:r>
            <a:r>
              <a:rPr lang="en-US" sz="1800" baseline="-25000" dirty="0" smtClean="0"/>
              <a:t>0</a:t>
            </a:r>
            <a:r>
              <a:rPr lang="en-US" sz="1800" dirty="0" smtClean="0"/>
              <a:t>, determine the position of each particle at every future (or past) moment of time</a:t>
            </a:r>
            <a:endParaRPr lang="en-US" sz="18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3657600" cy="609600"/>
          </a:xfrm>
        </p:spPr>
        <p:txBody>
          <a:bodyPr>
            <a:normAutofit/>
          </a:bodyPr>
          <a:lstStyle/>
          <a:p>
            <a:r>
              <a:rPr lang="en-US" dirty="0" smtClean="0"/>
              <a:t>Problem(Contd..)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The All Pairs Approach is a brute force technique which evaluates the interactions between all the pairs of the N bodies.</a:t>
            </a:r>
          </a:p>
          <a:p>
            <a:r>
              <a:rPr lang="en-US" sz="2000" dirty="0" smtClean="0"/>
              <a:t>The problem with this approach is that the worst case computational complexity is O(N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).</a:t>
            </a:r>
          </a:p>
          <a:p>
            <a:r>
              <a:rPr lang="en-US" sz="2000" dirty="0" smtClean="0"/>
              <a:t>The all pair approach is used for evaluating bodies that are interacting very closely.</a:t>
            </a:r>
          </a:p>
          <a:p>
            <a:r>
              <a:rPr lang="en-US" sz="2000" dirty="0" smtClean="0"/>
              <a:t>So the all pairs method is combined with a more efficient method ,far field approximation of long range forces(Barnes Hut method).</a:t>
            </a:r>
          </a:p>
          <a:p>
            <a:r>
              <a:rPr lang="en-US" sz="2000" dirty="0" smtClean="0"/>
              <a:t>This far field method is only valid when the two bodies are well separated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The all pairs method requires substantial time to compute and an area where acceleration can be used.</a:t>
            </a:r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2895600" cy="655638"/>
          </a:xfrm>
        </p:spPr>
        <p:txBody>
          <a:bodyPr/>
          <a:lstStyle/>
          <a:p>
            <a:r>
              <a:rPr lang="en-US" dirty="0" smtClean="0"/>
              <a:t>Calculation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1600" dirty="0" smtClean="0"/>
              <a:t>Force Between two bodies with a distance r is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r>
              <a:rPr lang="en-US" sz="1600" dirty="0" smtClean="0"/>
              <a:t>The total Force on the Body </a:t>
            </a:r>
            <a:r>
              <a:rPr lang="en-US" sz="1600" dirty="0" err="1" smtClean="0"/>
              <a:t>i</a:t>
            </a:r>
            <a:r>
              <a:rPr lang="en-US" sz="1600" dirty="0" smtClean="0"/>
              <a:t> is the summation of the all the forces other than </a:t>
            </a:r>
            <a:r>
              <a:rPr lang="en-US" sz="1600" dirty="0" err="1" smtClean="0"/>
              <a:t>i</a:t>
            </a:r>
            <a:r>
              <a:rPr lang="en-US" sz="1600" dirty="0" smtClean="0"/>
              <a:t>. </a:t>
            </a:r>
            <a:r>
              <a:rPr lang="en-US" sz="1600" dirty="0" err="1" smtClean="0"/>
              <a:t>i.e</a:t>
            </a:r>
            <a:endParaRPr lang="en-US" sz="1600" dirty="0" smtClean="0"/>
          </a:p>
          <a:p>
            <a:pPr>
              <a:buNone/>
            </a:pPr>
            <a:endParaRPr lang="en-US" sz="1600" b="1" dirty="0" smtClean="0"/>
          </a:p>
          <a:p>
            <a:pPr algn="ctr">
              <a:buNone/>
            </a:pPr>
            <a:endParaRPr lang="en-US" sz="1600" dirty="0" smtClean="0"/>
          </a:p>
          <a:p>
            <a:pPr algn="ctr">
              <a:buNone/>
            </a:pPr>
            <a:r>
              <a:rPr lang="en-US" sz="1600" dirty="0" smtClean="0"/>
              <a:t>where </a:t>
            </a:r>
            <a:r>
              <a:rPr lang="en-US" sz="1600" dirty="0" smtClean="0"/>
              <a:t>j is 1 to N and not equal to j.</a:t>
            </a:r>
          </a:p>
          <a:p>
            <a:pPr>
              <a:buNone/>
            </a:pPr>
            <a:endParaRPr lang="en-US" sz="1600" dirty="0" smtClean="0"/>
          </a:p>
          <a:p>
            <a:r>
              <a:rPr lang="en-US" sz="1600" dirty="0" smtClean="0"/>
              <a:t> Due to  approximation, softening factor is included and Force = mass * Acceleration.    </a:t>
            </a:r>
          </a:p>
          <a:p>
            <a:pPr algn="ctr">
              <a:buNone/>
            </a:pPr>
            <a:endParaRPr lang="en-US" sz="1600" dirty="0" smtClean="0"/>
          </a:p>
          <a:p>
            <a:pPr algn="ctr">
              <a:buNone/>
            </a:pPr>
            <a:r>
              <a:rPr lang="en-US" sz="1600" dirty="0" smtClean="0"/>
              <a:t> </a:t>
            </a:r>
            <a:r>
              <a:rPr lang="en-US" sz="1600" dirty="0" smtClean="0"/>
              <a:t> </a:t>
            </a:r>
            <a:endParaRPr lang="en-US" sz="1600" dirty="0" smtClean="0"/>
          </a:p>
          <a:p>
            <a:r>
              <a:rPr lang="en-US" sz="1600" dirty="0" smtClean="0"/>
              <a:t>Acceleration  of the body ,</a:t>
            </a:r>
            <a:r>
              <a:rPr lang="en-US" sz="1600" dirty="0" err="1" smtClean="0"/>
              <a:t>a</a:t>
            </a:r>
            <a:r>
              <a:rPr lang="en-US" sz="1600" baseline="-25000" dirty="0" err="1" smtClean="0"/>
              <a:t>i</a:t>
            </a:r>
            <a:endParaRPr lang="en-US" sz="1600" baseline="-250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                                   </a:t>
            </a:r>
          </a:p>
          <a:p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  </a:t>
            </a:r>
            <a:endParaRPr lang="en-US" sz="1600" baseline="30000" dirty="0" smtClean="0"/>
          </a:p>
          <a:p>
            <a:pPr>
              <a:buNone/>
            </a:pPr>
            <a:endParaRPr lang="en-US" sz="1600" baseline="30000" dirty="0" smtClean="0"/>
          </a:p>
          <a:p>
            <a:pPr>
              <a:buNone/>
            </a:pPr>
            <a:endParaRPr lang="en-US" sz="1600" baseline="30000" dirty="0" smtClean="0"/>
          </a:p>
          <a:p>
            <a:pPr>
              <a:buNone/>
            </a:pPr>
            <a:endParaRPr lang="en-US" sz="1600" baseline="30000" dirty="0" smtClean="0"/>
          </a:p>
          <a:p>
            <a:pPr>
              <a:buNone/>
            </a:pPr>
            <a:endParaRPr lang="en-US" sz="1600" baseline="30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971800" y="1981200"/>
            <a:ext cx="2438400" cy="38100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anchor="b">
            <a:normAutofit fontScale="62500" lnSpcReduction="20000"/>
          </a:bodyPr>
          <a:lstStyle/>
          <a:p>
            <a:pPr>
              <a:spcBef>
                <a:spcPct val="0"/>
              </a:spcBef>
            </a:pPr>
            <a:r>
              <a:rPr lang="en-US" sz="3200" b="1" dirty="0" err="1" smtClean="0"/>
              <a:t>F</a:t>
            </a:r>
            <a:r>
              <a:rPr lang="en-US" sz="3200" b="1" baseline="-25000" dirty="0" err="1" smtClean="0"/>
              <a:t>ij</a:t>
            </a:r>
            <a:r>
              <a:rPr lang="en-US" sz="3200" b="1" dirty="0" smtClean="0"/>
              <a:t>=G*(m</a:t>
            </a:r>
            <a:r>
              <a:rPr lang="en-US" sz="3200" b="1" baseline="-25000" dirty="0" smtClean="0"/>
              <a:t>i*</a:t>
            </a:r>
            <a:r>
              <a:rPr lang="en-US" sz="3200" b="1" dirty="0" err="1" smtClean="0"/>
              <a:t>m</a:t>
            </a:r>
            <a:r>
              <a:rPr lang="en-US" sz="3200" b="1" baseline="-25000" dirty="0" err="1" smtClean="0"/>
              <a:t>j</a:t>
            </a:r>
            <a:r>
              <a:rPr lang="en-US" sz="3200" b="1" dirty="0" smtClean="0"/>
              <a:t>)/</a:t>
            </a:r>
            <a:r>
              <a:rPr lang="en-US" sz="3200" b="1" dirty="0" smtClean="0"/>
              <a:t>r</a:t>
            </a:r>
            <a:r>
              <a:rPr lang="en-US" sz="3200" b="1" baseline="-25000" dirty="0" smtClean="0"/>
              <a:t>ij</a:t>
            </a:r>
            <a:r>
              <a:rPr lang="en-US" sz="3200" b="1" baseline="30000" dirty="0" smtClean="0"/>
              <a:t>2</a:t>
            </a:r>
            <a:endParaRPr lang="en-US" sz="3200" b="1" dirty="0" smtClean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429000" y="2971800"/>
            <a:ext cx="1219200" cy="38100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anchor="b">
            <a:normAutofit fontScale="70000" lnSpcReduction="20000"/>
          </a:bodyPr>
          <a:lstStyle/>
          <a:p>
            <a:pPr>
              <a:spcBef>
                <a:spcPct val="0"/>
              </a:spcBef>
            </a:pPr>
            <a:r>
              <a:rPr lang="en-US" sz="3200" b="1" dirty="0" err="1" smtClean="0"/>
              <a:t>F</a:t>
            </a:r>
            <a:r>
              <a:rPr lang="en-US" sz="3200" b="1" baseline="-25000" dirty="0" err="1" smtClean="0"/>
              <a:t>i</a:t>
            </a:r>
            <a:r>
              <a:rPr lang="en-US" sz="3200" b="1" dirty="0" smtClean="0"/>
              <a:t>=∑</a:t>
            </a:r>
            <a:r>
              <a:rPr lang="en-US" sz="3200" b="1" dirty="0" err="1" smtClean="0"/>
              <a:t>F</a:t>
            </a:r>
            <a:r>
              <a:rPr lang="en-US" sz="3200" b="1" baseline="-25000" dirty="0" err="1" smtClean="0"/>
              <a:t>ij</a:t>
            </a:r>
            <a:r>
              <a:rPr lang="en-US" sz="3200" b="1" dirty="0" smtClean="0"/>
              <a:t> 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971800" y="3429000"/>
            <a:ext cx="2286000" cy="38100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anchor="b">
            <a:normAutofit fontScale="47500" lnSpcReduction="20000"/>
          </a:bodyPr>
          <a:lstStyle/>
          <a:p>
            <a:pPr>
              <a:spcBef>
                <a:spcPct val="0"/>
              </a:spcBef>
            </a:pPr>
            <a:r>
              <a:rPr lang="en-US" sz="3200" b="1" dirty="0" err="1" smtClean="0"/>
              <a:t>F</a:t>
            </a:r>
            <a:r>
              <a:rPr lang="en-US" sz="3200" b="1" baseline="-25000" dirty="0" err="1" smtClean="0"/>
              <a:t>i</a:t>
            </a:r>
            <a:r>
              <a:rPr lang="en-US" sz="3200" b="1" dirty="0" smtClean="0"/>
              <a:t>=G*m</a:t>
            </a:r>
            <a:r>
              <a:rPr lang="en-US" sz="3200" b="1" baseline="-25000" dirty="0" smtClean="0"/>
              <a:t>i</a:t>
            </a:r>
            <a:r>
              <a:rPr lang="en-US" sz="3200" b="1" dirty="0" smtClean="0"/>
              <a:t>*∑((</a:t>
            </a:r>
            <a:r>
              <a:rPr lang="en-US" sz="3200" b="1" dirty="0" err="1" smtClean="0"/>
              <a:t>m</a:t>
            </a:r>
            <a:r>
              <a:rPr lang="en-US" sz="3200" b="1" baseline="-25000" dirty="0" err="1" smtClean="0"/>
              <a:t>j</a:t>
            </a:r>
            <a:r>
              <a:rPr lang="en-US" sz="3200" b="1" dirty="0" err="1" smtClean="0"/>
              <a:t>r</a:t>
            </a:r>
            <a:r>
              <a:rPr lang="en-US" sz="3200" b="1" baseline="-25000" dirty="0" err="1" smtClean="0"/>
              <a:t>ij</a:t>
            </a:r>
            <a:r>
              <a:rPr lang="en-US" sz="3200" b="1" dirty="0" smtClean="0"/>
              <a:t>)/r</a:t>
            </a:r>
            <a:r>
              <a:rPr lang="en-US" sz="3200" b="1" baseline="-25000" dirty="0" smtClean="0"/>
              <a:t>ij</a:t>
            </a:r>
            <a:r>
              <a:rPr lang="en-US" sz="3200" b="1" baseline="30000" dirty="0" smtClean="0"/>
              <a:t>3</a:t>
            </a:r>
            <a:r>
              <a:rPr lang="en-US" sz="3200" b="1" dirty="0" smtClean="0"/>
              <a:t>)</a:t>
            </a:r>
            <a:endParaRPr lang="en-US" sz="3200" b="1" dirty="0" smtClean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362200" y="4953000"/>
            <a:ext cx="3505200" cy="38100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anchor="b">
            <a:noAutofit/>
          </a:bodyPr>
          <a:lstStyle/>
          <a:p>
            <a:pPr>
              <a:spcBef>
                <a:spcPct val="0"/>
              </a:spcBef>
            </a:pPr>
            <a:r>
              <a:rPr lang="en-US" b="1" dirty="0" err="1" smtClean="0"/>
              <a:t>F</a:t>
            </a:r>
            <a:r>
              <a:rPr lang="en-US" b="1" baseline="-25000" dirty="0" err="1" smtClean="0"/>
              <a:t>i</a:t>
            </a:r>
            <a:r>
              <a:rPr lang="en-US" b="1" dirty="0" smtClean="0"/>
              <a:t>=G*m</a:t>
            </a:r>
            <a:r>
              <a:rPr lang="en-US" b="1" baseline="-25000" dirty="0" smtClean="0"/>
              <a:t>i</a:t>
            </a:r>
            <a:r>
              <a:rPr lang="en-US" b="1" dirty="0" smtClean="0"/>
              <a:t>*∑((</a:t>
            </a:r>
            <a:r>
              <a:rPr lang="en-US" b="1" dirty="0" err="1" smtClean="0"/>
              <a:t>m</a:t>
            </a:r>
            <a:r>
              <a:rPr lang="en-US" b="1" baseline="-25000" dirty="0" err="1" smtClean="0"/>
              <a:t>j</a:t>
            </a:r>
            <a:r>
              <a:rPr lang="en-US" b="1" dirty="0" err="1" smtClean="0"/>
              <a:t>r</a:t>
            </a:r>
            <a:r>
              <a:rPr lang="en-US" b="1" baseline="-25000" dirty="0" err="1" smtClean="0"/>
              <a:t>ij</a:t>
            </a:r>
            <a:r>
              <a:rPr lang="en-US" b="1" dirty="0" smtClean="0"/>
              <a:t>)/(r</a:t>
            </a:r>
            <a:r>
              <a:rPr lang="en-US" b="1" baseline="-25000" dirty="0" smtClean="0"/>
              <a:t>ij</a:t>
            </a:r>
            <a:r>
              <a:rPr lang="en-US" b="1" baseline="30000" dirty="0" smtClean="0"/>
              <a:t>2</a:t>
            </a:r>
            <a:r>
              <a:rPr lang="en-US" b="1" dirty="0" smtClean="0"/>
              <a:t>+</a:t>
            </a:r>
            <a:r>
              <a:rPr lang="el-GR" b="1" dirty="0" smtClean="0"/>
              <a:t>ε</a:t>
            </a:r>
            <a:r>
              <a:rPr lang="en-US" b="1" baseline="30000" dirty="0" smtClean="0"/>
              <a:t>2</a:t>
            </a:r>
            <a:r>
              <a:rPr lang="en-US" b="1" dirty="0" smtClean="0"/>
              <a:t>)</a:t>
            </a:r>
            <a:r>
              <a:rPr lang="en-US" b="1" baseline="30000" dirty="0" smtClean="0"/>
              <a:t>3/2</a:t>
            </a:r>
            <a:r>
              <a:rPr lang="en-US" b="1" dirty="0" smtClean="0"/>
              <a:t>).</a:t>
            </a:r>
            <a:endParaRPr lang="en-US" b="1" dirty="0" smtClean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590800" y="5943600"/>
            <a:ext cx="3048000" cy="38100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anchor="b">
            <a:noAutofit/>
          </a:bodyPr>
          <a:lstStyle/>
          <a:p>
            <a:pPr>
              <a:spcBef>
                <a:spcPct val="0"/>
              </a:spcBef>
            </a:pPr>
            <a:r>
              <a:rPr lang="en-US" b="1" dirty="0" err="1" smtClean="0"/>
              <a:t>a</a:t>
            </a:r>
            <a:r>
              <a:rPr lang="en-US" b="1" baseline="-25000" dirty="0" err="1" smtClean="0"/>
              <a:t>i</a:t>
            </a:r>
            <a:r>
              <a:rPr lang="en-US" b="1" dirty="0" smtClean="0"/>
              <a:t>=G*∑((</a:t>
            </a:r>
            <a:r>
              <a:rPr lang="en-US" b="1" dirty="0" err="1" smtClean="0"/>
              <a:t>m</a:t>
            </a:r>
            <a:r>
              <a:rPr lang="en-US" b="1" baseline="-25000" dirty="0" err="1" smtClean="0"/>
              <a:t>j</a:t>
            </a:r>
            <a:r>
              <a:rPr lang="en-US" b="1" dirty="0" err="1" smtClean="0"/>
              <a:t>r</a:t>
            </a:r>
            <a:r>
              <a:rPr lang="en-US" b="1" baseline="-25000" dirty="0" err="1" smtClean="0"/>
              <a:t>ij</a:t>
            </a:r>
            <a:r>
              <a:rPr lang="en-US" b="1" dirty="0" smtClean="0"/>
              <a:t>)/(r</a:t>
            </a:r>
            <a:r>
              <a:rPr lang="en-US" b="1" baseline="-25000" dirty="0" smtClean="0"/>
              <a:t>ij</a:t>
            </a:r>
            <a:r>
              <a:rPr lang="en-US" b="1" baseline="30000" dirty="0" smtClean="0"/>
              <a:t>2</a:t>
            </a:r>
            <a:r>
              <a:rPr lang="en-US" b="1" dirty="0" smtClean="0"/>
              <a:t>+</a:t>
            </a:r>
            <a:r>
              <a:rPr lang="el-GR" b="1" dirty="0" smtClean="0"/>
              <a:t>ε</a:t>
            </a:r>
            <a:r>
              <a:rPr lang="en-US" b="1" baseline="30000" dirty="0" smtClean="0"/>
              <a:t>2</a:t>
            </a:r>
            <a:r>
              <a:rPr lang="en-US" b="1" dirty="0" smtClean="0"/>
              <a:t>)</a:t>
            </a:r>
            <a:r>
              <a:rPr lang="en-US" b="1" baseline="30000" dirty="0" smtClean="0"/>
              <a:t>3/2</a:t>
            </a:r>
            <a:r>
              <a:rPr lang="en-US" b="1" dirty="0" smtClean="0"/>
              <a:t>).</a:t>
            </a: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4572000" cy="655638"/>
          </a:xfrm>
        </p:spPr>
        <p:txBody>
          <a:bodyPr/>
          <a:lstStyle/>
          <a:p>
            <a:r>
              <a:rPr lang="en-US" dirty="0" smtClean="0"/>
              <a:t>Calculation (contd..)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With acceleration calculated , we can get the velocity v and the distance  x  for the body to move . </a:t>
            </a:r>
          </a:p>
          <a:p>
            <a:r>
              <a:rPr lang="en-US" sz="2000" dirty="0" smtClean="0"/>
              <a:t>We can calculate all </a:t>
            </a:r>
            <a:r>
              <a:rPr lang="en-US" sz="2000" dirty="0" err="1" smtClean="0"/>
              <a:t>F</a:t>
            </a:r>
            <a:r>
              <a:rPr lang="en-US" sz="2000" baseline="-25000" dirty="0" err="1" smtClean="0"/>
              <a:t>ij</a:t>
            </a:r>
            <a:r>
              <a:rPr lang="en-US" sz="2000" baseline="-25000" dirty="0" smtClean="0"/>
              <a:t> </a:t>
            </a:r>
            <a:r>
              <a:rPr lang="en-US" sz="2000" dirty="0" smtClean="0"/>
              <a:t>in a grid of size N * N .</a:t>
            </a:r>
          </a:p>
          <a:p>
            <a:pPr>
              <a:buNone/>
            </a:pPr>
            <a:r>
              <a:rPr lang="en-US" sz="2000" dirty="0" smtClean="0"/>
              <a:t>       </a:t>
            </a: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38200" y="2819400"/>
          <a:ext cx="6477000" cy="3151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7700"/>
                <a:gridCol w="647700"/>
                <a:gridCol w="647700"/>
                <a:gridCol w="647700"/>
                <a:gridCol w="647700"/>
                <a:gridCol w="647700"/>
                <a:gridCol w="647700"/>
                <a:gridCol w="647700"/>
                <a:gridCol w="647700"/>
                <a:gridCol w="647700"/>
              </a:tblGrid>
              <a:tr h="410806">
                <a:tc>
                  <a:txBody>
                    <a:bodyPr/>
                    <a:lstStyle/>
                    <a:p>
                      <a:r>
                        <a:rPr lang="en-US" dirty="0" smtClean="0"/>
                        <a:t>F11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F1j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F1n</a:t>
                      </a:r>
                      <a:endParaRPr lang="en-US" dirty="0"/>
                    </a:p>
                  </a:txBody>
                  <a:tcPr/>
                </a:tc>
              </a:tr>
              <a:tr h="410806">
                <a:tc>
                  <a:txBody>
                    <a:bodyPr/>
                    <a:lstStyle/>
                    <a:p>
                      <a:r>
                        <a:rPr lang="en-US" dirty="0" smtClean="0"/>
                        <a:t>F21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F2j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F2n</a:t>
                      </a:r>
                      <a:endParaRPr lang="en-US" dirty="0"/>
                    </a:p>
                  </a:txBody>
                  <a:tcPr/>
                </a:tc>
              </a:tr>
              <a:tr h="410806">
                <a:tc>
                  <a:txBody>
                    <a:bodyPr/>
                    <a:lstStyle/>
                    <a:p>
                      <a:r>
                        <a:rPr lang="en-US" dirty="0" smtClean="0"/>
                        <a:t>F31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F3j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F3n</a:t>
                      </a:r>
                      <a:endParaRPr lang="en-US" dirty="0"/>
                    </a:p>
                  </a:txBody>
                  <a:tcPr/>
                </a:tc>
              </a:tr>
              <a:tr h="410806">
                <a:tc>
                  <a:txBody>
                    <a:bodyPr/>
                    <a:lstStyle/>
                    <a:p>
                      <a:r>
                        <a:rPr lang="en-US" dirty="0" smtClean="0"/>
                        <a:t>F41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F43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F46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F4j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F4n</a:t>
                      </a:r>
                      <a:endParaRPr lang="en-US" dirty="0"/>
                    </a:p>
                  </a:txBody>
                  <a:tcPr/>
                </a:tc>
              </a:tr>
              <a:tr h="3567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6723">
                <a:tc>
                  <a:txBody>
                    <a:bodyPr/>
                    <a:lstStyle/>
                    <a:p>
                      <a:r>
                        <a:rPr lang="en-US" dirty="0" smtClean="0"/>
                        <a:t>Fi1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Fij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Fin</a:t>
                      </a:r>
                      <a:endParaRPr lang="en-US" dirty="0"/>
                    </a:p>
                  </a:txBody>
                  <a:tcPr/>
                </a:tc>
              </a:tr>
              <a:tr h="3567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10806">
                <a:tc>
                  <a:txBody>
                    <a:bodyPr/>
                    <a:lstStyle/>
                    <a:p>
                      <a:r>
                        <a:rPr lang="en-US" dirty="0" smtClean="0"/>
                        <a:t>Fn1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Fn2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Fn3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Fn4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Fn5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Fn6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Fnj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Fnn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2209800" cy="5032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First we randomly position the bodies in the 3 dimensional space.</a:t>
            </a:r>
          </a:p>
          <a:p>
            <a:r>
              <a:rPr lang="en-US" sz="2000" dirty="0" smtClean="0"/>
              <a:t>Then we calculate the </a:t>
            </a:r>
            <a:r>
              <a:rPr lang="en-US" sz="2000" dirty="0" smtClean="0"/>
              <a:t>force exerted in all the axis using the formula.</a:t>
            </a:r>
          </a:p>
          <a:p>
            <a:r>
              <a:rPr lang="en-US" sz="2000" dirty="0" smtClean="0"/>
              <a:t>We calculate the acceleration by dividing the force by mass</a:t>
            </a:r>
            <a:endParaRPr lang="en-US" sz="2000" dirty="0" smtClean="0"/>
          </a:p>
          <a:p>
            <a:r>
              <a:rPr lang="en-US" sz="2000" dirty="0" smtClean="0"/>
              <a:t>We calculate the velocity by multiplying the acceleration with delta time.</a:t>
            </a:r>
          </a:p>
          <a:p>
            <a:r>
              <a:rPr lang="en-US" sz="2000" dirty="0" smtClean="0"/>
              <a:t>Then finally we calculate the new position by multiplying the velocity with delta time.</a:t>
            </a:r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514600" cy="639762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smtClean="0"/>
              <a:t>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Each </a:t>
            </a:r>
            <a:r>
              <a:rPr lang="en-US" sz="2000" dirty="0" smtClean="0"/>
              <a:t>entry in the Grid can be calculated independently , therefore there is N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 parallelism.</a:t>
            </a:r>
          </a:p>
          <a:p>
            <a:r>
              <a:rPr lang="en-US" sz="2000" dirty="0" smtClean="0"/>
              <a:t>But Since the memory is limited, we cannot use N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 threads each computing the force in the grid.</a:t>
            </a:r>
          </a:p>
          <a:p>
            <a:r>
              <a:rPr lang="en-US" sz="2000" dirty="0" smtClean="0"/>
              <a:t>So we can calculate the forces in a row to be calculated in sequential order .</a:t>
            </a:r>
          </a:p>
          <a:p>
            <a:r>
              <a:rPr lang="en-US" sz="2000" dirty="0" smtClean="0"/>
              <a:t>And parallelize the columns as each thread can calculate the Force and acceleration of the body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2057400" cy="655638"/>
          </a:xfrm>
        </p:spPr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057400"/>
            <a:ext cx="7467600" cy="3733800"/>
          </a:xfrm>
        </p:spPr>
        <p:txBody>
          <a:bodyPr>
            <a:normAutofit/>
          </a:bodyPr>
          <a:lstStyle/>
          <a:p>
            <a:r>
              <a:rPr lang="en-US" dirty="0" smtClean="0"/>
              <a:t>We </a:t>
            </a:r>
            <a:r>
              <a:rPr lang="en-US" dirty="0" smtClean="0"/>
              <a:t>need to obtain the performance by</a:t>
            </a:r>
          </a:p>
          <a:p>
            <a:pPr lvl="1"/>
            <a:r>
              <a:rPr lang="en-US" dirty="0" smtClean="0"/>
              <a:t>By varying the number of bodies N interacting</a:t>
            </a:r>
          </a:p>
          <a:p>
            <a:pPr lvl="1"/>
            <a:r>
              <a:rPr lang="en-US" dirty="0" smtClean="0"/>
              <a:t>By Varying the number of iterations.</a:t>
            </a:r>
          </a:p>
          <a:p>
            <a:pPr lvl="1"/>
            <a:r>
              <a:rPr lang="en-US" dirty="0" smtClean="0"/>
              <a:t>By varying the number of threads  per block.</a:t>
            </a:r>
          </a:p>
          <a:p>
            <a:pPr lvl="1"/>
            <a:r>
              <a:rPr lang="en-US" dirty="0" smtClean="0"/>
              <a:t>By varying the number of processors</a:t>
            </a:r>
            <a:r>
              <a:rPr lang="en-US" dirty="0" smtClean="0"/>
              <a:t>.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The number of threads per block can also be varied ,but the performance was better when I used p= 256 </a:t>
            </a:r>
            <a:r>
              <a:rPr lang="en-US" dirty="0" err="1" smtClean="0"/>
              <a:t>i.e</a:t>
            </a:r>
            <a:r>
              <a:rPr lang="en-US" dirty="0" smtClean="0"/>
              <a:t> 256 threads per block.</a:t>
            </a:r>
            <a:endParaRPr lang="en-US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6019800"/>
            <a:ext cx="7467600" cy="45720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Number of Blocks = Number of Bodies / Number of threads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5032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Table (N &amp; Number of Iterations)-Sequential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533400" y="1828800"/>
          <a:ext cx="7391400" cy="4571994"/>
        </p:xfrm>
        <a:graphic>
          <a:graphicData uri="http://schemas.openxmlformats.org/drawingml/2006/table">
            <a:tbl>
              <a:tblPr>
                <a:effectLst>
                  <a:reflection blurRad="6350" stA="52000" endA="300" endPos="35000" dir="5400000" sy="-100000" algn="bl" rotWithShape="0"/>
                </a:effectLst>
              </a:tblPr>
              <a:tblGrid>
                <a:gridCol w="1847850"/>
                <a:gridCol w="1847850"/>
                <a:gridCol w="1847850"/>
                <a:gridCol w="1847850"/>
              </a:tblGrid>
              <a:tr h="73689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6100"/>
                          </a:solidFill>
                          <a:latin typeface="Calibri"/>
                        </a:rPr>
                        <a:t>N - Number of Bodies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6100"/>
                          </a:solidFill>
                          <a:latin typeface="Calibri"/>
                        </a:rPr>
                        <a:t>2 Iteration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6100"/>
                          </a:solidFill>
                          <a:latin typeface="Calibri"/>
                        </a:rPr>
                        <a:t>16 Iteration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6100"/>
                          </a:solidFill>
                          <a:latin typeface="Calibri"/>
                        </a:rPr>
                        <a:t>128 iterations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39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9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0.281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9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9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3.652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9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0.364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9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1.352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7.421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52.469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9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5.235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49.456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120.23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9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20.697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74.89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234.56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9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72.85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202.441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404.57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9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499.772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613.42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9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230.24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770.268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1,271.87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9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4096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264.123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1087.857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2,157.59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9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834.123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3050.968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6,775.38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9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16384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3238.89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8459.216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10,345.23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1758</TotalTime>
  <Words>916</Words>
  <Application>Microsoft Office PowerPoint</Application>
  <PresentationFormat>On-screen Show (4:3)</PresentationFormat>
  <Paragraphs>256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Oriel</vt:lpstr>
      <vt:lpstr>N Body Gravitational Problem</vt:lpstr>
      <vt:lpstr>Problem</vt:lpstr>
      <vt:lpstr>Problem(Contd..)</vt:lpstr>
      <vt:lpstr>Calculation</vt:lpstr>
      <vt:lpstr>Calculation (contd..)</vt:lpstr>
      <vt:lpstr>Strategy</vt:lpstr>
      <vt:lpstr>Strategy</vt:lpstr>
      <vt:lpstr>Analysis</vt:lpstr>
      <vt:lpstr>Table (N &amp; Number of Iterations)-Sequential</vt:lpstr>
      <vt:lpstr>Table (N &amp; Number of Iterations)-Parallel</vt:lpstr>
      <vt:lpstr>Performance(Time Vs N)</vt:lpstr>
      <vt:lpstr>Performance (Time Vs Processors)</vt:lpstr>
      <vt:lpstr>Analysis &amp; Inference</vt:lpstr>
      <vt:lpstr>QUESTIONS</vt:lpstr>
    </vt:vector>
  </TitlesOfParts>
  <Company>University at Buffalo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 Body Gravitational Problem</dc:title>
  <dc:creator>Srinivasan</dc:creator>
  <cp:lastModifiedBy>Srinivasan</cp:lastModifiedBy>
  <cp:revision>108</cp:revision>
  <dcterms:created xsi:type="dcterms:W3CDTF">2009-11-08T00:01:59Z</dcterms:created>
  <dcterms:modified xsi:type="dcterms:W3CDTF">2009-12-12T06:01:23Z</dcterms:modified>
</cp:coreProperties>
</file>