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75" r:id="rId15"/>
    <p:sldId id="270" r:id="rId16"/>
    <p:sldId id="269" r:id="rId17"/>
    <p:sldId id="268" r:id="rId18"/>
    <p:sldId id="271" r:id="rId19"/>
    <p:sldId id="278" r:id="rId20"/>
    <p:sldId id="281" r:id="rId21"/>
    <p:sldId id="277" r:id="rId22"/>
    <p:sldId id="276" r:id="rId23"/>
    <p:sldId id="280" r:id="rId24"/>
    <p:sldId id="283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3672"/>
    </p:cViewPr>
  </p:sorterViewPr>
  <p:notesViewPr>
    <p:cSldViewPr>
      <p:cViewPr varScale="1">
        <p:scale>
          <a:sx n="76" d="100"/>
          <a:sy n="76" d="100"/>
        </p:scale>
        <p:origin x="-284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2D082-4EF0-483D-87C1-FBEF10A5595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203DE-9E89-4088-ACF8-656CE01B0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0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D610A-6EE7-4410-8A45-9148A0888928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011C8-829F-46CB-AD2F-EC5BA9748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71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848600" cy="27654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fld id="{F7836591-AC74-425F-BE02-D12A22E45C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fld id="{F7836591-AC74-425F-BE02-D12A22E45C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510528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1052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528816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S. C. Shapiro &amp; J. P. Bona               Formal MAGIC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519609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1line_blue_re_bi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buffalo.edu/sneps/" TargetMode="External"/><Relationship Id="rId2" Type="http://schemas.openxmlformats.org/officeDocument/2006/relationships/hyperlink" Target="http://www.cse.buffalo.edu/~shapir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Specifying modalities in the </a:t>
            </a:r>
            <a:r>
              <a:rPr lang="en-US" dirty="0" err="1" smtClean="0"/>
              <a:t>mglair</a:t>
            </a:r>
            <a:r>
              <a:rPr lang="en-US" dirty="0" smtClean="0"/>
              <a:t> architecture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Stuart C. Shapiro and Jonathan </a:t>
            </a:r>
            <a:r>
              <a:rPr lang="en-US" dirty="0"/>
              <a:t>P. </a:t>
            </a:r>
            <a:r>
              <a:rPr lang="en-US" dirty="0" smtClean="0"/>
              <a:t>Bona</a:t>
            </a:r>
          </a:p>
          <a:p>
            <a:r>
              <a:rPr lang="en-US" dirty="0" smtClean="0"/>
              <a:t>Department of Computer Science and Engineering</a:t>
            </a:r>
          </a:p>
          <a:p>
            <a:r>
              <a:rPr lang="en-US" dirty="0" smtClean="0"/>
              <a:t>And Center for Cognitive Science</a:t>
            </a:r>
          </a:p>
          <a:p>
            <a:r>
              <a:rPr lang="en-US" dirty="0" smtClean="0"/>
              <a:t>University at Buffalo, The State University of New York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287304"/>
            <a:ext cx="2169997" cy="8777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5210541"/>
            <a:ext cx="914400" cy="1031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76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869597"/>
            <a:ext cx="4818888" cy="4483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Grounds KL symbols</a:t>
            </a:r>
          </a:p>
          <a:p>
            <a:pPr lvl="1"/>
            <a:r>
              <a:rPr lang="en-US" dirty="0"/>
              <a:t>Perceptual </a:t>
            </a:r>
            <a:r>
              <a:rPr lang="en-US" dirty="0" smtClean="0"/>
              <a:t>structures</a:t>
            </a:r>
          </a:p>
          <a:p>
            <a:pPr lvl="1"/>
            <a:r>
              <a:rPr lang="en-US" dirty="0" smtClean="0"/>
              <a:t>Lowest layer that knows KL terms</a:t>
            </a:r>
            <a:endParaRPr lang="en-US" dirty="0"/>
          </a:p>
          <a:p>
            <a:r>
              <a:rPr lang="en-US" dirty="0" smtClean="0"/>
              <a:t>Registers for</a:t>
            </a:r>
            <a:br>
              <a:rPr lang="en-US" dirty="0" smtClean="0"/>
            </a:br>
            <a:r>
              <a:rPr lang="en-US" dirty="0" smtClean="0"/>
              <a:t>Embodiment &amp; </a:t>
            </a:r>
            <a:r>
              <a:rPr lang="en-US" dirty="0" err="1"/>
              <a:t>Situatedness</a:t>
            </a:r>
            <a:endParaRPr lang="en-US" dirty="0"/>
          </a:p>
          <a:p>
            <a:pPr lvl="1"/>
            <a:r>
              <a:rPr lang="en-US" dirty="0"/>
              <a:t>Deictic Registers</a:t>
            </a:r>
          </a:p>
          <a:p>
            <a:pPr lvl="1"/>
            <a:r>
              <a:rPr lang="en-US" dirty="0"/>
              <a:t>Modality </a:t>
            </a:r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869597"/>
            <a:ext cx="4818888" cy="4483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Grounds KL symbols</a:t>
            </a:r>
          </a:p>
          <a:p>
            <a:pPr lvl="1"/>
            <a:r>
              <a:rPr lang="en-US" dirty="0" smtClean="0"/>
              <a:t>Implementation </a:t>
            </a:r>
            <a:r>
              <a:rPr lang="en-US" dirty="0"/>
              <a:t>of primitive </a:t>
            </a:r>
            <a:r>
              <a:rPr lang="en-US" dirty="0" smtClean="0"/>
              <a:t>actions</a:t>
            </a:r>
          </a:p>
          <a:p>
            <a:pPr lvl="1"/>
            <a:r>
              <a:rPr lang="en-US" dirty="0"/>
              <a:t>Lowest layer that knows KL </a:t>
            </a:r>
            <a:r>
              <a:rPr lang="en-US" dirty="0" smtClean="0"/>
              <a:t>terms</a:t>
            </a:r>
            <a:endParaRPr lang="en-US" dirty="0"/>
          </a:p>
          <a:p>
            <a:r>
              <a:rPr lang="en-US" dirty="0"/>
              <a:t>Registers </a:t>
            </a:r>
            <a:r>
              <a:rPr lang="en-US" dirty="0" smtClean="0"/>
              <a:t>for</a:t>
            </a:r>
            <a:br>
              <a:rPr lang="en-US" dirty="0" smtClean="0"/>
            </a:br>
            <a:r>
              <a:rPr lang="en-US" dirty="0" smtClean="0"/>
              <a:t>Embodiment &amp; </a:t>
            </a:r>
            <a:r>
              <a:rPr lang="en-US" dirty="0" err="1"/>
              <a:t>Situatedness</a:t>
            </a:r>
            <a:endParaRPr lang="en-US" dirty="0"/>
          </a:p>
          <a:p>
            <a:pPr lvl="1"/>
            <a:r>
              <a:rPr lang="en-US" dirty="0"/>
              <a:t>Deictic Registers</a:t>
            </a:r>
          </a:p>
          <a:p>
            <a:pPr lvl="1"/>
            <a:r>
              <a:rPr lang="en-US" dirty="0"/>
              <a:t>Modality </a:t>
            </a:r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887298"/>
            <a:ext cx="4818888" cy="4483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Knowledge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Implemented in SNePS</a:t>
            </a:r>
          </a:p>
          <a:p>
            <a:r>
              <a:rPr lang="en-US" dirty="0"/>
              <a:t>Agent’s Beliefs</a:t>
            </a:r>
          </a:p>
          <a:p>
            <a:r>
              <a:rPr lang="en-US" dirty="0"/>
              <a:t>Representations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conceived </a:t>
            </a:r>
            <a:r>
              <a:rPr lang="en-US" dirty="0"/>
              <a:t>of entities</a:t>
            </a:r>
          </a:p>
          <a:p>
            <a:r>
              <a:rPr lang="en-US" dirty="0"/>
              <a:t>Semantic Memory</a:t>
            </a:r>
          </a:p>
          <a:p>
            <a:r>
              <a:rPr lang="en-US" dirty="0"/>
              <a:t>Episodic Memory</a:t>
            </a:r>
          </a:p>
          <a:p>
            <a:r>
              <a:rPr lang="en-US" dirty="0"/>
              <a:t>Quantified &amp; conditional beliefs</a:t>
            </a:r>
          </a:p>
          <a:p>
            <a:r>
              <a:rPr lang="en-US" dirty="0"/>
              <a:t>Plans for non-primitive acts</a:t>
            </a:r>
          </a:p>
          <a:p>
            <a:r>
              <a:rPr lang="en-US" dirty="0"/>
              <a:t>Plans to achieve goals</a:t>
            </a:r>
          </a:p>
          <a:p>
            <a:r>
              <a:rPr lang="en-US" dirty="0"/>
              <a:t>Beliefs re. preconditions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&amp; effects of </a:t>
            </a:r>
            <a:r>
              <a:rPr lang="en-US" dirty="0"/>
              <a:t>acts</a:t>
            </a:r>
          </a:p>
          <a:p>
            <a:r>
              <a:rPr lang="en-US" dirty="0" smtClean="0"/>
              <a:t>Policies: Conditions</a:t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performing acts</a:t>
            </a:r>
          </a:p>
          <a:p>
            <a:r>
              <a:rPr lang="en-US" dirty="0"/>
              <a:t>Self-knowledge</a:t>
            </a:r>
          </a:p>
          <a:p>
            <a:r>
              <a:rPr lang="en-US" dirty="0"/>
              <a:t>Meta-knowledge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1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327" y="1887298"/>
            <a:ext cx="4818888" cy="4483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Afferent Modalities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Sensors</a:t>
            </a:r>
          </a:p>
          <a:p>
            <a:r>
              <a:rPr lang="en-US" dirty="0"/>
              <a:t>t</a:t>
            </a:r>
            <a:r>
              <a:rPr lang="en-US" dirty="0" smtClean="0"/>
              <a:t>o Perceptual Structures</a:t>
            </a:r>
          </a:p>
          <a:p>
            <a:r>
              <a:rPr lang="en-US" dirty="0"/>
              <a:t>t</a:t>
            </a:r>
            <a:r>
              <a:rPr lang="en-US" dirty="0" smtClean="0"/>
              <a:t>o Perception</a:t>
            </a:r>
          </a:p>
          <a:p>
            <a:r>
              <a:rPr lang="en-US" dirty="0"/>
              <a:t>t</a:t>
            </a:r>
            <a:r>
              <a:rPr lang="en-US" dirty="0" smtClean="0"/>
              <a:t>o KL Terms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13</a:t>
            </a:fld>
            <a:endParaRPr lang="en-US"/>
          </a:p>
        </p:txBody>
      </p:sp>
      <p:pic>
        <p:nvPicPr>
          <p:cNvPr id="11" name="Picture 42" descr="MCj028128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1327" y="4783709"/>
            <a:ext cx="515666" cy="272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2" descr="MCj0238192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5550" y="5377838"/>
            <a:ext cx="222816" cy="340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Documents and Settings\shapiro\Local Settings\Temporary Internet Files\Content.IE5\XCMV2JDJ\MP900422532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4876800" y="5732585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88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869597"/>
            <a:ext cx="4818888" cy="4483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Efferent Modalities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KL Primitive Acts</a:t>
            </a:r>
          </a:p>
          <a:p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 err="1" smtClean="0"/>
              <a:t>PMLa</a:t>
            </a:r>
            <a:r>
              <a:rPr lang="en-US" dirty="0" smtClean="0"/>
              <a:t> Methods</a:t>
            </a:r>
          </a:p>
          <a:p>
            <a:r>
              <a:rPr lang="en-US" dirty="0" smtClean="0"/>
              <a:t>to act Impulses</a:t>
            </a:r>
          </a:p>
          <a:p>
            <a:r>
              <a:rPr lang="en-US" dirty="0"/>
              <a:t>t</a:t>
            </a:r>
            <a:r>
              <a:rPr lang="en-US" dirty="0" smtClean="0"/>
              <a:t>o Effectors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14</a:t>
            </a:fld>
            <a:endParaRPr lang="en-US"/>
          </a:p>
        </p:txBody>
      </p:sp>
      <p:pic>
        <p:nvPicPr>
          <p:cNvPr id="10" name="Picture 2" descr="C:\Documents and Settings\shapiro\Local Settings\Temporary Internet Files\Content.IE5\XCMV2JDJ\MP90042253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1389" y="47244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5" descr="MCHM00383_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76587" flipH="1">
            <a:off x="8182502" y="5833393"/>
            <a:ext cx="403260" cy="282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3" descr="MCj0238193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6488" y="5406742"/>
            <a:ext cx="533400" cy="242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380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15</a:t>
            </a:fld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4338" y="1421785"/>
            <a:ext cx="21098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Mind (KL)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31085" y="3114675"/>
            <a:ext cx="3151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8996E"/>
                </a:solidFill>
              </a:rPr>
              <a:t>Body (PML/SAL)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04289" y="5093166"/>
            <a:ext cx="1222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3300"/>
                </a:solidFill>
              </a:rPr>
              <a:t>World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538692" y="1452563"/>
            <a:ext cx="10855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Thing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3780472" y="3142784"/>
            <a:ext cx="26019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8996E"/>
                </a:solidFill>
              </a:rPr>
              <a:t>PMLs </a:t>
            </a:r>
            <a:r>
              <a:rPr lang="en-US" sz="2800" dirty="0">
                <a:solidFill>
                  <a:srgbClr val="F8996E"/>
                </a:solidFill>
              </a:rPr>
              <a:t>structure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349264" y="5121275"/>
            <a:ext cx="34644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3300"/>
                </a:solidFill>
              </a:rPr>
              <a:t>Object/Phenomenon</a:t>
            </a: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flipH="1">
            <a:off x="5081469" y="1975425"/>
            <a:ext cx="0" cy="1167359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triangl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H="1">
            <a:off x="5081468" y="3666004"/>
            <a:ext cx="0" cy="1501309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7009510" y="5121275"/>
            <a:ext cx="1183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3300"/>
                </a:solidFill>
              </a:rPr>
              <a:t>Action</a:t>
            </a: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7589281" y="3666004"/>
            <a:ext cx="0" cy="1455271"/>
          </a:xfrm>
          <a:prstGeom prst="line">
            <a:avLst/>
          </a:prstGeom>
          <a:noFill/>
          <a:ln w="57150">
            <a:pattFill prst="pct25">
              <a:fgClr>
                <a:srgbClr val="F8996E"/>
              </a:fgClr>
              <a:bgClr>
                <a:srgbClr val="FF0000"/>
              </a:bgClr>
            </a:patt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404813" y="2606675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auto">
          <a:xfrm>
            <a:off x="404813" y="4389438"/>
            <a:ext cx="83645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6338938" y="3142784"/>
            <a:ext cx="24240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F8996E"/>
                </a:solidFill>
              </a:rPr>
              <a:t>PMLa</a:t>
            </a:r>
            <a:r>
              <a:rPr lang="en-US" sz="2800" dirty="0" smtClean="0">
                <a:solidFill>
                  <a:srgbClr val="F8996E"/>
                </a:solidFill>
              </a:rPr>
              <a:t> method</a:t>
            </a:r>
            <a:endParaRPr lang="en-US" sz="2800" dirty="0">
              <a:solidFill>
                <a:srgbClr val="F8996E"/>
              </a:solidFill>
            </a:endParaRPr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 flipH="1">
            <a:off x="7589281" y="1997119"/>
            <a:ext cx="0" cy="1145665"/>
          </a:xfrm>
          <a:prstGeom prst="line">
            <a:avLst/>
          </a:prstGeom>
          <a:noFill/>
          <a:ln w="57150">
            <a:pattFill prst="trellis">
              <a:fgClr>
                <a:srgbClr val="B3FFF1"/>
              </a:fgClr>
              <a:bgClr>
                <a:srgbClr val="F8996E"/>
              </a:bgClr>
            </a:patt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7009510" y="1473899"/>
            <a:ext cx="1183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Action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20" name="Trapezoid 19"/>
          <p:cNvSpPr/>
          <p:nvPr/>
        </p:nvSpPr>
        <p:spPr>
          <a:xfrm>
            <a:off x="3305378" y="1421785"/>
            <a:ext cx="3508296" cy="4250820"/>
          </a:xfrm>
          <a:prstGeom prst="trapezoi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/>
          <p:cNvSpPr/>
          <p:nvPr/>
        </p:nvSpPr>
        <p:spPr>
          <a:xfrm flipV="1">
            <a:off x="5919371" y="1421784"/>
            <a:ext cx="2767429" cy="4250815"/>
          </a:xfrm>
          <a:custGeom>
            <a:avLst/>
            <a:gdLst>
              <a:gd name="connsiteX0" fmla="*/ 0 w 1873126"/>
              <a:gd name="connsiteY0" fmla="*/ 4250816 h 4250816"/>
              <a:gd name="connsiteX1" fmla="*/ 0 w 1873126"/>
              <a:gd name="connsiteY1" fmla="*/ 0 h 4250816"/>
              <a:gd name="connsiteX2" fmla="*/ 1873126 w 1873126"/>
              <a:gd name="connsiteY2" fmla="*/ 0 h 4250816"/>
              <a:gd name="connsiteX3" fmla="*/ 1873126 w 1873126"/>
              <a:gd name="connsiteY3" fmla="*/ 4250816 h 4250816"/>
              <a:gd name="connsiteX4" fmla="*/ 0 w 1873126"/>
              <a:gd name="connsiteY4" fmla="*/ 4250816 h 4250816"/>
              <a:gd name="connsiteX0" fmla="*/ 0 w 2767429"/>
              <a:gd name="connsiteY0" fmla="*/ 4270913 h 4270913"/>
              <a:gd name="connsiteX1" fmla="*/ 894303 w 2767429"/>
              <a:gd name="connsiteY1" fmla="*/ 0 h 4270913"/>
              <a:gd name="connsiteX2" fmla="*/ 2767429 w 2767429"/>
              <a:gd name="connsiteY2" fmla="*/ 0 h 4270913"/>
              <a:gd name="connsiteX3" fmla="*/ 2767429 w 2767429"/>
              <a:gd name="connsiteY3" fmla="*/ 4250816 h 4270913"/>
              <a:gd name="connsiteX4" fmla="*/ 0 w 2767429"/>
              <a:gd name="connsiteY4" fmla="*/ 4270913 h 4270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7429" h="4270913">
                <a:moveTo>
                  <a:pt x="0" y="4270913"/>
                </a:moveTo>
                <a:lnTo>
                  <a:pt x="894303" y="0"/>
                </a:lnTo>
                <a:lnTo>
                  <a:pt x="2767429" y="0"/>
                </a:lnTo>
                <a:lnTo>
                  <a:pt x="2767429" y="4250816"/>
                </a:lnTo>
                <a:lnTo>
                  <a:pt x="0" y="4270913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537588" y="775454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Afferent</a:t>
            </a:r>
          </a:p>
          <a:p>
            <a:r>
              <a:rPr lang="en-US" dirty="0" smtClean="0"/>
              <a:t>Modality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934200" y="775453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r>
              <a:rPr lang="en-US" dirty="0" smtClean="0"/>
              <a:t>fferent</a:t>
            </a:r>
          </a:p>
          <a:p>
            <a:r>
              <a:rPr lang="en-US" dirty="0" smtClean="0"/>
              <a:t>Modality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3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Entities, Terms, Symbols,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Agent’s mental entity:  </a:t>
            </a:r>
            <a:r>
              <a:rPr lang="en-US" dirty="0">
                <a:solidFill>
                  <a:srgbClr val="FF0000"/>
                </a:solidFill>
              </a:rPr>
              <a:t>a person named Stu</a:t>
            </a:r>
          </a:p>
          <a:p>
            <a:endParaRPr lang="en-US" dirty="0"/>
          </a:p>
          <a:p>
            <a:r>
              <a:rPr lang="en-US" dirty="0"/>
              <a:t>SNePS term: 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b4</a:t>
            </a:r>
          </a:p>
          <a:p>
            <a:endParaRPr lang="en-US" dirty="0">
              <a:solidFill>
                <a:srgbClr val="B3FFF1"/>
              </a:solidFill>
            </a:endParaRPr>
          </a:p>
          <a:p>
            <a:r>
              <a:rPr lang="en-US" dirty="0"/>
              <a:t>Object in world: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120012"/>
            <a:ext cx="556520" cy="149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4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Ontology of Mental 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Entity</a:t>
            </a:r>
          </a:p>
          <a:p>
            <a:pPr lvl="1"/>
            <a:r>
              <a:rPr lang="en-US" dirty="0"/>
              <a:t>Proposition</a:t>
            </a:r>
          </a:p>
          <a:p>
            <a:pPr lvl="2">
              <a:buNone/>
            </a:pPr>
            <a:r>
              <a:rPr lang="en-US" i="1" dirty="0"/>
              <a:t>Agent can believe it or its negation</a:t>
            </a:r>
          </a:p>
          <a:p>
            <a:pPr lvl="2">
              <a:buNone/>
            </a:pPr>
            <a:r>
              <a:rPr lang="en-US" i="1" dirty="0"/>
              <a:t>Includes quantified &amp; conditional beliefs</a:t>
            </a:r>
          </a:p>
          <a:p>
            <a:pPr lvl="1"/>
            <a:r>
              <a:rPr lang="en-US" dirty="0"/>
              <a:t>Act</a:t>
            </a:r>
          </a:p>
          <a:p>
            <a:pPr lvl="2">
              <a:buNone/>
            </a:pPr>
            <a:r>
              <a:rPr lang="en-US" i="1" dirty="0"/>
              <a:t>Agent can perform it</a:t>
            </a:r>
          </a:p>
          <a:p>
            <a:pPr lvl="1"/>
            <a:r>
              <a:rPr lang="en-US" dirty="0"/>
              <a:t>Policy</a:t>
            </a:r>
          </a:p>
          <a:p>
            <a:pPr lvl="2">
              <a:buNone/>
            </a:pPr>
            <a:r>
              <a:rPr lang="en-US" i="1" dirty="0"/>
              <a:t>Condition-act rule agent can adopt</a:t>
            </a:r>
          </a:p>
          <a:p>
            <a:pPr lvl="1"/>
            <a:r>
              <a:rPr lang="en-US" dirty="0"/>
              <a:t>Thing</a:t>
            </a:r>
          </a:p>
          <a:p>
            <a:pPr lvl="2"/>
            <a:r>
              <a:rPr lang="en-US" i="1" dirty="0" smtClean="0"/>
              <a:t>Action: What some agent can perform on some object(s)</a:t>
            </a:r>
          </a:p>
          <a:p>
            <a:pPr lvl="2"/>
            <a:r>
              <a:rPr lang="en-US" i="1" dirty="0" smtClean="0"/>
              <a:t>Category: A category/class of entities</a:t>
            </a:r>
          </a:p>
          <a:p>
            <a:pPr lvl="2"/>
            <a:r>
              <a:rPr lang="en-US" i="1" dirty="0" smtClean="0"/>
              <a:t>Other </a:t>
            </a:r>
            <a:r>
              <a:rPr lang="en-US" i="1" dirty="0"/>
              <a:t>entities: individuals, properties, times, etc</a:t>
            </a:r>
            <a:r>
              <a:rPr lang="en-US" i="1" dirty="0" smtClean="0"/>
              <a:t>.</a:t>
            </a:r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7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Modality: A Nine-Tuple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159619"/>
              </p:ext>
            </p:extLst>
          </p:nvPr>
        </p:nvGraphicFramePr>
        <p:xfrm>
          <a:off x="609600" y="1590675"/>
          <a:ext cx="7424788" cy="37433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14308"/>
                <a:gridCol w="5110480"/>
              </a:tblGrid>
              <a:tr h="415925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Unique</a:t>
                      </a:r>
                      <a:r>
                        <a:rPr lang="en-US" baseline="0" dirty="0" smtClean="0"/>
                        <a:t> name for modality</a:t>
                      </a:r>
                      <a:endParaRPr lang="en-US" dirty="0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afferent</a:t>
                      </a:r>
                      <a:r>
                        <a:rPr lang="en-US" dirty="0" smtClean="0"/>
                        <a:t>/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efferent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r>
                        <a:rPr lang="en-US" dirty="0" smtClean="0"/>
                        <a:t>Predicates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KL predicates</a:t>
                      </a:r>
                      <a:r>
                        <a:rPr lang="en-US" baseline="0" dirty="0" smtClean="0"/>
                        <a:t> to use</a:t>
                      </a:r>
                      <a:endParaRPr lang="en-US" dirty="0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r>
                        <a:rPr lang="en-US" dirty="0" smtClean="0"/>
                        <a:t>Channel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channel</a:t>
                      </a:r>
                      <a:endParaRPr lang="en-US" dirty="0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r>
                        <a:rPr lang="en-US" dirty="0" smtClean="0"/>
                        <a:t>Access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Allow/Deny agent</a:t>
                      </a:r>
                      <a:r>
                        <a:rPr lang="en-US" baseline="0" dirty="0" smtClean="0"/>
                        <a:t> conscious access</a:t>
                      </a:r>
                      <a:endParaRPr lang="en-US" dirty="0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r>
                        <a:rPr lang="en-US" dirty="0" smtClean="0"/>
                        <a:t>Focus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Default level; Permit/Forbid agent</a:t>
                      </a:r>
                      <a:r>
                        <a:rPr lang="en-US" baseline="0" dirty="0" smtClean="0"/>
                        <a:t> adjustment …</a:t>
                      </a:r>
                      <a:endParaRPr lang="en-US" dirty="0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r>
                        <a:rPr lang="en-US" dirty="0" smtClean="0"/>
                        <a:t>Conflict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Conflict handler for multiple use …</a:t>
                      </a:r>
                      <a:endParaRPr lang="en-US" dirty="0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Human readable description</a:t>
                      </a:r>
                      <a:endParaRPr lang="en-US" dirty="0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Relations to other modalities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51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 Impulses in Efferent Modalities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KL primitive acts implemented by </a:t>
            </a:r>
            <a:r>
              <a:rPr lang="en-US" dirty="0" err="1" smtClean="0"/>
              <a:t>PMLa</a:t>
            </a:r>
            <a:r>
              <a:rPr lang="en-US" dirty="0" smtClean="0"/>
              <a:t> methods</a:t>
            </a:r>
          </a:p>
          <a:p>
            <a:r>
              <a:rPr lang="en-US" dirty="0" err="1" smtClean="0"/>
              <a:t>PMLa</a:t>
            </a:r>
            <a:r>
              <a:rPr lang="en-US" dirty="0" smtClean="0"/>
              <a:t> method to be executed</a:t>
            </a:r>
            <a:br>
              <a:rPr lang="en-US" dirty="0" smtClean="0"/>
            </a:br>
            <a:r>
              <a:rPr lang="en-US" dirty="0" smtClean="0"/>
              <a:t>added as act impulse to modality buffer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2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Architecture</a:t>
            </a:r>
          </a:p>
          <a:p>
            <a:r>
              <a:rPr lang="en-US" dirty="0" smtClean="0"/>
              <a:t>Specifying Modalities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6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Efferent Modality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PMLb</a:t>
            </a:r>
            <a:r>
              <a:rPr lang="en-US" dirty="0" smtClean="0"/>
              <a:t> of efferent modality</a:t>
            </a:r>
          </a:p>
          <a:p>
            <a:r>
              <a:rPr lang="en-US" dirty="0" smtClean="0"/>
              <a:t>Fixed </a:t>
            </a:r>
            <a:r>
              <a:rPr lang="en-US" dirty="0"/>
              <a:t>capacity or expiration </a:t>
            </a:r>
            <a:r>
              <a:rPr lang="en-US" dirty="0" smtClean="0"/>
              <a:t>interval</a:t>
            </a:r>
          </a:p>
          <a:p>
            <a:r>
              <a:rPr lang="en-US" dirty="0" smtClean="0"/>
              <a:t>New act impulse queued or replaces old impulse</a:t>
            </a:r>
          </a:p>
          <a:p>
            <a:r>
              <a:rPr lang="en-US" dirty="0" smtClean="0"/>
              <a:t>When impulse arrives that can’t fit,</a:t>
            </a:r>
            <a:br>
              <a:rPr lang="en-US" dirty="0" smtClean="0"/>
            </a:br>
            <a:r>
              <a:rPr lang="en-US" dirty="0" smtClean="0"/>
              <a:t>handled by conflict handler</a:t>
            </a:r>
          </a:p>
          <a:p>
            <a:r>
              <a:rPr lang="en-US" dirty="0" smtClean="0"/>
              <a:t>Discarded impulses are never performed</a:t>
            </a:r>
          </a:p>
          <a:p>
            <a:r>
              <a:rPr lang="en-US" dirty="0" smtClean="0"/>
              <a:t>Impulses removed by buffer management process</a:t>
            </a:r>
            <a:br>
              <a:rPr lang="en-US" dirty="0" smtClean="0"/>
            </a:br>
            <a:r>
              <a:rPr lang="en-US" dirty="0" smtClean="0"/>
              <a:t>and processed in </a:t>
            </a:r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3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Perceptual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PMLb</a:t>
            </a:r>
            <a:r>
              <a:rPr lang="en-US" dirty="0" smtClean="0"/>
              <a:t> of afferent modality</a:t>
            </a:r>
          </a:p>
          <a:p>
            <a:r>
              <a:rPr lang="en-US" dirty="0" smtClean="0"/>
              <a:t>Queues perceptual (PML) structures (sensory data)</a:t>
            </a:r>
          </a:p>
          <a:p>
            <a:r>
              <a:rPr lang="en-US" dirty="0" smtClean="0"/>
              <a:t>Fixed capacity or expiration interval</a:t>
            </a:r>
          </a:p>
          <a:p>
            <a:r>
              <a:rPr lang="en-US" dirty="0" smtClean="0"/>
              <a:t>When structure arrives that can’t fit,</a:t>
            </a:r>
            <a:br>
              <a:rPr lang="en-US" dirty="0" smtClean="0"/>
            </a:br>
            <a:r>
              <a:rPr lang="en-US" dirty="0" smtClean="0"/>
              <a:t>either it or oldest structure discarded</a:t>
            </a:r>
            <a:br>
              <a:rPr lang="en-US" dirty="0" smtClean="0"/>
            </a:br>
            <a:r>
              <a:rPr lang="en-US" dirty="0" smtClean="0"/>
              <a:t>depending on conflict handler</a:t>
            </a:r>
          </a:p>
          <a:p>
            <a:r>
              <a:rPr lang="en-US" dirty="0" smtClean="0"/>
              <a:t>Discarded structures are never perceived</a:t>
            </a:r>
          </a:p>
          <a:p>
            <a:r>
              <a:rPr lang="en-US" dirty="0" smtClean="0"/>
              <a:t>Structures removed by buffer management process</a:t>
            </a:r>
            <a:br>
              <a:rPr lang="en-US" dirty="0" smtClean="0"/>
            </a:br>
            <a:r>
              <a:rPr lang="en-US" dirty="0" smtClean="0"/>
              <a:t>and given to perceptual function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Perceptual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 to each afferent modality</a:t>
            </a:r>
          </a:p>
          <a:p>
            <a:r>
              <a:rPr lang="en-US" dirty="0" smtClean="0"/>
              <a:t>Input: a PML structure representing what was sensed</a:t>
            </a:r>
          </a:p>
          <a:p>
            <a:r>
              <a:rPr lang="en-US" dirty="0" smtClean="0"/>
              <a:t>Output: KL term(s) representing what was perceived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4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Afferent Modality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Affects frequency of execution of internal processes</a:t>
            </a:r>
          </a:p>
          <a:p>
            <a:r>
              <a:rPr lang="en-US" dirty="0" smtClean="0"/>
              <a:t>From “ignore” to maximal focus</a:t>
            </a:r>
          </a:p>
          <a:p>
            <a:r>
              <a:rPr lang="en-US" dirty="0" smtClean="0"/>
              <a:t>Initially at default setting</a:t>
            </a:r>
          </a:p>
          <a:p>
            <a:r>
              <a:rPr lang="en-US" dirty="0" smtClean="0"/>
              <a:t>Agent might be permitted to adjust</a:t>
            </a:r>
          </a:p>
          <a:p>
            <a:r>
              <a:rPr lang="en-US" dirty="0" smtClean="0"/>
              <a:t>Agent might miss</a:t>
            </a:r>
            <a:br>
              <a:rPr lang="en-US" dirty="0" smtClean="0"/>
            </a:br>
            <a:r>
              <a:rPr lang="en-US" dirty="0" smtClean="0"/>
              <a:t>perceiving phenomena in low-focused modalities</a:t>
            </a:r>
          </a:p>
          <a:p>
            <a:r>
              <a:rPr lang="en-US" dirty="0" smtClean="0"/>
              <a:t>So adjust relative focus of different </a:t>
            </a:r>
            <a:r>
              <a:rPr lang="en-US" dirty="0" err="1" smtClean="0"/>
              <a:t>modalilties</a:t>
            </a:r>
            <a:r>
              <a:rPr lang="en-US" dirty="0" smtClean="0"/>
              <a:t> appropriately</a:t>
            </a:r>
          </a:p>
          <a:p>
            <a:pPr lvl="1"/>
            <a:r>
              <a:rPr lang="en-US" dirty="0" smtClean="0"/>
              <a:t>Watching the road vs. talking on cell phone!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4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MGLAIR adds acting/sensing to reasoning agents.</a:t>
            </a:r>
          </a:p>
          <a:p>
            <a:r>
              <a:rPr lang="en-US" dirty="0" smtClean="0"/>
              <a:t>Layers capture Mind/Body distinction &amp; connection.</a:t>
            </a:r>
          </a:p>
          <a:p>
            <a:r>
              <a:rPr lang="en-US" dirty="0" smtClean="0"/>
              <a:t>Modalities are independent, limited resources</a:t>
            </a:r>
            <a:br>
              <a:rPr lang="en-US" dirty="0" smtClean="0"/>
            </a:br>
            <a:r>
              <a:rPr lang="en-US" dirty="0" smtClean="0"/>
              <a:t>for acting and sensing.</a:t>
            </a:r>
          </a:p>
          <a:p>
            <a:r>
              <a:rPr lang="en-US" dirty="0" smtClean="0"/>
              <a:t>Modality buffers queue act impulses &amp; afferent structures</a:t>
            </a:r>
            <a:br>
              <a:rPr lang="en-US" dirty="0" smtClean="0"/>
            </a:br>
            <a:r>
              <a:rPr lang="en-US" dirty="0" smtClean="0"/>
              <a:t>but discard ones not processed.</a:t>
            </a:r>
            <a:endParaRPr lang="en-US" dirty="0"/>
          </a:p>
          <a:p>
            <a:r>
              <a:rPr lang="en-US" dirty="0" smtClean="0"/>
              <a:t>Focus level determines how much a modality is ignored.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05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 More Information/Papers/Downloads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>
              <a:hlinkClick r:id="rId2"/>
            </a:endParaRP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://www.cse.buffalo.edu/~shapiro/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://www.cse.buffalo.edu/sneps/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0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 for MGLAIR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Add acting and sensing to a reasoning agent.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First person reasoning; on-line acting &amp; sensing.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Layers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Motivated by mind/body connections/distinctions.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Let same mind be plugged into different bodies.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Embodiment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Origin of beliefs in sensation &amp; proprioception.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First-person privileged knowledge of own body.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 err="1"/>
              <a:t>Situatedness</a:t>
            </a:r>
            <a:endParaRPr lang="en-US" sz="2800" dirty="0"/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Has a sense of where it is in the world.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800" dirty="0"/>
              <a:t>Symbol grounding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In body-layer structures.</a:t>
            </a:r>
          </a:p>
          <a:p>
            <a:pPr lvl="1"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Symbol as pivot between various modalities.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63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 for Modalities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Independent but limited resources</a:t>
            </a:r>
          </a:p>
          <a:p>
            <a:r>
              <a:rPr lang="en-US" dirty="0" smtClean="0"/>
              <a:t>Sensors and effectors are the resources</a:t>
            </a:r>
          </a:p>
          <a:p>
            <a:r>
              <a:rPr lang="en-US" dirty="0" smtClean="0"/>
              <a:t>Different modalities can be used independently</a:t>
            </a:r>
          </a:p>
          <a:p>
            <a:r>
              <a:rPr lang="en-US" dirty="0" smtClean="0"/>
              <a:t>Single modality has limited use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8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MGLAIR Architecture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175" y="1571625"/>
            <a:ext cx="4819650" cy="4448175"/>
          </a:xfrm>
          <a:prstGeom prst="rect">
            <a:avLst/>
          </a:prstGeom>
        </p:spPr>
      </p:pic>
      <p:pic>
        <p:nvPicPr>
          <p:cNvPr id="7" name="Picture 2" descr="C:\Documents and Settings\shapiro\Local Settings\Temporary Internet Files\Content.IE5\XCMV2JDJ\MP90042253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4917412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5" descr="MCHM00383_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76587" flipH="1">
            <a:off x="6031872" y="5632703"/>
            <a:ext cx="403260" cy="282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3" descr="MCj0238193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96769"/>
            <a:ext cx="533400" cy="242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2" descr="MCj0281284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432" y="4452260"/>
            <a:ext cx="515666" cy="272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2" descr="MCj02381920000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683" y="5055849"/>
            <a:ext cx="222816" cy="340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Documents and Settings\shapiro\Local Settings\Temporary Internet Files\Content.IE5\XCMV2JDJ\MP90042253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2667000" y="5465885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9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102" y="1905000"/>
            <a:ext cx="4818888" cy="4483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Sensori</a:t>
            </a:r>
            <a:r>
              <a:rPr lang="en-US" dirty="0" smtClean="0"/>
              <a:t>-Actuator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 and effector controllers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3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906" y="1869597"/>
            <a:ext cx="4818888" cy="4483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Perceptuo</a:t>
            </a:r>
            <a:r>
              <a:rPr lang="en-US" dirty="0" smtClean="0"/>
              <a:t>-Motor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PMLa</a:t>
            </a:r>
            <a:endParaRPr lang="en-US" dirty="0" smtClean="0"/>
          </a:p>
          <a:p>
            <a:r>
              <a:rPr lang="en-US" dirty="0" smtClean="0"/>
              <a:t>PMLs</a:t>
            </a:r>
          </a:p>
          <a:p>
            <a:r>
              <a:rPr lang="en-US" dirty="0" err="1" smtClean="0"/>
              <a:t>PMLb</a:t>
            </a:r>
            <a:endParaRPr lang="en-US" dirty="0" smtClean="0"/>
          </a:p>
          <a:p>
            <a:r>
              <a:rPr lang="en-US" dirty="0" err="1" smtClean="0"/>
              <a:t>PMLc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4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525" y="1869597"/>
            <a:ext cx="4818888" cy="4483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Abstracts sensors &amp; effectors</a:t>
            </a:r>
          </a:p>
          <a:p>
            <a:r>
              <a:rPr lang="en-US" dirty="0" smtClean="0"/>
              <a:t>Body’s behavioral repertoire</a:t>
            </a:r>
          </a:p>
          <a:p>
            <a:r>
              <a:rPr lang="en-US" dirty="0" smtClean="0"/>
              <a:t>Specific to body implementation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0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869597"/>
            <a:ext cx="4818888" cy="44835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PMLb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Translation &amp; Communication</a:t>
            </a:r>
          </a:p>
          <a:p>
            <a:pPr lvl="1"/>
            <a:r>
              <a:rPr lang="en-US" dirty="0" smtClean="0"/>
              <a:t>Between </a:t>
            </a:r>
            <a:r>
              <a:rPr lang="en-US" dirty="0" err="1" smtClean="0"/>
              <a:t>PMLa</a:t>
            </a:r>
            <a:r>
              <a:rPr lang="en-US" dirty="0" smtClean="0"/>
              <a:t>/s &amp; </a:t>
            </a:r>
            <a:r>
              <a:rPr lang="en-US" dirty="0" err="1" smtClean="0"/>
              <a:t>PMLc</a:t>
            </a:r>
            <a:endParaRPr lang="en-US" dirty="0" smtClean="0"/>
          </a:p>
          <a:p>
            <a:r>
              <a:rPr lang="en-US" dirty="0" smtClean="0"/>
              <a:t>Highest layer that knows</a:t>
            </a:r>
            <a:br>
              <a:rPr lang="en-US" dirty="0" smtClean="0"/>
            </a:br>
            <a:r>
              <a:rPr lang="en-US" dirty="0" smtClean="0"/>
              <a:t>body implementation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7/31/2013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S. C. Shapiro &amp; J. P. Bona               Formal MAGIC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B Templat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UB Template</Template>
  <TotalTime>14572</TotalTime>
  <Words>942</Words>
  <Application>Microsoft Office PowerPoint</Application>
  <PresentationFormat>On-screen Show (4:3)</PresentationFormat>
  <Paragraphs>244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UB Template</vt:lpstr>
      <vt:lpstr>Specifying modalities in the mglair architecture </vt:lpstr>
      <vt:lpstr>Outline</vt:lpstr>
      <vt:lpstr>Motivations for MGLAIR </vt:lpstr>
      <vt:lpstr>Motivations for Modalities</vt:lpstr>
      <vt:lpstr>MGLAIR Architecture</vt:lpstr>
      <vt:lpstr>Sensori-Actuator Layer</vt:lpstr>
      <vt:lpstr>Perceptuo-Motor Layer</vt:lpstr>
      <vt:lpstr>PMLc</vt:lpstr>
      <vt:lpstr>PMLb</vt:lpstr>
      <vt:lpstr>PMLs</vt:lpstr>
      <vt:lpstr>PMLa</vt:lpstr>
      <vt:lpstr>The Knowledge Layer</vt:lpstr>
      <vt:lpstr>Afferent Modalities</vt:lpstr>
      <vt:lpstr>Efferent Modalities</vt:lpstr>
      <vt:lpstr>Alignment</vt:lpstr>
      <vt:lpstr>Entities, Terms, Symbols, Objects</vt:lpstr>
      <vt:lpstr>Ontology of Mental Entities</vt:lpstr>
      <vt:lpstr>Modality: A Nine-Tuple</vt:lpstr>
      <vt:lpstr>Act Impulses in Efferent Modalities</vt:lpstr>
      <vt:lpstr>Efferent Modality Buffers</vt:lpstr>
      <vt:lpstr>Perceptual Buffers</vt:lpstr>
      <vt:lpstr>Perceptual Functions</vt:lpstr>
      <vt:lpstr>Afferent Modality Focus</vt:lpstr>
      <vt:lpstr>Summary</vt:lpstr>
      <vt:lpstr>For More Information/Papers/Downloads</vt:lpstr>
    </vt:vector>
  </TitlesOfParts>
  <Company>University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Language Understanding for Soft Information Fusion </dc:title>
  <dc:creator>Stuart C. Shapiro</dc:creator>
  <cp:lastModifiedBy>Stuart C. Shapiro</cp:lastModifiedBy>
  <cp:revision>57</cp:revision>
  <dcterms:created xsi:type="dcterms:W3CDTF">2013-06-24T15:09:25Z</dcterms:created>
  <dcterms:modified xsi:type="dcterms:W3CDTF">2013-08-13T17:54:23Z</dcterms:modified>
</cp:coreProperties>
</file>