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6" r:id="rId12"/>
    <p:sldId id="275" r:id="rId13"/>
    <p:sldId id="272" r:id="rId14"/>
    <p:sldId id="267" r:id="rId15"/>
    <p:sldId id="273" r:id="rId16"/>
    <p:sldId id="277" r:id="rId17"/>
    <p:sldId id="268" r:id="rId18"/>
    <p:sldId id="269" r:id="rId19"/>
    <p:sldId id="270" r:id="rId20"/>
    <p:sldId id="271" r:id="rId21"/>
    <p:sldId id="278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6" d="100"/>
        <a:sy n="166" d="100"/>
      </p:scale>
      <p:origin x="0" y="3360"/>
    </p:cViewPr>
  </p:sorterViewPr>
  <p:notesViewPr>
    <p:cSldViewPr>
      <p:cViewPr varScale="1">
        <p:scale>
          <a:sx n="76" d="100"/>
          <a:sy n="76" d="100"/>
        </p:scale>
        <p:origin x="-284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D082-4EF0-483D-87C1-FBEF10A55951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203DE-9E89-4088-ACF8-656CE01B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0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D610A-6EE7-4410-8A45-9148A0888928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11C8-829F-46CB-AD2F-EC5BA9748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7654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10528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052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S. C. Shapiro &amp; D. R. Schlegel               Fusion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19609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FFFFFF"/>
                </a:solidFill>
              </a:defRPr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1line_blue_re_bi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Natural Language Understanding</a:t>
            </a:r>
            <a:br>
              <a:rPr lang="en-US" sz="4400" dirty="0" smtClean="0"/>
            </a:br>
            <a:r>
              <a:rPr lang="en-US" sz="4400" dirty="0" smtClean="0"/>
              <a:t>for</a:t>
            </a:r>
            <a:br>
              <a:rPr lang="en-US" sz="4400" dirty="0" smtClean="0"/>
            </a:br>
            <a:r>
              <a:rPr lang="en-US" sz="4400" dirty="0" smtClean="0"/>
              <a:t>Soft Information Fusion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Stuart C. Shapiro and Daniel R. Schlegel</a:t>
            </a:r>
          </a:p>
          <a:p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Center for Multisource Information Fusion</a:t>
            </a:r>
          </a:p>
          <a:p>
            <a:r>
              <a:rPr lang="en-US" dirty="0" smtClean="0"/>
              <a:t>And Center for Cognitive Science</a:t>
            </a:r>
          </a:p>
          <a:p>
            <a:r>
              <a:rPr lang="en-US" dirty="0" smtClean="0"/>
              <a:t>University at Buffalo, The State University of New York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64068"/>
            <a:ext cx="2169997" cy="877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372100"/>
            <a:ext cx="2971800" cy="8616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5287304"/>
            <a:ext cx="914400" cy="103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Semantic Relations/Assertions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(Isa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 smtClean="0"/>
              <a:t>is an instance of category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MemberOf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a member of </a:t>
            </a:r>
            <a:r>
              <a:rPr lang="en-US" sz="2000" dirty="0" smtClean="0"/>
              <a:t>group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(Type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cs typeface="Courier New" pitchFamily="49" charset="0"/>
              </a:rPr>
              <a:t>The category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dirty="0" smtClean="0"/>
              <a:t>a subcategory of </a:t>
            </a:r>
            <a:r>
              <a:rPr lang="en-US" sz="2000" dirty="0"/>
              <a:t>category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hasName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cs typeface="Courier New" pitchFamily="49" charset="0"/>
              </a:rPr>
              <a:t>The name of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(per-religion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cs typeface="Courier New" pitchFamily="49" charset="0"/>
              </a:rPr>
              <a:t>The </a:t>
            </a:r>
            <a:r>
              <a:rPr lang="en-US" sz="2000" dirty="0" smtClean="0">
                <a:cs typeface="Courier New" pitchFamily="49" charset="0"/>
              </a:rPr>
              <a:t>religion of the person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(age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cs typeface="Courier New" pitchFamily="49" charset="0"/>
              </a:rPr>
              <a:t>The </a:t>
            </a:r>
            <a:r>
              <a:rPr lang="en-US" sz="2000" dirty="0" smtClean="0">
                <a:cs typeface="Courier New" pitchFamily="49" charset="0"/>
              </a:rPr>
              <a:t>age of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(agent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cs typeface="Courier New" pitchFamily="49" charset="0"/>
              </a:rPr>
              <a:t>The agent of the action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theme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cs typeface="Courier New" pitchFamily="49" charset="0"/>
              </a:rPr>
              <a:t>The </a:t>
            </a:r>
            <a:r>
              <a:rPr lang="en-US" sz="2000" dirty="0" smtClean="0">
                <a:cs typeface="Courier New" pitchFamily="49" charset="0"/>
              </a:rPr>
              <a:t>theme (what is acted upon) of </a:t>
            </a:r>
            <a:r>
              <a:rPr lang="en-US" sz="2000" dirty="0">
                <a:cs typeface="Courier New" pitchFamily="49" charset="0"/>
              </a:rPr>
              <a:t>the action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/>
              <a:t>is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endParaRPr lang="en-US" sz="2000" b="1" i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5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4557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Syntax-Semantics Mapping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28249" y="4876800"/>
            <a:ext cx="4687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“Ahmad detained a Sunni youth.”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363027"/>
            <a:ext cx="6760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syntax-semantics mapping rules will be shown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ith before &amp; after graphs.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02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28" y="685800"/>
            <a:ext cx="7337871" cy="365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28" y="685800"/>
            <a:ext cx="7337871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properNounToName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343400"/>
            <a:ext cx="68018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defrule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properNounToName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SyntacticCategoryOf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NNP ?token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?text ?token) 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=&gt;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assert `(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hasName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,?token ,?text)) 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`(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SyntacticCategoryOf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NNP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,?token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`(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,?text ,?token)))</a:t>
            </a:r>
          </a:p>
        </p:txBody>
      </p:sp>
    </p:spTree>
    <p:extLst>
      <p:ext uri="{BB962C8B-B14F-4D97-AF65-F5344CB8AC3E}">
        <p14:creationId xmlns:p14="http://schemas.microsoft.com/office/powerpoint/2010/main" val="8528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790268"/>
            <a:ext cx="6629400" cy="33044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790268"/>
            <a:ext cx="6629400" cy="3304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nounPhraseToInstance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65261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defrule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nounPhraseToInstance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SyntacticCategoryOf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(: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when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isNPhead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RootOf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?root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(: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unless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numberTermp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?root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=&gt;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assert `(Isa ,?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,?root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`(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SyntacticCategoryOf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NN ,?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`(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RootOf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,?root ,?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79591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80" y="596202"/>
            <a:ext cx="6879254" cy="3429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63" y="596942"/>
            <a:ext cx="6876288" cy="3427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hasReligion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932" y="4038600"/>
            <a:ext cx="58368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defrule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hasReligion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(Isa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religiongrp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ReligiousGroup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?per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religiongrp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hasName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religiongrp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?religion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=&gt;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assert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MemberOf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?per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religiongrp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assert (per-religion ?per ?religion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?per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religiongrp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230695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685800"/>
            <a:ext cx="7086600" cy="35323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685800"/>
            <a:ext cx="7086600" cy="3532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subjAction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267200"/>
            <a:ext cx="55611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defrule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subjAction</a:t>
            </a:r>
            <a:endParaRPr lang="en-US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nsubj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?action 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subj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Isa ?action Action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=&gt;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assert `(agent ,?action ,?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subj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unassert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`(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nsubj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,?action ,?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subj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260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4557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Semantic Graph (KB)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4393" y="4953000"/>
            <a:ext cx="66352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“Ahmad detained a Sunni youth.”</a:t>
            </a:r>
          </a:p>
          <a:p>
            <a:r>
              <a:rPr lang="en-US" dirty="0" smtClean="0"/>
              <a:t>There is a detain action, with someone named Ahmad as agent,</a:t>
            </a:r>
            <a:br>
              <a:rPr lang="en-US" dirty="0" smtClean="0"/>
            </a:br>
            <a:r>
              <a:rPr lang="en-US" dirty="0" smtClean="0"/>
              <a:t>			    and some youth as theme.</a:t>
            </a:r>
          </a:p>
          <a:p>
            <a:r>
              <a:rPr lang="en-US" dirty="0" smtClean="0"/>
              <a:t>The age of the youth is young.</a:t>
            </a:r>
          </a:p>
          <a:p>
            <a:r>
              <a:rPr lang="en-US" dirty="0" smtClean="0"/>
              <a:t>The religion of the youth is Sunni.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Rules developed using training messages.</a:t>
            </a:r>
          </a:p>
          <a:p>
            <a:r>
              <a:rPr lang="en-US" dirty="0" smtClean="0"/>
              <a:t>Evaluated using test messages.</a:t>
            </a:r>
          </a:p>
          <a:p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How general are the rules?</a:t>
            </a:r>
          </a:p>
          <a:p>
            <a:pPr lvl="1"/>
            <a:r>
              <a:rPr lang="en-US" dirty="0" smtClean="0"/>
              <a:t>How thorough are the rules?</a:t>
            </a:r>
          </a:p>
          <a:p>
            <a:pPr lvl="1"/>
            <a:r>
              <a:rPr lang="en-US" dirty="0" smtClean="0"/>
              <a:t>Are the rules too general?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General are the rules?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44186"/>
              </p:ext>
            </p:extLst>
          </p:nvPr>
        </p:nvGraphicFramePr>
        <p:xfrm>
          <a:off x="857250" y="2133600"/>
          <a:ext cx="7429500" cy="29667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190713"/>
                <a:gridCol w="855826"/>
                <a:gridCol w="967456"/>
                <a:gridCol w="1041874"/>
                <a:gridCol w="1488393"/>
                <a:gridCol w="188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 </a:t>
                      </a:r>
                      <a:r>
                        <a:rPr lang="en-US" dirty="0" err="1" smtClean="0"/>
                        <a:t>Msg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2,904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113.89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209.28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644134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firings on test messages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6896" y="5334000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Conclusion: Reasonably general.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8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thorough are the rules?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61381"/>
              </p:ext>
            </p:extLst>
          </p:nvPr>
        </p:nvGraphicFramePr>
        <p:xfrm>
          <a:off x="1485900" y="2133600"/>
          <a:ext cx="6172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13716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Syntactic</a:t>
                      </a:r>
                    </a:p>
                    <a:p>
                      <a:r>
                        <a:rPr lang="en-US" dirty="0" smtClean="0"/>
                        <a:t>Assertions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</a:p>
                    <a:p>
                      <a:r>
                        <a:rPr lang="en-US" dirty="0" err="1" smtClean="0"/>
                        <a:t>Asertions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</a:p>
                    <a:p>
                      <a:r>
                        <a:rPr lang="en-US" dirty="0" smtClean="0"/>
                        <a:t>Semantic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Syntactic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31.76%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w/ 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48,561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w/o 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5,646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91.30%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1708666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Syntactic vs. Semantic </a:t>
            </a:r>
            <a:r>
              <a:rPr lang="en-US" dirty="0"/>
              <a:t>A</a:t>
            </a:r>
            <a:r>
              <a:rPr lang="en-US" dirty="0" smtClean="0"/>
              <a:t>ssertions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8998" y="4126468"/>
            <a:ext cx="89050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Observation: Rules convert from 68% syntactic to 91% semantic w/o CBIR assertions</a:t>
            </a:r>
          </a:p>
          <a:p>
            <a:r>
              <a:rPr lang="en-US" sz="2400" dirty="0" smtClean="0"/>
              <a:t>Conclusion: Very thorough.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6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The Syntactic and Enhanced Syntactic KBs</a:t>
            </a:r>
          </a:p>
          <a:p>
            <a:r>
              <a:rPr lang="en-US" dirty="0" smtClean="0"/>
              <a:t>Syntax-Semantics Mapping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Acknowledgments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rules too general?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9962"/>
              </p:ext>
            </p:extLst>
          </p:nvPr>
        </p:nvGraphicFramePr>
        <p:xfrm>
          <a:off x="1495425" y="1833880"/>
          <a:ext cx="6153150" cy="29667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172896"/>
                <a:gridCol w="952980"/>
                <a:gridCol w="1466123"/>
                <a:gridCol w="1265751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Correct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137160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firings on correct parses in test messages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6896" y="5334000"/>
            <a:ext cx="40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Conclusion: Not too general.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Tractor’s purpose:</a:t>
            </a:r>
          </a:p>
          <a:p>
            <a:pPr lvl="1"/>
            <a:r>
              <a:rPr lang="en-US" dirty="0" smtClean="0"/>
              <a:t>Semantic Analysis of short English messages</a:t>
            </a:r>
            <a:br>
              <a:rPr lang="en-US" dirty="0" smtClean="0"/>
            </a:br>
            <a:r>
              <a:rPr lang="en-US" dirty="0" smtClean="0"/>
              <a:t>for fusion with other soft and hard information.</a:t>
            </a:r>
          </a:p>
          <a:p>
            <a:r>
              <a:rPr lang="en-US" dirty="0" smtClean="0"/>
              <a:t>Syntactic analysis of message creates syntactic KB.</a:t>
            </a:r>
          </a:p>
          <a:p>
            <a:r>
              <a:rPr lang="en-US" dirty="0" smtClean="0"/>
              <a:t>Syntactic KB enhanced</a:t>
            </a:r>
            <a:br>
              <a:rPr lang="en-US" dirty="0" smtClean="0"/>
            </a:br>
            <a:r>
              <a:rPr lang="en-US" dirty="0" smtClean="0"/>
              <a:t>with ontological and geographical information.</a:t>
            </a:r>
          </a:p>
          <a:p>
            <a:r>
              <a:rPr lang="en-US" dirty="0" smtClean="0"/>
              <a:t>Mapping rules map syntactic KB into semantic KB.</a:t>
            </a:r>
          </a:p>
          <a:p>
            <a:r>
              <a:rPr lang="en-US" dirty="0" smtClean="0"/>
              <a:t>Mapping rules developed with training messages</a:t>
            </a:r>
            <a:br>
              <a:rPr lang="en-US" dirty="0" smtClean="0"/>
            </a:br>
            <a:r>
              <a:rPr lang="en-US" dirty="0" smtClean="0"/>
              <a:t>generalize well to test messages.</a:t>
            </a:r>
          </a:p>
          <a:p>
            <a:r>
              <a:rPr lang="en-US" dirty="0" smtClean="0"/>
              <a:t>Syntactic KBs average 68% syntactic;</a:t>
            </a:r>
            <a:br>
              <a:rPr lang="en-US" dirty="0" smtClean="0"/>
            </a:br>
            <a:r>
              <a:rPr lang="en-US" dirty="0" smtClean="0"/>
              <a:t>Final Semantic KBs average 99% semantic.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work has been supported by a Multidisciplinary University </a:t>
            </a:r>
            <a:r>
              <a:rPr lang="en-US" dirty="0" smtClean="0"/>
              <a:t>Research Initiative </a:t>
            </a:r>
            <a:r>
              <a:rPr lang="en-US" dirty="0"/>
              <a:t>(MURI) grant (Number W911NF-09-1-0392) for "Unified Research </a:t>
            </a:r>
            <a:r>
              <a:rPr lang="en-US" dirty="0" smtClean="0"/>
              <a:t>on Network-based </a:t>
            </a:r>
            <a:r>
              <a:rPr lang="en-US" dirty="0"/>
              <a:t>Hard/Soft Information Fusion", issued by the US Army </a:t>
            </a:r>
            <a:r>
              <a:rPr lang="en-US" dirty="0" smtClean="0"/>
              <a:t>Research Office </a:t>
            </a:r>
            <a:r>
              <a:rPr lang="en-US" dirty="0"/>
              <a:t>(ARO) under the program management of Dr. John </a:t>
            </a:r>
            <a:r>
              <a:rPr lang="en-US" dirty="0" err="1"/>
              <a:t>Lavery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Short English intelligence message.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Semantic knowledge base (KB)</a:t>
            </a:r>
            <a:br>
              <a:rPr lang="en-US" dirty="0" smtClean="0"/>
            </a:br>
            <a:r>
              <a:rPr lang="en-US" dirty="0" smtClean="0"/>
              <a:t>representing contents of message.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0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Context: Hard &amp; Soft Information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 from multiple</a:t>
            </a:r>
          </a:p>
          <a:p>
            <a:pPr marL="274320" lvl="1" indent="0">
              <a:buNone/>
            </a:pPr>
            <a:r>
              <a:rPr lang="en-US" dirty="0" smtClean="0"/>
              <a:t>Soft information sources</a:t>
            </a:r>
          </a:p>
          <a:p>
            <a:pPr marL="548640" lvl="2" indent="0">
              <a:buNone/>
            </a:pPr>
            <a:r>
              <a:rPr lang="en-US" dirty="0" smtClean="0"/>
              <a:t>English messages</a:t>
            </a:r>
          </a:p>
          <a:p>
            <a:pPr marL="274320" lvl="1" indent="0">
              <a:buNone/>
            </a:pPr>
            <a:r>
              <a:rPr lang="en-US" dirty="0" smtClean="0"/>
              <a:t>Hard information sources</a:t>
            </a:r>
          </a:p>
          <a:p>
            <a:pPr marL="548640" lvl="2" indent="0">
              <a:buNone/>
            </a:pPr>
            <a:r>
              <a:rPr lang="en-US" dirty="0" smtClean="0"/>
              <a:t>RADAR, SONAR, LIDAR, …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fused for situation assessment.</a:t>
            </a:r>
          </a:p>
          <a:p>
            <a:pPr marL="0" indent="0">
              <a:buNone/>
            </a:pPr>
            <a:r>
              <a:rPr lang="en-US" dirty="0" smtClean="0"/>
              <a:t>=&gt; Requirement:</a:t>
            </a:r>
          </a:p>
          <a:p>
            <a:pPr marL="274320" lvl="1" indent="0">
              <a:buNone/>
            </a:pPr>
            <a:r>
              <a:rPr lang="en-US" dirty="0" smtClean="0"/>
              <a:t>Capture semantic content of each message</a:t>
            </a:r>
            <a:br>
              <a:rPr lang="en-US" dirty="0" smtClean="0"/>
            </a:br>
            <a:r>
              <a:rPr lang="en-US" dirty="0" smtClean="0"/>
              <a:t>as completely and correctly as possible.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: Information Extraction</a:t>
            </a:r>
          </a:p>
          <a:p>
            <a:pPr marL="274320" lvl="1" indent="0">
              <a:buNone/>
            </a:pPr>
            <a:r>
              <a:rPr lang="en-US" dirty="0" smtClean="0"/>
              <a:t>Look for </a:t>
            </a:r>
            <a:r>
              <a:rPr lang="en-US" dirty="0" err="1" smtClean="0"/>
              <a:t>prespecified</a:t>
            </a:r>
            <a:endParaRPr lang="en-US" dirty="0"/>
          </a:p>
          <a:p>
            <a:pPr marL="548640" lvl="2" indent="0">
              <a:buNone/>
            </a:pPr>
            <a:r>
              <a:rPr lang="en-US" dirty="0" smtClean="0"/>
              <a:t>classes of </a:t>
            </a:r>
          </a:p>
          <a:p>
            <a:pPr marL="822960" lvl="3" indent="0">
              <a:buNone/>
            </a:pPr>
            <a:r>
              <a:rPr lang="en-US" dirty="0" smtClean="0"/>
              <a:t>Entities</a:t>
            </a:r>
          </a:p>
          <a:p>
            <a:pPr marL="822960" lvl="3" indent="0">
              <a:buNone/>
            </a:pPr>
            <a:r>
              <a:rPr lang="en-US" dirty="0" smtClean="0"/>
              <a:t>Events</a:t>
            </a:r>
          </a:p>
          <a:p>
            <a:pPr marL="548640" lvl="2" indent="0">
              <a:buNone/>
            </a:pPr>
            <a:r>
              <a:rPr lang="en-US" dirty="0" smtClean="0"/>
              <a:t>Properties.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Instead</a:t>
            </a:r>
            <a:r>
              <a:rPr lang="en-US" dirty="0" smtClean="0"/>
              <a:t>: Natural Language Understanding</a:t>
            </a:r>
            <a:br>
              <a:rPr lang="en-US" dirty="0" smtClean="0"/>
            </a:br>
            <a:r>
              <a:rPr lang="en-US" dirty="0" smtClean="0"/>
              <a:t>		(Semantic Analysis)</a:t>
            </a:r>
          </a:p>
          <a:p>
            <a:pPr marL="274320" lvl="1" indent="0">
              <a:buNone/>
            </a:pPr>
            <a:r>
              <a:rPr lang="en-US" dirty="0" smtClean="0"/>
              <a:t>Translate</a:t>
            </a:r>
          </a:p>
          <a:p>
            <a:pPr marL="548640" lvl="2" indent="0">
              <a:buNone/>
            </a:pPr>
            <a:r>
              <a:rPr lang="en-US" dirty="0" smtClean="0"/>
              <a:t>Entities, Events, Properties, Relations, …</a:t>
            </a:r>
            <a:br>
              <a:rPr lang="en-US" dirty="0" smtClean="0"/>
            </a:br>
            <a:r>
              <a:rPr lang="en-US" dirty="0" smtClean="0"/>
              <a:t>Expressed in the text</a:t>
            </a:r>
          </a:p>
          <a:p>
            <a:pPr marL="548640" lvl="2" indent="0">
              <a:buNone/>
            </a:pPr>
            <a:r>
              <a:rPr lang="en-US" dirty="0" smtClean="0"/>
              <a:t>Into a formal Knowledge Representation (KR) language</a:t>
            </a:r>
            <a:br>
              <a:rPr lang="en-US" dirty="0" smtClean="0"/>
            </a:br>
            <a:r>
              <a:rPr lang="en-US" dirty="0" smtClean="0"/>
              <a:t>that supports reasoning.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232"/>
          <p:cNvSpPr/>
          <p:nvPr/>
        </p:nvSpPr>
        <p:spPr>
          <a:xfrm>
            <a:off x="1828800" y="1356360"/>
            <a:ext cx="7239000" cy="24973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en-US" dirty="0" smtClean="0"/>
              <a:t>Syntactic Processing in GATE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Tractor Architecture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Document 5"/>
          <p:cNvSpPr/>
          <p:nvPr/>
        </p:nvSpPr>
        <p:spPr>
          <a:xfrm>
            <a:off x="218552" y="1356360"/>
            <a:ext cx="1371600" cy="73152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English</a:t>
            </a:r>
          </a:p>
          <a:p>
            <a:pPr algn="ctr"/>
            <a:r>
              <a:rPr lang="en-US" sz="1400" dirty="0" smtClean="0"/>
              <a:t>Message</a:t>
            </a:r>
            <a:endParaRPr lang="en-US" sz="1400" dirty="0"/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6937215" y="4345300"/>
            <a:ext cx="137160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Annotations</a:t>
            </a:r>
            <a:endParaRPr lang="en-US" sz="1400" dirty="0"/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3050964" y="4353446"/>
            <a:ext cx="137160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Syntactic</a:t>
            </a:r>
          </a:p>
          <a:p>
            <a:pPr algn="ctr"/>
            <a:r>
              <a:rPr lang="en-US" sz="1400" dirty="0" smtClean="0"/>
              <a:t>KB</a:t>
            </a:r>
            <a:endParaRPr lang="en-US" sz="1400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7493809" y="5541032"/>
            <a:ext cx="137160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Semantic</a:t>
            </a:r>
          </a:p>
          <a:p>
            <a:pPr algn="ctr"/>
            <a:r>
              <a:rPr lang="en-US" sz="1400" dirty="0" smtClean="0"/>
              <a:t>KB</a:t>
            </a:r>
            <a:endParaRPr lang="en-US" sz="1400" dirty="0"/>
          </a:p>
        </p:txBody>
      </p:sp>
      <p:sp>
        <p:nvSpPr>
          <p:cNvPr id="11" name="Snip and Round Single Corner Rectangle 10"/>
          <p:cNvSpPr/>
          <p:nvPr/>
        </p:nvSpPr>
        <p:spPr>
          <a:xfrm>
            <a:off x="3530614" y="5541032"/>
            <a:ext cx="137160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Enhanced</a:t>
            </a:r>
          </a:p>
          <a:p>
            <a:pPr algn="ctr"/>
            <a:r>
              <a:rPr lang="en-US" sz="1400" dirty="0" smtClean="0"/>
              <a:t>Syntactic</a:t>
            </a:r>
          </a:p>
          <a:p>
            <a:pPr algn="ctr"/>
            <a:r>
              <a:rPr lang="en-US" sz="1400" dirty="0" smtClean="0"/>
              <a:t>KB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328390" y="5449592"/>
            <a:ext cx="164592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Syntax-Semantics</a:t>
            </a:r>
          </a:p>
          <a:p>
            <a:pPr algn="ctr"/>
            <a:r>
              <a:rPr lang="en-US" sz="1400" dirty="0" smtClean="0"/>
              <a:t>Mapper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170173" y="5632472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CBIR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882912" y="4444886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Propositionalizer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24443" y="1447800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Named-Entity</a:t>
            </a:r>
          </a:p>
          <a:p>
            <a:pPr algn="ctr"/>
            <a:r>
              <a:rPr lang="en-US" sz="1400" dirty="0" smtClean="0"/>
              <a:t>Recognizers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04901" y="1447800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Co-</a:t>
            </a:r>
            <a:r>
              <a:rPr lang="en-US" sz="1400" dirty="0" err="1" smtClean="0"/>
              <a:t>Referencers</a:t>
            </a:r>
            <a:endParaRPr lang="en-US" sz="14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228004" y="2813483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 Tagger</a:t>
            </a:r>
          </a:p>
          <a:p>
            <a:pPr algn="ctr"/>
            <a:r>
              <a:rPr lang="en-US" sz="1400" dirty="0" smtClean="0"/>
              <a:t>&amp; Parser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800055" y="2813483"/>
            <a:ext cx="1645920" cy="548640"/>
          </a:xfrm>
          <a:prstGeom prst="rect">
            <a:avLst/>
          </a:prstGeom>
          <a:pattFill prst="pct80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Co-Reference</a:t>
            </a:r>
          </a:p>
          <a:p>
            <a:pPr algn="ctr"/>
            <a:r>
              <a:rPr lang="en-US" sz="1400" dirty="0" smtClean="0"/>
              <a:t>Editor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2228004" y="1447800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Tokenizer</a:t>
            </a:r>
            <a:r>
              <a:rPr lang="en-US" sz="1400" dirty="0" smtClean="0"/>
              <a:t> &amp;</a:t>
            </a:r>
          </a:p>
          <a:p>
            <a:pPr algn="ctr"/>
            <a:r>
              <a:rPr lang="en-US" sz="1400" dirty="0" smtClean="0"/>
              <a:t>Sentence Splitter</a:t>
            </a:r>
          </a:p>
        </p:txBody>
      </p:sp>
      <p:cxnSp>
        <p:nvCxnSpPr>
          <p:cNvPr id="27" name="Straight Arrow Connector 26"/>
          <p:cNvCxnSpPr>
            <a:stCxn id="6" idx="3"/>
            <a:endCxn id="25" idx="1"/>
          </p:cNvCxnSpPr>
          <p:nvPr/>
        </p:nvCxnSpPr>
        <p:spPr>
          <a:xfrm>
            <a:off x="1590152" y="1722120"/>
            <a:ext cx="637852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2"/>
            <a:endCxn id="17" idx="0"/>
          </p:cNvCxnSpPr>
          <p:nvPr/>
        </p:nvCxnSpPr>
        <p:spPr>
          <a:xfrm>
            <a:off x="3050964" y="1996440"/>
            <a:ext cx="0" cy="817043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7" idx="3"/>
            <a:endCxn id="15" idx="1"/>
          </p:cNvCxnSpPr>
          <p:nvPr/>
        </p:nvCxnSpPr>
        <p:spPr>
          <a:xfrm flipV="1">
            <a:off x="3873924" y="1722120"/>
            <a:ext cx="950519" cy="1365683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824443" y="2813483"/>
            <a:ext cx="1645920" cy="5486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Morphological</a:t>
            </a:r>
          </a:p>
          <a:p>
            <a:pPr algn="ctr"/>
            <a:r>
              <a:rPr lang="en-US" sz="1400" dirty="0" smtClean="0"/>
              <a:t>Analyzer</a:t>
            </a:r>
            <a:endParaRPr lang="en-US" sz="1400" dirty="0"/>
          </a:p>
        </p:txBody>
      </p:sp>
      <p:cxnSp>
        <p:nvCxnSpPr>
          <p:cNvPr id="38" name="Straight Arrow Connector 37"/>
          <p:cNvCxnSpPr>
            <a:stCxn id="17" idx="3"/>
            <a:endCxn id="36" idx="1"/>
          </p:cNvCxnSpPr>
          <p:nvPr/>
        </p:nvCxnSpPr>
        <p:spPr>
          <a:xfrm>
            <a:off x="3873924" y="3087803"/>
            <a:ext cx="950519" cy="0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2"/>
            <a:endCxn id="8" idx="3"/>
          </p:cNvCxnSpPr>
          <p:nvPr/>
        </p:nvCxnSpPr>
        <p:spPr>
          <a:xfrm>
            <a:off x="5647403" y="3362123"/>
            <a:ext cx="1975612" cy="98317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  <a:endCxn id="16" idx="1"/>
          </p:cNvCxnSpPr>
          <p:nvPr/>
        </p:nvCxnSpPr>
        <p:spPr>
          <a:xfrm>
            <a:off x="6470363" y="1722120"/>
            <a:ext cx="834538" cy="0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0" idx="0"/>
            <a:endCxn id="18" idx="0"/>
          </p:cNvCxnSpPr>
          <p:nvPr/>
        </p:nvCxnSpPr>
        <p:spPr>
          <a:xfrm flipH="1">
            <a:off x="7623015" y="2483398"/>
            <a:ext cx="22275" cy="330085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" idx="2"/>
            <a:endCxn id="8" idx="3"/>
          </p:cNvCxnSpPr>
          <p:nvPr/>
        </p:nvCxnSpPr>
        <p:spPr>
          <a:xfrm>
            <a:off x="7623015" y="3362123"/>
            <a:ext cx="0" cy="98317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110" idx="2"/>
            <a:endCxn id="8" idx="0"/>
          </p:cNvCxnSpPr>
          <p:nvPr/>
        </p:nvCxnSpPr>
        <p:spPr>
          <a:xfrm rot="10800000" flipV="1">
            <a:off x="8308815" y="2483398"/>
            <a:ext cx="301616" cy="2227662"/>
          </a:xfrm>
          <a:prstGeom prst="bentConnector5">
            <a:avLst>
              <a:gd name="adj1" fmla="val -833"/>
              <a:gd name="adj2" fmla="val 47050"/>
              <a:gd name="adj3" fmla="val -2444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ight Brace 109"/>
          <p:cNvSpPr/>
          <p:nvPr/>
        </p:nvSpPr>
        <p:spPr>
          <a:xfrm rot="16200000">
            <a:off x="7879609" y="1752576"/>
            <a:ext cx="496503" cy="965141"/>
          </a:xfrm>
          <a:prstGeom prst="rightBrac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0" name="Straight Arrow Connector 129"/>
          <p:cNvCxnSpPr>
            <a:stCxn id="8" idx="2"/>
            <a:endCxn id="14" idx="3"/>
          </p:cNvCxnSpPr>
          <p:nvPr/>
        </p:nvCxnSpPr>
        <p:spPr>
          <a:xfrm flipH="1">
            <a:off x="6528832" y="4711060"/>
            <a:ext cx="408383" cy="814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4" idx="1"/>
            <a:endCxn id="9" idx="0"/>
          </p:cNvCxnSpPr>
          <p:nvPr/>
        </p:nvCxnSpPr>
        <p:spPr>
          <a:xfrm flipH="1">
            <a:off x="4422564" y="4719206"/>
            <a:ext cx="46034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9" idx="1"/>
            <a:endCxn id="13" idx="0"/>
          </p:cNvCxnSpPr>
          <p:nvPr/>
        </p:nvCxnSpPr>
        <p:spPr>
          <a:xfrm flipH="1">
            <a:off x="1993133" y="5084966"/>
            <a:ext cx="1743631" cy="547506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2816093" y="5892811"/>
            <a:ext cx="714521" cy="6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1" idx="0"/>
            <a:endCxn id="12" idx="1"/>
          </p:cNvCxnSpPr>
          <p:nvPr/>
        </p:nvCxnSpPr>
        <p:spPr>
          <a:xfrm>
            <a:off x="4902214" y="5906792"/>
            <a:ext cx="426176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" idx="3"/>
            <a:endCxn id="10" idx="2"/>
          </p:cNvCxnSpPr>
          <p:nvPr/>
        </p:nvCxnSpPr>
        <p:spPr>
          <a:xfrm>
            <a:off x="6974310" y="5906792"/>
            <a:ext cx="5194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Snip and Round Single Corner Rectangle 157"/>
          <p:cNvSpPr/>
          <p:nvPr/>
        </p:nvSpPr>
        <p:spPr>
          <a:xfrm>
            <a:off x="307816" y="4362555"/>
            <a:ext cx="100584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Cyc</a:t>
            </a:r>
            <a:endParaRPr lang="en-US" sz="1400" dirty="0" smtClean="0"/>
          </a:p>
          <a:p>
            <a:pPr algn="ctr"/>
            <a:r>
              <a:rPr lang="en-US" sz="1400" dirty="0" smtClean="0"/>
              <a:t>Ontology</a:t>
            </a:r>
            <a:endParaRPr lang="en-US" sz="1400" dirty="0"/>
          </a:p>
        </p:txBody>
      </p:sp>
      <p:sp>
        <p:nvSpPr>
          <p:cNvPr id="159" name="Snip and Round Single Corner Rectangle 158"/>
          <p:cNvSpPr/>
          <p:nvPr/>
        </p:nvSpPr>
        <p:spPr>
          <a:xfrm>
            <a:off x="1570893" y="4367799"/>
            <a:ext cx="1005840" cy="73152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GEOnet</a:t>
            </a:r>
            <a:endParaRPr lang="en-US" sz="1400" dirty="0" smtClean="0"/>
          </a:p>
          <a:p>
            <a:pPr algn="ctr"/>
            <a:r>
              <a:rPr lang="en-US" sz="1400" dirty="0" smtClean="0"/>
              <a:t>Names</a:t>
            </a:r>
          </a:p>
          <a:p>
            <a:pPr algn="ctr"/>
            <a:r>
              <a:rPr lang="en-US" sz="1400" dirty="0" smtClean="0"/>
              <a:t>Server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159" idx="1"/>
            <a:endCxn id="13" idx="0"/>
          </p:cNvCxnSpPr>
          <p:nvPr/>
        </p:nvCxnSpPr>
        <p:spPr>
          <a:xfrm flipH="1">
            <a:off x="1993133" y="5099319"/>
            <a:ext cx="80680" cy="53315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158" idx="1"/>
            <a:endCxn id="13" idx="0"/>
          </p:cNvCxnSpPr>
          <p:nvPr/>
        </p:nvCxnSpPr>
        <p:spPr>
          <a:xfrm>
            <a:off x="810736" y="5094075"/>
            <a:ext cx="1182397" cy="53839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7791870" y="2276844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option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48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a Syntactic Knowledge Base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1" y="1371600"/>
            <a:ext cx="7396681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105400"/>
            <a:ext cx="6878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194. 03/03/10 - </a:t>
            </a:r>
            <a:r>
              <a:rPr lang="en-US" dirty="0" err="1"/>
              <a:t>Dhanun</a:t>
            </a:r>
            <a:r>
              <a:rPr lang="en-US" dirty="0"/>
              <a:t> </a:t>
            </a:r>
            <a:r>
              <a:rPr lang="en-US" b="1" dirty="0"/>
              <a:t>Ahmad</a:t>
            </a:r>
            <a:r>
              <a:rPr lang="en-US" dirty="0"/>
              <a:t> has been </a:t>
            </a:r>
            <a:r>
              <a:rPr lang="en-US" b="1" dirty="0"/>
              <a:t>placed</a:t>
            </a:r>
            <a:r>
              <a:rPr lang="en-US" dirty="0"/>
              <a:t> </a:t>
            </a:r>
            <a:r>
              <a:rPr lang="en-US" b="1" dirty="0"/>
              <a:t>into</a:t>
            </a:r>
            <a:r>
              <a:rPr lang="en-US" dirty="0"/>
              <a:t> custody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the Iraqi </a:t>
            </a:r>
            <a:r>
              <a:rPr lang="en-US" dirty="0" smtClean="0"/>
              <a:t>police and </a:t>
            </a:r>
            <a:r>
              <a:rPr lang="en-US" dirty="0"/>
              <a:t>transferred to a holding cell in </a:t>
            </a:r>
            <a:r>
              <a:rPr lang="en-US" b="1" dirty="0" err="1" smtClean="0"/>
              <a:t>Karkh</a:t>
            </a:r>
            <a:r>
              <a:rPr lang="en-US" dirty="0" smtClean="0"/>
              <a:t>;</a:t>
            </a:r>
          </a:p>
          <a:p>
            <a:r>
              <a:rPr lang="en-US" dirty="0" smtClean="0"/>
              <a:t>news </a:t>
            </a:r>
            <a:r>
              <a:rPr lang="en-US" dirty="0"/>
              <a:t>of his detainment is </a:t>
            </a:r>
            <a:r>
              <a:rPr lang="en-US" dirty="0" smtClean="0"/>
              <a:t>circulated in </a:t>
            </a:r>
            <a:r>
              <a:rPr lang="en-US" dirty="0"/>
              <a:t>his neighborhood of Rashid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2819400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Semantic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information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 flipH="1">
            <a:off x="6781800" y="1447799"/>
            <a:ext cx="838200" cy="20179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1004"/>
              <a:gd name="adj6" fmla="val -33976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5929" y="4652778"/>
            <a:ext cx="418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Logical form: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TextOf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Ahmad n169)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Line Callout 2 19"/>
          <p:cNvSpPr/>
          <p:nvPr/>
        </p:nvSpPr>
        <p:spPr>
          <a:xfrm flipH="1">
            <a:off x="419970" y="3142565"/>
            <a:ext cx="723029" cy="150563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202"/>
              <a:gd name="adj6" fmla="val -40072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Syntactic Relations/Assertions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TextOf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/>
              <a:t>token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solidFill>
                  <a:schemeClr val="accent1"/>
                </a:solidFill>
              </a:rPr>
              <a:t>  </a:t>
            </a:r>
            <a:r>
              <a:rPr lang="en-US" sz="2000" dirty="0" smtClean="0"/>
              <a:t>is an occurrence of word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RootOf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 the root form of the word of token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SyntacticCategoryOf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x y) x </a:t>
            </a:r>
            <a:r>
              <a:rPr lang="en-US" sz="2000" dirty="0" smtClean="0"/>
              <a:t>is the part-of-speech of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nsubj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the subject of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nsubjpass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the passive subject of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dobj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the </a:t>
            </a:r>
            <a:r>
              <a:rPr lang="en-US" sz="2000" dirty="0" smtClean="0"/>
              <a:t>direct object of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/>
              <a:t>is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(prep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y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 modified by a PP headed by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nn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/>
              <a:t>the head noun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 modified by </a:t>
            </a:r>
            <a:r>
              <a:rPr lang="en-US" sz="2000" dirty="0" smtClean="0"/>
              <a:t> the noun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(token-start-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/>
              <a:t>token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begins with character </a:t>
            </a:r>
            <a:r>
              <a:rPr lang="en-US" sz="2000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i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(token-end-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token </a:t>
            </a:r>
            <a:r>
              <a:rPr lang="en-US" sz="20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solidFill>
                  <a:schemeClr val="accent1"/>
                </a:solidFill>
              </a:rPr>
              <a:t>  </a:t>
            </a:r>
            <a:r>
              <a:rPr lang="en-US" sz="2000" dirty="0" smtClean="0"/>
              <a:t>ends just before character </a:t>
            </a:r>
            <a:r>
              <a:rPr lang="en-US" sz="2000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i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2209800"/>
            <a:ext cx="6515100" cy="2886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CBIR Enhancement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1371600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GEOnet</a:t>
            </a:r>
            <a:r>
              <a:rPr lang="en-US" dirty="0" smtClean="0"/>
              <a:t> </a:t>
            </a:r>
            <a:r>
              <a:rPr lang="en-US" dirty="0" smtClean="0"/>
              <a:t>Names Server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2209800"/>
            <a:ext cx="65151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17662</TotalTime>
  <Words>1340</Words>
  <Application>Microsoft Office PowerPoint</Application>
  <PresentationFormat>On-screen Show (4:3)</PresentationFormat>
  <Paragraphs>340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Natural Language Understanding for Soft Information Fusion </vt:lpstr>
      <vt:lpstr>Outline</vt:lpstr>
      <vt:lpstr>Tractor</vt:lpstr>
      <vt:lpstr>Context: Hard &amp; Soft Information Fusion</vt:lpstr>
      <vt:lpstr>Approach</vt:lpstr>
      <vt:lpstr>Tractor Architecture</vt:lpstr>
      <vt:lpstr>Part of a Syntactic Knowledge Base</vt:lpstr>
      <vt:lpstr>Some Syntactic Relations/Assertions</vt:lpstr>
      <vt:lpstr>CBIR Enhancement</vt:lpstr>
      <vt:lpstr>Some Semantic Relations/Assertions</vt:lpstr>
      <vt:lpstr>Examples of Syntax-Semantics Mapping</vt:lpstr>
      <vt:lpstr>properNounToName</vt:lpstr>
      <vt:lpstr>nounPhraseToInstance</vt:lpstr>
      <vt:lpstr>hasReligion</vt:lpstr>
      <vt:lpstr>subjAction</vt:lpstr>
      <vt:lpstr>Final Semantic Graph (KB)</vt:lpstr>
      <vt:lpstr>Evaluation</vt:lpstr>
      <vt:lpstr>How General are the rules?</vt:lpstr>
      <vt:lpstr>How thorough are the rules?</vt:lpstr>
      <vt:lpstr>Are the rules too general?</vt:lpstr>
      <vt:lpstr>Conclusions</vt:lpstr>
      <vt:lpstr>Acknowledgments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C. Shapiro</dc:creator>
  <cp:lastModifiedBy>Stuart C. Shapiro</cp:lastModifiedBy>
  <cp:revision>115</cp:revision>
  <dcterms:created xsi:type="dcterms:W3CDTF">2013-05-29T19:29:18Z</dcterms:created>
  <dcterms:modified xsi:type="dcterms:W3CDTF">2013-06-17T17:43:37Z</dcterms:modified>
</cp:coreProperties>
</file>