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51206400" cy="36576000"/>
  <p:notesSz cx="7010400" cy="9236075"/>
  <p:embeddedFontLst>
    <p:embeddedFont>
      <p:font typeface="Monotype Corsiva" pitchFamily="66" charset="0"/>
      <p:italic r:id="rId3"/>
    </p:embeddedFont>
    <p:embeddedFont>
      <p:font typeface="Calibri" pitchFamily="34" charset="0"/>
      <p:regular r:id="rId4"/>
      <p:bold r:id="rId5"/>
      <p:italic r:id="rId6"/>
      <p:boldItalic r:id="rId7"/>
    </p:embeddedFont>
  </p:embeddedFontLst>
  <p:defaultTextStyle>
    <a:defPPr>
      <a:defRPr lang="en-US"/>
    </a:defPPr>
    <a:lvl1pPr marL="0" algn="l" defTabSz="5016124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1pPr>
    <a:lvl2pPr marL="2508062" algn="l" defTabSz="5016124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2pPr>
    <a:lvl3pPr marL="5016124" algn="l" defTabSz="5016124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3pPr>
    <a:lvl4pPr marL="7524186" algn="l" defTabSz="5016124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4pPr>
    <a:lvl5pPr marL="10032248" algn="l" defTabSz="5016124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5pPr>
    <a:lvl6pPr marL="12540310" algn="l" defTabSz="5016124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6pPr>
    <a:lvl7pPr marL="15048372" algn="l" defTabSz="5016124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7pPr>
    <a:lvl8pPr marL="17556434" algn="l" defTabSz="5016124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8pPr>
    <a:lvl9pPr marL="20064496" algn="l" defTabSz="5016124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33" d="100"/>
          <a:sy n="33" d="100"/>
        </p:scale>
        <p:origin x="144" y="-72"/>
      </p:cViewPr>
      <p:guideLst>
        <p:guide orient="horz" pos="11520"/>
        <p:guide pos="161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11362270"/>
            <a:ext cx="43525440" cy="78401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960" y="20726400"/>
            <a:ext cx="35844480" cy="9347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08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01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524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0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540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048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556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064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9135-8C99-4D2C-B71B-1A6E9511E245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11B8-9163-4F1E-ABF9-17E7518CEF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9135-8C99-4D2C-B71B-1A6E9511E245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11B8-9163-4F1E-ABF9-17E7518CEF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124640" y="1464739"/>
            <a:ext cx="11521440" cy="312081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60320" y="1464739"/>
            <a:ext cx="33710880" cy="31208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9135-8C99-4D2C-B71B-1A6E9511E245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11B8-9163-4F1E-ABF9-17E7518CEF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9135-8C99-4D2C-B71B-1A6E9511E245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11B8-9163-4F1E-ABF9-17E7518CEF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3" y="23503469"/>
            <a:ext cx="43525440" cy="7264400"/>
          </a:xfrm>
        </p:spPr>
        <p:txBody>
          <a:bodyPr anchor="t"/>
          <a:lstStyle>
            <a:lvl1pPr algn="l">
              <a:defRPr sz="21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3" y="15502472"/>
            <a:ext cx="43525440" cy="8000997"/>
          </a:xfrm>
        </p:spPr>
        <p:txBody>
          <a:bodyPr anchor="b"/>
          <a:lstStyle>
            <a:lvl1pPr marL="0" indent="0">
              <a:buNone/>
              <a:defRPr sz="11000">
                <a:solidFill>
                  <a:schemeClr val="tx1">
                    <a:tint val="75000"/>
                  </a:schemeClr>
                </a:solidFill>
              </a:defRPr>
            </a:lvl1pPr>
            <a:lvl2pPr marL="2508062" indent="0">
              <a:buNone/>
              <a:defRPr sz="9900">
                <a:solidFill>
                  <a:schemeClr val="tx1">
                    <a:tint val="75000"/>
                  </a:schemeClr>
                </a:solidFill>
              </a:defRPr>
            </a:lvl2pPr>
            <a:lvl3pPr marL="5016124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3pPr>
            <a:lvl4pPr marL="7524186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4pPr>
            <a:lvl5pPr marL="10032248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5pPr>
            <a:lvl6pPr marL="1254031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6pPr>
            <a:lvl7pPr marL="15048372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7pPr>
            <a:lvl8pPr marL="17556434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8pPr>
            <a:lvl9pPr marL="20064496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9135-8C99-4D2C-B71B-1A6E9511E245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11B8-9163-4F1E-ABF9-17E7518CEF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0320" y="8534403"/>
            <a:ext cx="22616160" cy="24138469"/>
          </a:xfrm>
        </p:spPr>
        <p:txBody>
          <a:bodyPr/>
          <a:lstStyle>
            <a:lvl1pPr>
              <a:defRPr sz="15400"/>
            </a:lvl1pPr>
            <a:lvl2pPr>
              <a:defRPr sz="13200"/>
            </a:lvl2pPr>
            <a:lvl3pPr>
              <a:defRPr sz="11000"/>
            </a:lvl3pPr>
            <a:lvl4pPr>
              <a:defRPr sz="9900"/>
            </a:lvl4pPr>
            <a:lvl5pPr>
              <a:defRPr sz="9900"/>
            </a:lvl5pPr>
            <a:lvl6pPr>
              <a:defRPr sz="9900"/>
            </a:lvl6pPr>
            <a:lvl7pPr>
              <a:defRPr sz="9900"/>
            </a:lvl7pPr>
            <a:lvl8pPr>
              <a:defRPr sz="9900"/>
            </a:lvl8pPr>
            <a:lvl9pPr>
              <a:defRPr sz="9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29920" y="8534403"/>
            <a:ext cx="22616160" cy="24138469"/>
          </a:xfrm>
        </p:spPr>
        <p:txBody>
          <a:bodyPr/>
          <a:lstStyle>
            <a:lvl1pPr>
              <a:defRPr sz="15400"/>
            </a:lvl1pPr>
            <a:lvl2pPr>
              <a:defRPr sz="13200"/>
            </a:lvl2pPr>
            <a:lvl3pPr>
              <a:defRPr sz="11000"/>
            </a:lvl3pPr>
            <a:lvl4pPr>
              <a:defRPr sz="9900"/>
            </a:lvl4pPr>
            <a:lvl5pPr>
              <a:defRPr sz="9900"/>
            </a:lvl5pPr>
            <a:lvl6pPr>
              <a:defRPr sz="9900"/>
            </a:lvl6pPr>
            <a:lvl7pPr>
              <a:defRPr sz="9900"/>
            </a:lvl7pPr>
            <a:lvl8pPr>
              <a:defRPr sz="9900"/>
            </a:lvl8pPr>
            <a:lvl9pPr>
              <a:defRPr sz="9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9135-8C99-4D2C-B71B-1A6E9511E245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11B8-9163-4F1E-ABF9-17E7518CEF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8187269"/>
            <a:ext cx="22625053" cy="3412064"/>
          </a:xfrm>
        </p:spPr>
        <p:txBody>
          <a:bodyPr anchor="b"/>
          <a:lstStyle>
            <a:lvl1pPr marL="0" indent="0">
              <a:buNone/>
              <a:defRPr sz="13200" b="1"/>
            </a:lvl1pPr>
            <a:lvl2pPr marL="2508062" indent="0">
              <a:buNone/>
              <a:defRPr sz="11000" b="1"/>
            </a:lvl2pPr>
            <a:lvl3pPr marL="5016124" indent="0">
              <a:buNone/>
              <a:defRPr sz="9900" b="1"/>
            </a:lvl3pPr>
            <a:lvl4pPr marL="7524186" indent="0">
              <a:buNone/>
              <a:defRPr sz="8800" b="1"/>
            </a:lvl4pPr>
            <a:lvl5pPr marL="10032248" indent="0">
              <a:buNone/>
              <a:defRPr sz="8800" b="1"/>
            </a:lvl5pPr>
            <a:lvl6pPr marL="12540310" indent="0">
              <a:buNone/>
              <a:defRPr sz="8800" b="1"/>
            </a:lvl6pPr>
            <a:lvl7pPr marL="15048372" indent="0">
              <a:buNone/>
              <a:defRPr sz="8800" b="1"/>
            </a:lvl7pPr>
            <a:lvl8pPr marL="17556434" indent="0">
              <a:buNone/>
              <a:defRPr sz="8800" b="1"/>
            </a:lvl8pPr>
            <a:lvl9pPr marL="20064496" indent="0">
              <a:buNone/>
              <a:defRPr sz="8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320" y="11599333"/>
            <a:ext cx="22625053" cy="21073536"/>
          </a:xfrm>
        </p:spPr>
        <p:txBody>
          <a:bodyPr/>
          <a:lstStyle>
            <a:lvl1pPr>
              <a:defRPr sz="13200"/>
            </a:lvl1pPr>
            <a:lvl2pPr>
              <a:defRPr sz="11000"/>
            </a:lvl2pPr>
            <a:lvl3pPr>
              <a:defRPr sz="990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143" y="8187269"/>
            <a:ext cx="22633940" cy="3412064"/>
          </a:xfrm>
        </p:spPr>
        <p:txBody>
          <a:bodyPr anchor="b"/>
          <a:lstStyle>
            <a:lvl1pPr marL="0" indent="0">
              <a:buNone/>
              <a:defRPr sz="13200" b="1"/>
            </a:lvl1pPr>
            <a:lvl2pPr marL="2508062" indent="0">
              <a:buNone/>
              <a:defRPr sz="11000" b="1"/>
            </a:lvl2pPr>
            <a:lvl3pPr marL="5016124" indent="0">
              <a:buNone/>
              <a:defRPr sz="9900" b="1"/>
            </a:lvl3pPr>
            <a:lvl4pPr marL="7524186" indent="0">
              <a:buNone/>
              <a:defRPr sz="8800" b="1"/>
            </a:lvl4pPr>
            <a:lvl5pPr marL="10032248" indent="0">
              <a:buNone/>
              <a:defRPr sz="8800" b="1"/>
            </a:lvl5pPr>
            <a:lvl6pPr marL="12540310" indent="0">
              <a:buNone/>
              <a:defRPr sz="8800" b="1"/>
            </a:lvl6pPr>
            <a:lvl7pPr marL="15048372" indent="0">
              <a:buNone/>
              <a:defRPr sz="8800" b="1"/>
            </a:lvl7pPr>
            <a:lvl8pPr marL="17556434" indent="0">
              <a:buNone/>
              <a:defRPr sz="8800" b="1"/>
            </a:lvl8pPr>
            <a:lvl9pPr marL="20064496" indent="0">
              <a:buNone/>
              <a:defRPr sz="8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143" y="11599333"/>
            <a:ext cx="22633940" cy="21073536"/>
          </a:xfrm>
        </p:spPr>
        <p:txBody>
          <a:bodyPr/>
          <a:lstStyle>
            <a:lvl1pPr>
              <a:defRPr sz="13200"/>
            </a:lvl1pPr>
            <a:lvl2pPr>
              <a:defRPr sz="11000"/>
            </a:lvl2pPr>
            <a:lvl3pPr>
              <a:defRPr sz="990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9135-8C99-4D2C-B71B-1A6E9511E245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11B8-9163-4F1E-ABF9-17E7518CEF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9135-8C99-4D2C-B71B-1A6E9511E245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11B8-9163-4F1E-ABF9-17E7518CEF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9135-8C99-4D2C-B71B-1A6E9511E245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11B8-9163-4F1E-ABF9-17E7518CEF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3" y="1456267"/>
            <a:ext cx="16846553" cy="6197600"/>
          </a:xfrm>
        </p:spPr>
        <p:txBody>
          <a:bodyPr anchor="b"/>
          <a:lstStyle>
            <a:lvl1pPr algn="l">
              <a:defRPr sz="1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0280" y="1456269"/>
            <a:ext cx="28625800" cy="31216603"/>
          </a:xfrm>
        </p:spPr>
        <p:txBody>
          <a:bodyPr/>
          <a:lstStyle>
            <a:lvl1pPr>
              <a:defRPr sz="17600"/>
            </a:lvl1pPr>
            <a:lvl2pPr>
              <a:defRPr sz="15400"/>
            </a:lvl2pPr>
            <a:lvl3pPr>
              <a:defRPr sz="13200"/>
            </a:lvl3pPr>
            <a:lvl4pPr>
              <a:defRPr sz="11000"/>
            </a:lvl4pPr>
            <a:lvl5pPr>
              <a:defRPr sz="11000"/>
            </a:lvl5pPr>
            <a:lvl6pPr>
              <a:defRPr sz="11000"/>
            </a:lvl6pPr>
            <a:lvl7pPr>
              <a:defRPr sz="11000"/>
            </a:lvl7pPr>
            <a:lvl8pPr>
              <a:defRPr sz="11000"/>
            </a:lvl8pPr>
            <a:lvl9pPr>
              <a:defRPr sz="1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3" y="7653869"/>
            <a:ext cx="16846553" cy="25019003"/>
          </a:xfrm>
        </p:spPr>
        <p:txBody>
          <a:bodyPr/>
          <a:lstStyle>
            <a:lvl1pPr marL="0" indent="0">
              <a:buNone/>
              <a:defRPr sz="7700"/>
            </a:lvl1pPr>
            <a:lvl2pPr marL="2508062" indent="0">
              <a:buNone/>
              <a:defRPr sz="6600"/>
            </a:lvl2pPr>
            <a:lvl3pPr marL="5016124" indent="0">
              <a:buNone/>
              <a:defRPr sz="5500"/>
            </a:lvl3pPr>
            <a:lvl4pPr marL="7524186" indent="0">
              <a:buNone/>
              <a:defRPr sz="4900"/>
            </a:lvl4pPr>
            <a:lvl5pPr marL="10032248" indent="0">
              <a:buNone/>
              <a:defRPr sz="4900"/>
            </a:lvl5pPr>
            <a:lvl6pPr marL="12540310" indent="0">
              <a:buNone/>
              <a:defRPr sz="4900"/>
            </a:lvl6pPr>
            <a:lvl7pPr marL="15048372" indent="0">
              <a:buNone/>
              <a:defRPr sz="4900"/>
            </a:lvl7pPr>
            <a:lvl8pPr marL="17556434" indent="0">
              <a:buNone/>
              <a:defRPr sz="4900"/>
            </a:lvl8pPr>
            <a:lvl9pPr marL="20064496" indent="0">
              <a:buNone/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9135-8C99-4D2C-B71B-1A6E9511E245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11B8-9163-4F1E-ABF9-17E7518CEF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813" y="25603200"/>
            <a:ext cx="30723840" cy="3022603"/>
          </a:xfrm>
        </p:spPr>
        <p:txBody>
          <a:bodyPr anchor="b"/>
          <a:lstStyle>
            <a:lvl1pPr algn="l">
              <a:defRPr sz="1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813" y="3268133"/>
            <a:ext cx="30723840" cy="21945600"/>
          </a:xfrm>
        </p:spPr>
        <p:txBody>
          <a:bodyPr/>
          <a:lstStyle>
            <a:lvl1pPr marL="0" indent="0">
              <a:buNone/>
              <a:defRPr sz="17600"/>
            </a:lvl1pPr>
            <a:lvl2pPr marL="2508062" indent="0">
              <a:buNone/>
              <a:defRPr sz="15400"/>
            </a:lvl2pPr>
            <a:lvl3pPr marL="5016124" indent="0">
              <a:buNone/>
              <a:defRPr sz="13200"/>
            </a:lvl3pPr>
            <a:lvl4pPr marL="7524186" indent="0">
              <a:buNone/>
              <a:defRPr sz="11000"/>
            </a:lvl4pPr>
            <a:lvl5pPr marL="10032248" indent="0">
              <a:buNone/>
              <a:defRPr sz="11000"/>
            </a:lvl5pPr>
            <a:lvl6pPr marL="12540310" indent="0">
              <a:buNone/>
              <a:defRPr sz="11000"/>
            </a:lvl6pPr>
            <a:lvl7pPr marL="15048372" indent="0">
              <a:buNone/>
              <a:defRPr sz="11000"/>
            </a:lvl7pPr>
            <a:lvl8pPr marL="17556434" indent="0">
              <a:buNone/>
              <a:defRPr sz="11000"/>
            </a:lvl8pPr>
            <a:lvl9pPr marL="20064496" indent="0">
              <a:buNone/>
              <a:defRPr sz="1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813" y="28625803"/>
            <a:ext cx="30723840" cy="4292597"/>
          </a:xfrm>
        </p:spPr>
        <p:txBody>
          <a:bodyPr/>
          <a:lstStyle>
            <a:lvl1pPr marL="0" indent="0">
              <a:buNone/>
              <a:defRPr sz="7700"/>
            </a:lvl1pPr>
            <a:lvl2pPr marL="2508062" indent="0">
              <a:buNone/>
              <a:defRPr sz="6600"/>
            </a:lvl2pPr>
            <a:lvl3pPr marL="5016124" indent="0">
              <a:buNone/>
              <a:defRPr sz="5500"/>
            </a:lvl3pPr>
            <a:lvl4pPr marL="7524186" indent="0">
              <a:buNone/>
              <a:defRPr sz="4900"/>
            </a:lvl4pPr>
            <a:lvl5pPr marL="10032248" indent="0">
              <a:buNone/>
              <a:defRPr sz="4900"/>
            </a:lvl5pPr>
            <a:lvl6pPr marL="12540310" indent="0">
              <a:buNone/>
              <a:defRPr sz="4900"/>
            </a:lvl6pPr>
            <a:lvl7pPr marL="15048372" indent="0">
              <a:buNone/>
              <a:defRPr sz="4900"/>
            </a:lvl7pPr>
            <a:lvl8pPr marL="17556434" indent="0">
              <a:buNone/>
              <a:defRPr sz="4900"/>
            </a:lvl8pPr>
            <a:lvl9pPr marL="20064496" indent="0">
              <a:buNone/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9135-8C99-4D2C-B71B-1A6E9511E245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11B8-9163-4F1E-ABF9-17E7518CEF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60320" y="1464736"/>
            <a:ext cx="46085760" cy="6096000"/>
          </a:xfrm>
          <a:prstGeom prst="rect">
            <a:avLst/>
          </a:prstGeom>
        </p:spPr>
        <p:txBody>
          <a:bodyPr vert="horz" lIns="501612" tIns="250806" rIns="501612" bIns="25080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8534403"/>
            <a:ext cx="46085760" cy="24138469"/>
          </a:xfrm>
          <a:prstGeom prst="rect">
            <a:avLst/>
          </a:prstGeom>
        </p:spPr>
        <p:txBody>
          <a:bodyPr vert="horz" lIns="501612" tIns="250806" rIns="501612" bIns="25080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60320" y="33900536"/>
            <a:ext cx="11948160" cy="1947333"/>
          </a:xfrm>
          <a:prstGeom prst="rect">
            <a:avLst/>
          </a:prstGeom>
        </p:spPr>
        <p:txBody>
          <a:bodyPr vert="horz" lIns="501612" tIns="250806" rIns="501612" bIns="250806" rtlCol="0" anchor="ctr"/>
          <a:lstStyle>
            <a:lvl1pPr algn="l">
              <a:defRPr sz="6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99135-8C99-4D2C-B71B-1A6E9511E245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95520" y="33900536"/>
            <a:ext cx="16215360" cy="1947333"/>
          </a:xfrm>
          <a:prstGeom prst="rect">
            <a:avLst/>
          </a:prstGeom>
        </p:spPr>
        <p:txBody>
          <a:bodyPr vert="horz" lIns="501612" tIns="250806" rIns="501612" bIns="250806" rtlCol="0" anchor="ctr"/>
          <a:lstStyle>
            <a:lvl1pPr algn="ctr">
              <a:defRPr sz="6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97920" y="33900536"/>
            <a:ext cx="11948160" cy="1947333"/>
          </a:xfrm>
          <a:prstGeom prst="rect">
            <a:avLst/>
          </a:prstGeom>
        </p:spPr>
        <p:txBody>
          <a:bodyPr vert="horz" lIns="501612" tIns="250806" rIns="501612" bIns="250806" rtlCol="0" anchor="ctr"/>
          <a:lstStyle>
            <a:lvl1pPr algn="r">
              <a:defRPr sz="6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C11B8-9163-4F1E-ABF9-17E7518CEF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16124" rtl="0" eaLnBrk="1" latinLnBrk="0" hangingPunct="1">
        <a:spcBef>
          <a:spcPct val="0"/>
        </a:spcBef>
        <a:buNone/>
        <a:defRPr sz="2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1047" indent="-1881047" algn="l" defTabSz="5016124" rtl="0" eaLnBrk="1" latinLnBrk="0" hangingPunct="1">
        <a:spcBef>
          <a:spcPct val="20000"/>
        </a:spcBef>
        <a:buFont typeface="Arial" pitchFamily="34" charset="0"/>
        <a:buChar char="•"/>
        <a:defRPr sz="17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5601" indent="-1567539" algn="l" defTabSz="5016124" rtl="0" eaLnBrk="1" latinLnBrk="0" hangingPunct="1">
        <a:spcBef>
          <a:spcPct val="20000"/>
        </a:spcBef>
        <a:buFont typeface="Arial" pitchFamily="34" charset="0"/>
        <a:buChar char="–"/>
        <a:defRPr sz="154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155" indent="-1254031" algn="l" defTabSz="5016124" rtl="0" eaLnBrk="1" latinLnBrk="0" hangingPunct="1">
        <a:spcBef>
          <a:spcPct val="20000"/>
        </a:spcBef>
        <a:buFont typeface="Arial" pitchFamily="34" charset="0"/>
        <a:buChar char="•"/>
        <a:defRPr sz="13200" kern="1200">
          <a:solidFill>
            <a:schemeClr val="tx1"/>
          </a:solidFill>
          <a:latin typeface="+mn-lt"/>
          <a:ea typeface="+mn-ea"/>
          <a:cs typeface="+mn-cs"/>
        </a:defRPr>
      </a:lvl3pPr>
      <a:lvl4pPr marL="8778217" indent="-1254031" algn="l" defTabSz="5016124" rtl="0" eaLnBrk="1" latinLnBrk="0" hangingPunct="1">
        <a:spcBef>
          <a:spcPct val="20000"/>
        </a:spcBef>
        <a:buFont typeface="Arial" pitchFamily="34" charset="0"/>
        <a:buChar char="–"/>
        <a:defRPr sz="1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286279" indent="-1254031" algn="l" defTabSz="5016124" rtl="0" eaLnBrk="1" latinLnBrk="0" hangingPunct="1">
        <a:spcBef>
          <a:spcPct val="20000"/>
        </a:spcBef>
        <a:buFont typeface="Arial" pitchFamily="34" charset="0"/>
        <a:buChar char="»"/>
        <a:defRPr sz="1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794341" indent="-1254031" algn="l" defTabSz="5016124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302403" indent="-1254031" algn="l" defTabSz="5016124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810465" indent="-1254031" algn="l" defTabSz="5016124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18527" indent="-1254031" algn="l" defTabSz="5016124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16124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508062" algn="l" defTabSz="5016124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2pPr>
      <a:lvl3pPr marL="5016124" algn="l" defTabSz="5016124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7524186" algn="l" defTabSz="5016124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4pPr>
      <a:lvl5pPr marL="10032248" algn="l" defTabSz="5016124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40310" algn="l" defTabSz="5016124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6pPr>
      <a:lvl7pPr marL="15048372" algn="l" defTabSz="5016124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7pPr>
      <a:lvl8pPr marL="17556434" algn="l" defTabSz="5016124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8pPr>
      <a:lvl9pPr marL="20064496" algn="l" defTabSz="5016124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wm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533400" y="6131467"/>
            <a:ext cx="12954000" cy="54223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0" y="0"/>
            <a:ext cx="51206400" cy="556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0" name="Picture 6" descr="C:\Users\DANSCH~1\AppData\Local\Temp\Rar$DR39.120\UB_print_logos\Print Logos - color\blue\cntrd_stacked_blu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98039"/>
            <a:ext cx="11150914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921687"/>
            <a:ext cx="512064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Concurrent Inference Graphs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2514600"/>
            <a:ext cx="5120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Daniel R. Schlegel</a:t>
            </a:r>
            <a:endParaRPr lang="en-US" sz="6600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3782511"/>
            <a:ext cx="5120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Department of Computer Science and Engineering</a:t>
            </a:r>
            <a:endParaRPr lang="en-US" sz="540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3868400" y="7924800"/>
            <a:ext cx="0" cy="24612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6880800" y="8077200"/>
            <a:ext cx="0" cy="24460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33400" y="6019800"/>
            <a:ext cx="1242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Problem Summary</a:t>
            </a:r>
            <a:endParaRPr lang="en-US" sz="6600" dirty="0"/>
          </a:p>
        </p:txBody>
      </p:sp>
      <p:sp>
        <p:nvSpPr>
          <p:cNvPr id="44" name="TextBox 43"/>
          <p:cNvSpPr txBox="1"/>
          <p:nvPr/>
        </p:nvSpPr>
        <p:spPr>
          <a:xfrm>
            <a:off x="533400" y="6978908"/>
            <a:ext cx="129174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Inference graphs</a:t>
            </a:r>
            <a:r>
              <a:rPr lang="en-US" sz="4800" baseline="30000" dirty="0"/>
              <a:t>2</a:t>
            </a:r>
            <a:r>
              <a:rPr lang="en-US" sz="4800" dirty="0" smtClean="0"/>
              <a:t> in their current form only support propositional logic. We expand it to support </a:t>
            </a:r>
            <a:r>
              <a:rPr lang="en-US" sz="4800" dirty="0" smtClean="0">
                <a:latin typeface="Monotype Corsiva" pitchFamily="66" charset="0"/>
              </a:rPr>
              <a:t>L</a:t>
            </a:r>
            <a:r>
              <a:rPr lang="en-US" sz="4800" baseline="-25000" dirty="0" smtClean="0"/>
              <a:t>A</a:t>
            </a:r>
            <a:r>
              <a:rPr lang="en-US" sz="4800" dirty="0" smtClean="0"/>
              <a:t> – A Logic of Arbitrary and Indefinite Objects.</a:t>
            </a:r>
            <a:r>
              <a:rPr lang="en-US" sz="4800" baseline="30000" dirty="0" smtClean="0"/>
              <a:t>3</a:t>
            </a:r>
            <a:endParaRPr lang="en-US" sz="4800" dirty="0" smtClean="0"/>
          </a:p>
          <a:p>
            <a:pPr algn="ctr"/>
            <a:endParaRPr lang="en-US" sz="900" dirty="0" smtClean="0"/>
          </a:p>
          <a:p>
            <a:pPr algn="ctr"/>
            <a:r>
              <a:rPr lang="en-US" sz="4800" b="1" dirty="0" smtClean="0"/>
              <a:t>Note: Much of this is work in progress, advice and criticism are very welcome!</a:t>
            </a:r>
            <a:endParaRPr lang="en-US" sz="4800" b="1" dirty="0"/>
          </a:p>
        </p:txBody>
      </p:sp>
      <p:sp>
        <p:nvSpPr>
          <p:cNvPr id="45" name="Rectangle 44"/>
          <p:cNvSpPr/>
          <p:nvPr/>
        </p:nvSpPr>
        <p:spPr>
          <a:xfrm>
            <a:off x="631135" y="35433000"/>
            <a:ext cx="496608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This work has been supported by a Multidisciplinary </a:t>
            </a:r>
            <a:r>
              <a:rPr lang="en-US" sz="3200" dirty="0" smtClean="0"/>
              <a:t>University Research </a:t>
            </a:r>
            <a:r>
              <a:rPr lang="en-US" sz="3200" dirty="0"/>
              <a:t>Initiative (MURI) grant (Number </a:t>
            </a:r>
            <a:r>
              <a:rPr lang="en-US" sz="3200" dirty="0" smtClean="0"/>
              <a:t>W911NF-09- 1-0392</a:t>
            </a:r>
            <a:r>
              <a:rPr lang="en-US" sz="3200" dirty="0"/>
              <a:t>) for Unified Research on Network-based </a:t>
            </a:r>
            <a:r>
              <a:rPr lang="en-US" sz="3200" dirty="0" smtClean="0"/>
              <a:t>Hard/Soft </a:t>
            </a:r>
            <a:r>
              <a:rPr lang="en-US" sz="3200" dirty="0"/>
              <a:t>Information Fusion, issued by the US Army Research </a:t>
            </a:r>
            <a:r>
              <a:rPr lang="en-US" sz="3200" dirty="0" smtClean="0"/>
              <a:t>Office (ARO</a:t>
            </a:r>
            <a:r>
              <a:rPr lang="en-US" sz="3200" dirty="0"/>
              <a:t>) under the program management of Dr. John </a:t>
            </a:r>
            <a:r>
              <a:rPr lang="en-US" sz="3200" dirty="0" err="1"/>
              <a:t>Lavery</a:t>
            </a:r>
            <a:r>
              <a:rPr lang="en-US" sz="3200" dirty="0"/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4256" y="11998865"/>
            <a:ext cx="12954000" cy="233326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24256" y="11887200"/>
            <a:ext cx="1242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Inference Components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99" y="855227"/>
            <a:ext cx="12420601" cy="4250173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14189720" y="19792604"/>
            <a:ext cx="22386279" cy="15540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4173200" y="19659600"/>
            <a:ext cx="1242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Enhanced Channels</a:t>
            </a:r>
            <a:endParaRPr lang="en-US" sz="6600" dirty="0"/>
          </a:p>
        </p:txBody>
      </p:sp>
      <p:sp>
        <p:nvSpPr>
          <p:cNvPr id="35" name="TextBox 34"/>
          <p:cNvSpPr txBox="1"/>
          <p:nvPr/>
        </p:nvSpPr>
        <p:spPr>
          <a:xfrm>
            <a:off x="14325600" y="20671999"/>
            <a:ext cx="2191874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31838" indent="-731838">
              <a:buFont typeface="Arial" pitchFamily="34" charset="0"/>
              <a:buChar char="•"/>
            </a:pPr>
            <a:r>
              <a:rPr lang="en-US" sz="4800" dirty="0" smtClean="0"/>
              <a:t>Channels appear not only within a rule, but also from </a:t>
            </a:r>
            <a:r>
              <a:rPr lang="en-US" sz="4800" dirty="0" smtClean="0"/>
              <a:t>rule consequents </a:t>
            </a:r>
            <a:r>
              <a:rPr lang="en-US" sz="4800" dirty="0" smtClean="0"/>
              <a:t>to </a:t>
            </a:r>
            <a:r>
              <a:rPr lang="en-US" sz="4800" dirty="0" err="1" smtClean="0"/>
              <a:t>unifiable</a:t>
            </a:r>
            <a:r>
              <a:rPr lang="en-US" sz="4800" dirty="0" smtClean="0"/>
              <a:t> </a:t>
            </a:r>
            <a:r>
              <a:rPr lang="en-US" sz="4800" dirty="0" smtClean="0"/>
              <a:t>rule antecedents, </a:t>
            </a:r>
            <a:r>
              <a:rPr lang="en-US" sz="4800" dirty="0" smtClean="0"/>
              <a:t>and from consequents to </a:t>
            </a:r>
            <a:r>
              <a:rPr lang="en-US" sz="4800" dirty="0" err="1" smtClean="0"/>
              <a:t>unifiable</a:t>
            </a:r>
            <a:r>
              <a:rPr lang="en-US" sz="4800" dirty="0" smtClean="0"/>
              <a:t> </a:t>
            </a:r>
            <a:r>
              <a:rPr lang="en-US" sz="4800" dirty="0" smtClean="0"/>
              <a:t>questions</a:t>
            </a:r>
            <a:r>
              <a:rPr lang="en-US" sz="4800" dirty="0" smtClean="0"/>
              <a:t>.</a:t>
            </a:r>
          </a:p>
          <a:p>
            <a:pPr marL="2524125" lvl="1" indent="-695325">
              <a:buFont typeface="Arial" pitchFamily="34" charset="0"/>
              <a:buChar char="•"/>
            </a:pPr>
            <a:r>
              <a:rPr lang="en-US" sz="4800" dirty="0" smtClean="0"/>
              <a:t>When formulas are added to the graph, the are unified with all others using a kind of </a:t>
            </a:r>
            <a:r>
              <a:rPr lang="en-US" sz="4800" i="1" dirty="0" smtClean="0"/>
              <a:t>substitution tree</a:t>
            </a:r>
            <a:r>
              <a:rPr lang="en-US" sz="4800" baseline="30000" dirty="0" smtClean="0"/>
              <a:t>1</a:t>
            </a:r>
            <a:r>
              <a:rPr lang="en-US" sz="4800" i="1" dirty="0" smtClean="0"/>
              <a:t>.</a:t>
            </a:r>
            <a:endParaRPr lang="en-US" sz="4800" dirty="0" smtClean="0"/>
          </a:p>
          <a:p>
            <a:pPr marL="731838" indent="-731838">
              <a:buFont typeface="Arial" pitchFamily="34" charset="0"/>
              <a:buChar char="•"/>
            </a:pPr>
            <a:r>
              <a:rPr lang="en-US" sz="4800" dirty="0" smtClean="0"/>
              <a:t>Channels (and inference segments) are extended to contain:</a:t>
            </a:r>
          </a:p>
          <a:p>
            <a:pPr marL="2524125" lvl="1" indent="-695325">
              <a:buFont typeface="Arial" pitchFamily="34" charset="0"/>
              <a:buChar char="•"/>
            </a:pPr>
            <a:r>
              <a:rPr lang="en-US" sz="4800" dirty="0" smtClean="0"/>
              <a:t>Verifiers – Verify substitution is applicable.</a:t>
            </a:r>
          </a:p>
          <a:p>
            <a:pPr marL="2524125" lvl="1" indent="-695325">
              <a:buFont typeface="Arial" pitchFamily="34" charset="0"/>
              <a:buChar char="•"/>
            </a:pPr>
            <a:r>
              <a:rPr lang="en-US" sz="4800" dirty="0" smtClean="0"/>
              <a:t>Switches – Changes variable context.</a:t>
            </a:r>
          </a:p>
          <a:p>
            <a:pPr marL="2524125" lvl="1" indent="-695325">
              <a:buFont typeface="Arial" pitchFamily="34" charset="0"/>
              <a:buChar char="•"/>
            </a:pPr>
            <a:r>
              <a:rPr lang="en-US" sz="4800" dirty="0" smtClean="0"/>
              <a:t>Valves – Prevent or allow substitutions to pass through.</a:t>
            </a:r>
            <a:endParaRPr lang="en-US" sz="4800" dirty="0"/>
          </a:p>
        </p:txBody>
      </p:sp>
      <p:sp>
        <p:nvSpPr>
          <p:cNvPr id="7" name="Rectangle 6"/>
          <p:cNvSpPr/>
          <p:nvPr/>
        </p:nvSpPr>
        <p:spPr>
          <a:xfrm>
            <a:off x="14630400" y="28779532"/>
            <a:ext cx="21613948" cy="63324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630400" y="28810933"/>
            <a:ext cx="33177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chemeClr val="tx2"/>
                </a:solidFill>
              </a:rPr>
              <a:t>Example:</a:t>
            </a:r>
            <a:endParaRPr lang="en-US" sz="6600" dirty="0">
              <a:solidFill>
                <a:schemeClr val="tx2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7159693" y="6131467"/>
            <a:ext cx="13437108" cy="210719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7159693" y="6019800"/>
            <a:ext cx="1242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/>
              <a:t>Subsumption</a:t>
            </a:r>
            <a:r>
              <a:rPr lang="en-US" sz="6600" dirty="0" smtClean="0"/>
              <a:t> Inference</a:t>
            </a:r>
            <a:endParaRPr lang="en-US" sz="6600" dirty="0"/>
          </a:p>
        </p:txBody>
      </p:sp>
      <p:sp>
        <p:nvSpPr>
          <p:cNvPr id="53" name="Rectangle 52"/>
          <p:cNvSpPr/>
          <p:nvPr/>
        </p:nvSpPr>
        <p:spPr>
          <a:xfrm>
            <a:off x="37185600" y="27760611"/>
            <a:ext cx="13411200" cy="75708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37185600" y="27567016"/>
            <a:ext cx="1242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References</a:t>
            </a:r>
            <a:endParaRPr lang="en-US" sz="6600" dirty="0"/>
          </a:p>
        </p:txBody>
      </p:sp>
      <p:sp>
        <p:nvSpPr>
          <p:cNvPr id="12" name="TextBox 11"/>
          <p:cNvSpPr txBox="1"/>
          <p:nvPr/>
        </p:nvSpPr>
        <p:spPr>
          <a:xfrm>
            <a:off x="37261800" y="28435327"/>
            <a:ext cx="131064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Hoder</a:t>
            </a:r>
            <a:r>
              <a:rPr lang="en-US" sz="3200" dirty="0"/>
              <a:t>, K., &amp; </a:t>
            </a:r>
            <a:r>
              <a:rPr lang="en-US" sz="3200" dirty="0" err="1"/>
              <a:t>Voronkov</a:t>
            </a:r>
            <a:r>
              <a:rPr lang="en-US" sz="3200" dirty="0"/>
              <a:t>, </a:t>
            </a:r>
            <a:r>
              <a:rPr lang="en-US" sz="3200" dirty="0" smtClean="0"/>
              <a:t>A. </a:t>
            </a:r>
            <a:r>
              <a:rPr lang="en-US" sz="3200" b="1" dirty="0"/>
              <a:t>Comparing unification algorithms in first-order theorem proving. </a:t>
            </a:r>
            <a:r>
              <a:rPr lang="en-US" sz="3200" dirty="0"/>
              <a:t>In </a:t>
            </a:r>
            <a:r>
              <a:rPr lang="en-US" sz="3200" i="1" dirty="0"/>
              <a:t>KI 2009: Advances in Artificial Intelligence</a:t>
            </a:r>
            <a:r>
              <a:rPr lang="en-US" sz="3200" dirty="0"/>
              <a:t> (pp. 435-443). Springer Berlin </a:t>
            </a:r>
            <a:r>
              <a:rPr lang="en-US" sz="3200" dirty="0" smtClean="0"/>
              <a:t>Heidelberg, 2009.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Schlegel, D. R. &amp; Shapiro, S. C.</a:t>
            </a:r>
            <a:r>
              <a:rPr lang="en-US" sz="3200" dirty="0"/>
              <a:t> </a:t>
            </a:r>
            <a:r>
              <a:rPr lang="en-US" sz="3200" b="1" dirty="0"/>
              <a:t>Concurrent Reasoning with Inference Graphs. </a:t>
            </a:r>
            <a:r>
              <a:rPr lang="en-US" sz="3200" dirty="0"/>
              <a:t>In </a:t>
            </a:r>
            <a:r>
              <a:rPr lang="en-US" sz="3200" i="1" dirty="0"/>
              <a:t>Proceedings of the Third International IJCAI Workshop on Graph Structures for Knowledge Representation and Reasoning (GKR 2013),</a:t>
            </a:r>
            <a:r>
              <a:rPr lang="en-US" sz="3200" dirty="0"/>
              <a:t> 2013, in </a:t>
            </a:r>
            <a:r>
              <a:rPr lang="en-US" sz="3200" dirty="0" smtClean="0"/>
              <a:t>press.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Shapiro, S. C.</a:t>
            </a:r>
            <a:r>
              <a:rPr lang="en-US" sz="3200" dirty="0"/>
              <a:t> </a:t>
            </a:r>
            <a:r>
              <a:rPr lang="en-US" sz="3200" b="1" dirty="0"/>
              <a:t>A Logic of Arbitrary and Indefinite Objects</a:t>
            </a:r>
            <a:r>
              <a:rPr lang="en-US" sz="3200" dirty="0"/>
              <a:t>. In D. Dubois, C. Welty, &amp; M. Williams, </a:t>
            </a:r>
            <a:r>
              <a:rPr lang="en-US" sz="3200" i="1" dirty="0"/>
              <a:t>Principles of Knowledge Representation and Reasoning: Proceedings of the Ninth International Conference (KR2004)</a:t>
            </a:r>
            <a:r>
              <a:rPr lang="en-US" sz="3200" dirty="0"/>
              <a:t>, AAAI Press, Menlo Park, CA, 2004, 565-575.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Woods</a:t>
            </a:r>
            <a:r>
              <a:rPr lang="en-US" sz="3200" dirty="0"/>
              <a:t>, W. A</a:t>
            </a:r>
            <a:r>
              <a:rPr lang="en-US" sz="3200" dirty="0" smtClean="0"/>
              <a:t>. </a:t>
            </a:r>
            <a:r>
              <a:rPr lang="en-US" sz="3200" b="1" dirty="0"/>
              <a:t>Understanding </a:t>
            </a:r>
            <a:r>
              <a:rPr lang="en-US" sz="3200" b="1" dirty="0" err="1"/>
              <a:t>subsumption</a:t>
            </a:r>
            <a:r>
              <a:rPr lang="en-US" sz="3200" b="1" dirty="0"/>
              <a:t> and </a:t>
            </a:r>
            <a:r>
              <a:rPr lang="en-US" sz="3200" b="1" dirty="0" smtClean="0"/>
              <a:t>taxonomy</a:t>
            </a:r>
            <a:r>
              <a:rPr lang="en-US" sz="3200" dirty="0" smtClean="0"/>
              <a:t>. In </a:t>
            </a:r>
            <a:r>
              <a:rPr lang="en-US" sz="3200" dirty="0"/>
              <a:t>Sowa, J., ed., </a:t>
            </a:r>
            <a:r>
              <a:rPr lang="en-US" sz="3200" i="1" dirty="0"/>
              <a:t>Principles of Semantic </a:t>
            </a:r>
            <a:r>
              <a:rPr lang="en-US" sz="3200" i="1" dirty="0" smtClean="0"/>
              <a:t>Networks</a:t>
            </a:r>
            <a:r>
              <a:rPr lang="en-US" sz="3200" dirty="0" smtClean="0"/>
              <a:t>. Los </a:t>
            </a:r>
            <a:r>
              <a:rPr lang="es-ES" sz="3200" dirty="0" smtClean="0"/>
              <a:t>Altos</a:t>
            </a:r>
            <a:r>
              <a:rPr lang="es-ES" sz="3200" dirty="0"/>
              <a:t>, CA: Morgan </a:t>
            </a:r>
            <a:r>
              <a:rPr lang="es-ES" sz="3200" dirty="0" err="1"/>
              <a:t>Kaufmann</a:t>
            </a:r>
            <a:r>
              <a:rPr lang="es-ES" sz="3200" dirty="0"/>
              <a:t>. </a:t>
            </a:r>
            <a:r>
              <a:rPr lang="es-ES" sz="3200" dirty="0" smtClean="0"/>
              <a:t>45–94, 1991.</a:t>
            </a:r>
            <a:endParaRPr lang="en-US" sz="32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21991" y="12995196"/>
            <a:ext cx="12828833" cy="2225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Draws influences from: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en-US" sz="4800" dirty="0" smtClean="0"/>
              <a:t>RETE Networks</a:t>
            </a:r>
          </a:p>
          <a:p>
            <a:pPr marL="2011363" lvl="1" indent="-620713">
              <a:buFont typeface="Arial" pitchFamily="34" charset="0"/>
              <a:buChar char="•"/>
              <a:tabLst>
                <a:tab pos="2451100" algn="l"/>
              </a:tabLst>
            </a:pPr>
            <a:r>
              <a:rPr lang="en-US" sz="4800" dirty="0" smtClean="0"/>
              <a:t>Alpha Networks</a:t>
            </a:r>
          </a:p>
          <a:p>
            <a:pPr marL="2011363" lvl="1" indent="-620713">
              <a:buFont typeface="Arial" pitchFamily="34" charset="0"/>
              <a:buChar char="•"/>
              <a:tabLst>
                <a:tab pos="2451100" algn="l"/>
              </a:tabLst>
            </a:pPr>
            <a:r>
              <a:rPr lang="en-US" sz="4800" dirty="0" smtClean="0"/>
              <a:t>Beta Networks</a:t>
            </a:r>
          </a:p>
          <a:p>
            <a:pPr marL="2011363" lvl="1" indent="-620713">
              <a:buFont typeface="Arial" pitchFamily="34" charset="0"/>
              <a:buChar char="•"/>
              <a:tabLst>
                <a:tab pos="2451100" algn="l"/>
              </a:tabLst>
            </a:pPr>
            <a:r>
              <a:rPr lang="en-US" sz="4800" dirty="0" smtClean="0"/>
              <a:t>Terminal Node</a:t>
            </a:r>
          </a:p>
          <a:p>
            <a:pPr marL="2011363" lvl="1" indent="-620713">
              <a:buFont typeface="Arial" pitchFamily="34" charset="0"/>
              <a:buChar char="•"/>
              <a:tabLst>
                <a:tab pos="2451100" algn="l"/>
              </a:tabLst>
            </a:pPr>
            <a:r>
              <a:rPr lang="en-US" sz="4800" dirty="0" smtClean="0"/>
              <a:t>Token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en-US" sz="4800" dirty="0" smtClean="0"/>
              <a:t>Truth Maintenance Systems</a:t>
            </a:r>
          </a:p>
          <a:p>
            <a:pPr marL="2011363" lvl="1" indent="-620713">
              <a:buFont typeface="Arial" pitchFamily="34" charset="0"/>
              <a:buChar char="•"/>
            </a:pPr>
            <a:r>
              <a:rPr lang="en-US" sz="4800" dirty="0" smtClean="0"/>
              <a:t>LATMS Constraints</a:t>
            </a:r>
          </a:p>
          <a:p>
            <a:pPr marL="2011363" lvl="1" indent="-620713">
              <a:buFont typeface="Arial" pitchFamily="34" charset="0"/>
              <a:buChar char="•"/>
            </a:pPr>
            <a:r>
              <a:rPr lang="en-US" sz="4800" dirty="0" smtClean="0"/>
              <a:t>LTMS Node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en-US" sz="4800" dirty="0" smtClean="0"/>
              <a:t>Active Connection Graphs</a:t>
            </a:r>
          </a:p>
          <a:p>
            <a:pPr marL="2011363" lvl="1" indent="-620713">
              <a:buFont typeface="Arial" pitchFamily="34" charset="0"/>
              <a:buChar char="•"/>
            </a:pPr>
            <a:r>
              <a:rPr lang="en-US" sz="4800" dirty="0" smtClean="0"/>
              <a:t>Report</a:t>
            </a:r>
          </a:p>
          <a:p>
            <a:pPr marL="2011363" lvl="1" indent="-620713">
              <a:buFont typeface="Arial" pitchFamily="34" charset="0"/>
              <a:buChar char="•"/>
            </a:pPr>
            <a:r>
              <a:rPr lang="en-US" sz="4800" dirty="0" smtClean="0"/>
              <a:t>Filter</a:t>
            </a:r>
          </a:p>
          <a:p>
            <a:pPr marL="2011363" lvl="1" indent="-620713">
              <a:buFont typeface="Arial" pitchFamily="34" charset="0"/>
              <a:buChar char="•"/>
            </a:pPr>
            <a:r>
              <a:rPr lang="en-US" sz="4800" dirty="0" smtClean="0"/>
              <a:t>Switch</a:t>
            </a:r>
          </a:p>
          <a:p>
            <a:pPr marL="2011363" lvl="1" indent="-620713">
              <a:buFont typeface="Arial" pitchFamily="34" charset="0"/>
              <a:buChar char="•"/>
            </a:pPr>
            <a:r>
              <a:rPr lang="en-US" sz="4800" dirty="0" smtClean="0"/>
              <a:t>P-Tree</a:t>
            </a:r>
          </a:p>
          <a:p>
            <a:pPr marL="2011363" lvl="1" indent="-620713">
              <a:buFont typeface="Arial" pitchFamily="34" charset="0"/>
              <a:buChar char="•"/>
            </a:pPr>
            <a:r>
              <a:rPr lang="en-US" sz="4800" dirty="0" smtClean="0"/>
              <a:t>S-Index</a:t>
            </a:r>
          </a:p>
          <a:p>
            <a:pPr marL="2011363" lvl="1" indent="-620713">
              <a:buFont typeface="Arial" pitchFamily="34" charset="0"/>
              <a:buChar char="•"/>
            </a:pPr>
            <a:r>
              <a:rPr lang="en-US" sz="4800" dirty="0" smtClean="0"/>
              <a:t>p-node</a:t>
            </a:r>
          </a:p>
          <a:p>
            <a:pPr marL="3193862" lvl="1" indent="-685800">
              <a:buFont typeface="Arial" pitchFamily="34" charset="0"/>
              <a:buChar char="•"/>
            </a:pPr>
            <a:endParaRPr lang="en-US" sz="4800" dirty="0" smtClean="0"/>
          </a:p>
          <a:p>
            <a:r>
              <a:rPr lang="en-US" sz="4800" dirty="0" smtClean="0"/>
              <a:t>Some of these components are, in many ways, equivalent: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en-US" sz="4800" dirty="0"/>
              <a:t>ACG Report = RETE Token</a:t>
            </a:r>
          </a:p>
          <a:p>
            <a:pPr marL="2011363" lvl="1" indent="-620713">
              <a:buFont typeface="Arial" pitchFamily="34" charset="0"/>
              <a:buChar char="•"/>
            </a:pPr>
            <a:r>
              <a:rPr lang="en-US" sz="4800" b="1" dirty="0"/>
              <a:t>“Message”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en-US" sz="4800" dirty="0" smtClean="0"/>
              <a:t>Beta Network = P-Tree</a:t>
            </a:r>
          </a:p>
          <a:p>
            <a:pPr marL="2011363" lvl="1" indent="-620713">
              <a:buFont typeface="Arial" pitchFamily="34" charset="0"/>
              <a:buChar char="•"/>
            </a:pPr>
            <a:r>
              <a:rPr lang="en-US" sz="4800" b="1" dirty="0" smtClean="0"/>
              <a:t>“Binary Conjunct Tree”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en-US" sz="4800" dirty="0" smtClean="0"/>
              <a:t>“Chain” of Alpha Network = ACG Filter</a:t>
            </a:r>
          </a:p>
          <a:p>
            <a:pPr marL="2011363" lvl="1" indent="-620713">
              <a:buFont typeface="Arial" pitchFamily="34" charset="0"/>
              <a:buChar char="•"/>
            </a:pPr>
            <a:r>
              <a:rPr lang="en-US" sz="4800" b="1" dirty="0" smtClean="0"/>
              <a:t>“Verifier”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en-US" sz="4800" dirty="0" smtClean="0"/>
              <a:t>Terminal Node = LATMS Constraint = ACG Rule Node</a:t>
            </a:r>
          </a:p>
          <a:p>
            <a:pPr marL="2011363" lvl="1" indent="-620713">
              <a:buFont typeface="Arial" pitchFamily="34" charset="0"/>
              <a:buChar char="•"/>
            </a:pPr>
            <a:r>
              <a:rPr lang="en-US" sz="4800" b="1" dirty="0" smtClean="0"/>
              <a:t>“Rule Node”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en-US" sz="4800" dirty="0" smtClean="0"/>
              <a:t>LTMS Node = p-node</a:t>
            </a:r>
          </a:p>
          <a:p>
            <a:pPr marL="2011363" lvl="1" indent="-620713">
              <a:buFont typeface="Arial" pitchFamily="34" charset="0"/>
              <a:buChar char="•"/>
            </a:pPr>
            <a:r>
              <a:rPr lang="en-US" sz="4800" b="1" dirty="0" smtClean="0"/>
              <a:t>“Propositional Node”</a:t>
            </a:r>
            <a:endParaRPr lang="en-US" sz="4800" b="1" dirty="0"/>
          </a:p>
        </p:txBody>
      </p:sp>
      <p:sp>
        <p:nvSpPr>
          <p:cNvPr id="3" name="Right Brace 2"/>
          <p:cNvSpPr/>
          <p:nvPr/>
        </p:nvSpPr>
        <p:spPr>
          <a:xfrm>
            <a:off x="27660600" y="24612600"/>
            <a:ext cx="533400" cy="110226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279344" y="24748233"/>
            <a:ext cx="6505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From MGU factorization</a:t>
            </a:r>
            <a:endParaRPr lang="en-US" sz="4800" dirty="0"/>
          </a:p>
        </p:txBody>
      </p:sp>
      <p:pic>
        <p:nvPicPr>
          <p:cNvPr id="17" name="Picture 2" descr="F:\Dropbox\Dissertation\Publications\AAAI-13 DC Poster\InferenceSegment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0474" y="26593801"/>
            <a:ext cx="10567126" cy="212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ctangle 58"/>
          <p:cNvSpPr/>
          <p:nvPr/>
        </p:nvSpPr>
        <p:spPr>
          <a:xfrm>
            <a:off x="14173200" y="6131467"/>
            <a:ext cx="22386279" cy="13147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14254565" y="6155279"/>
            <a:ext cx="210260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Monotype Corsiva" pitchFamily="66" charset="0"/>
              </a:rPr>
              <a:t>L</a:t>
            </a:r>
            <a:r>
              <a:rPr lang="en-US" sz="6600" baseline="-25000" dirty="0" smtClean="0"/>
              <a:t>A</a:t>
            </a:r>
            <a:r>
              <a:rPr lang="en-US" sz="6600" dirty="0" smtClean="0"/>
              <a:t> – A Logic of Arbitrary and Indefinite Objects</a:t>
            </a:r>
            <a:endParaRPr lang="en-US" sz="6600" dirty="0"/>
          </a:p>
        </p:txBody>
      </p:sp>
      <p:sp>
        <p:nvSpPr>
          <p:cNvPr id="18" name="TextBox 17"/>
          <p:cNvSpPr txBox="1"/>
          <p:nvPr/>
        </p:nvSpPr>
        <p:spPr>
          <a:xfrm>
            <a:off x="14630400" y="7460397"/>
            <a:ext cx="2161394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Arial" pitchFamily="34" charset="0"/>
              <a:buChar char="•"/>
            </a:pPr>
            <a:r>
              <a:rPr lang="en-US" sz="4800" dirty="0" smtClean="0"/>
              <a:t>A logic designed by Stuart C. Shapiro for:</a:t>
            </a:r>
          </a:p>
          <a:p>
            <a:pPr marL="3651062" lvl="1" indent="-1143000">
              <a:buFont typeface="Arial" pitchFamily="34" charset="0"/>
              <a:buChar char="•"/>
            </a:pPr>
            <a:r>
              <a:rPr lang="en-US" sz="4800" dirty="0" smtClean="0"/>
              <a:t>KRR Systems</a:t>
            </a:r>
          </a:p>
          <a:p>
            <a:pPr marL="3651062" lvl="1" indent="-1143000">
              <a:buFont typeface="Arial" pitchFamily="34" charset="0"/>
              <a:buChar char="•"/>
            </a:pPr>
            <a:r>
              <a:rPr lang="en-US" sz="4800" dirty="0" smtClean="0"/>
              <a:t>NL Understanding / Generation</a:t>
            </a:r>
          </a:p>
          <a:p>
            <a:pPr marL="3651062" lvl="1" indent="-1143000">
              <a:buFont typeface="Arial" pitchFamily="34" charset="0"/>
              <a:buChar char="•"/>
            </a:pPr>
            <a:r>
              <a:rPr lang="en-US" sz="4800" dirty="0" smtClean="0"/>
              <a:t>Commonsense Reasoning</a:t>
            </a:r>
          </a:p>
          <a:p>
            <a:pPr marL="1143000" indent="-1143000">
              <a:buFont typeface="Arial" pitchFamily="34" charset="0"/>
              <a:buChar char="•"/>
            </a:pPr>
            <a:r>
              <a:rPr lang="en-US" sz="4800" dirty="0" smtClean="0"/>
              <a:t>Uses arbitrary/indefinite terms, not universally/existentially quantified variables.</a:t>
            </a:r>
          </a:p>
          <a:p>
            <a:pPr marL="3651062" lvl="1" indent="-1143000">
              <a:buFont typeface="Arial" pitchFamily="34" charset="0"/>
              <a:buChar char="•"/>
            </a:pPr>
            <a:r>
              <a:rPr lang="en-US" sz="4800" dirty="0" smtClean="0"/>
              <a:t>Structure sharing between terms.</a:t>
            </a:r>
          </a:p>
          <a:p>
            <a:pPr marL="3651062" lvl="1" indent="-1143000">
              <a:buFont typeface="Arial" pitchFamily="34" charset="0"/>
              <a:buChar char="•"/>
            </a:pPr>
            <a:r>
              <a:rPr lang="en-US" sz="4800" dirty="0" smtClean="0"/>
              <a:t>Makes term </a:t>
            </a:r>
            <a:r>
              <a:rPr lang="en-US" sz="4800" dirty="0" err="1" smtClean="0"/>
              <a:t>subsumption</a:t>
            </a:r>
            <a:r>
              <a:rPr lang="en-US" sz="4800" dirty="0" smtClean="0"/>
              <a:t> possible.</a:t>
            </a:r>
          </a:p>
          <a:p>
            <a:pPr marL="1143000" indent="-1143000">
              <a:buFont typeface="Arial" pitchFamily="34" charset="0"/>
              <a:buChar char="•"/>
            </a:pPr>
            <a:endParaRPr lang="en-US" sz="4800" dirty="0"/>
          </a:p>
        </p:txBody>
      </p:sp>
      <p:sp>
        <p:nvSpPr>
          <p:cNvPr id="63" name="Rectangle 62"/>
          <p:cNvSpPr/>
          <p:nvPr/>
        </p:nvSpPr>
        <p:spPr>
          <a:xfrm>
            <a:off x="14630400" y="12995195"/>
            <a:ext cx="21613948" cy="6034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4630400" y="13026597"/>
            <a:ext cx="99862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chemeClr val="tx2"/>
                </a:solidFill>
              </a:rPr>
              <a:t>Example (Structure Sharing):</a:t>
            </a:r>
            <a:endParaRPr lang="en-US" sz="6600" dirty="0">
              <a:solidFill>
                <a:schemeClr val="tx2"/>
              </a:solidFill>
            </a:endParaRPr>
          </a:p>
        </p:txBody>
      </p:sp>
      <p:pic>
        <p:nvPicPr>
          <p:cNvPr id="19" name="Picture 3" descr="F:\Dropbox\Dissertation\Publications\AAAI-13 DC Poster\SharedStructure.e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0" y="14020800"/>
            <a:ext cx="11059921" cy="489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6264616" y="15067934"/>
            <a:ext cx="96505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The arbitrary domesticated dog is both loyal and friendly. Notice that only one arbitrary domesticated dog has been created in the graph.</a:t>
            </a:r>
            <a:endParaRPr lang="en-US" sz="4400" dirty="0"/>
          </a:p>
        </p:txBody>
      </p:sp>
      <p:sp>
        <p:nvSpPr>
          <p:cNvPr id="65" name="Rectangle 64"/>
          <p:cNvSpPr/>
          <p:nvPr/>
        </p:nvSpPr>
        <p:spPr>
          <a:xfrm>
            <a:off x="38633400" y="10268451"/>
            <a:ext cx="11631748" cy="19235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337999" y="7192501"/>
            <a:ext cx="1295400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CSNePS</a:t>
            </a:r>
            <a:r>
              <a:rPr lang="en-US" sz="4800" dirty="0" smtClean="0"/>
              <a:t> will support at least 2 types of </a:t>
            </a:r>
            <a:r>
              <a:rPr lang="en-US" sz="4800" dirty="0" smtClean="0"/>
              <a:t>subsumption.</a:t>
            </a:r>
            <a:r>
              <a:rPr lang="en-US" sz="4800" baseline="30000" dirty="0" smtClean="0"/>
              <a:t>4</a:t>
            </a:r>
            <a:endParaRPr lang="en-US" sz="4800" dirty="0" smtClean="0"/>
          </a:p>
          <a:p>
            <a:pPr marL="685800" indent="-685800">
              <a:buFont typeface="Arial" pitchFamily="34" charset="0"/>
              <a:buChar char="•"/>
            </a:pPr>
            <a:r>
              <a:rPr lang="en-US" sz="4800" dirty="0" smtClean="0"/>
              <a:t>Structural </a:t>
            </a:r>
            <a:r>
              <a:rPr lang="en-US" sz="4800" dirty="0" err="1" smtClean="0"/>
              <a:t>Subsumption</a:t>
            </a:r>
            <a:r>
              <a:rPr lang="en-US" sz="4800" dirty="0" smtClean="0"/>
              <a:t>: by their formal definitions, C1 is more general than C2.</a:t>
            </a:r>
          </a:p>
          <a:p>
            <a:pPr marL="1938338" lvl="1" indent="-511175">
              <a:buFont typeface="Arial" pitchFamily="34" charset="0"/>
              <a:buChar char="•"/>
            </a:pPr>
            <a:r>
              <a:rPr lang="en-US" sz="4400" dirty="0" smtClean="0">
                <a:solidFill>
                  <a:schemeClr val="tx2"/>
                </a:solidFill>
              </a:rPr>
              <a:t>Example: </a:t>
            </a:r>
            <a:r>
              <a:rPr lang="en-US" sz="4400" dirty="0" smtClean="0"/>
              <a:t>Since the arbitrary domesticated dog is friendly, the arbitrary </a:t>
            </a:r>
            <a:r>
              <a:rPr lang="en-US" sz="4400" b="1" dirty="0" smtClean="0"/>
              <a:t>white</a:t>
            </a:r>
            <a:r>
              <a:rPr lang="en-US" sz="4400" dirty="0" smtClean="0"/>
              <a:t> domesticated dog is friendly.</a:t>
            </a:r>
          </a:p>
          <a:p>
            <a:pPr marL="731838" indent="-731838">
              <a:buFont typeface="Arial" pitchFamily="34" charset="0"/>
              <a:buChar char="•"/>
            </a:pPr>
            <a:r>
              <a:rPr lang="en-US" sz="4800" dirty="0" smtClean="0"/>
              <a:t>Recorded </a:t>
            </a:r>
            <a:r>
              <a:rPr lang="en-US" sz="4800" dirty="0" err="1" smtClean="0"/>
              <a:t>Subsumption</a:t>
            </a:r>
            <a:r>
              <a:rPr lang="en-US" sz="4800" dirty="0" smtClean="0"/>
              <a:t>: C1 is above C2 in a </a:t>
            </a:r>
            <a:r>
              <a:rPr lang="en-US" sz="4800" dirty="0" err="1" smtClean="0"/>
              <a:t>subsumption</a:t>
            </a:r>
            <a:r>
              <a:rPr lang="en-US" sz="4800" dirty="0" smtClean="0"/>
              <a:t> data structure.</a:t>
            </a:r>
            <a:endParaRPr lang="en-US" sz="4800" baseline="30000" dirty="0" smtClean="0"/>
          </a:p>
        </p:txBody>
      </p:sp>
      <p:sp>
        <p:nvSpPr>
          <p:cNvPr id="66" name="Rectangle 65"/>
          <p:cNvSpPr/>
          <p:nvPr/>
        </p:nvSpPr>
        <p:spPr>
          <a:xfrm>
            <a:off x="38633400" y="13715999"/>
            <a:ext cx="11750040" cy="82176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7" name="Picture 4" descr="F:\Dropbox\Dissertation\Publications\AAAI-13 DC Poster\TypeHierarchy copy.ep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7163" y="14613954"/>
            <a:ext cx="3576637" cy="519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7338000" y="13716000"/>
            <a:ext cx="8153400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38338" lvl="1" indent="-547688">
              <a:buFont typeface="Arial" pitchFamily="34" charset="0"/>
              <a:buChar char="•"/>
            </a:pPr>
            <a:r>
              <a:rPr lang="en-US" sz="4400" dirty="0" smtClean="0">
                <a:solidFill>
                  <a:schemeClr val="tx2"/>
                </a:solidFill>
              </a:rPr>
              <a:t>Example: </a:t>
            </a:r>
            <a:r>
              <a:rPr lang="en-US" sz="4400" dirty="0" smtClean="0"/>
              <a:t>If the arbitrary Animal is alive, </a:t>
            </a:r>
            <a:r>
              <a:rPr lang="en-US" sz="4400" dirty="0" smtClean="0"/>
              <a:t>then </a:t>
            </a:r>
            <a:r>
              <a:rPr lang="en-US" sz="4400" dirty="0" smtClean="0"/>
              <a:t>according to this hierarchy, so are any </a:t>
            </a:r>
            <a:r>
              <a:rPr lang="en-US" sz="4400" dirty="0" smtClean="0"/>
              <a:t>Dogs</a:t>
            </a:r>
            <a:r>
              <a:rPr lang="en-US" sz="4400" dirty="0" smtClean="0"/>
              <a:t>, </a:t>
            </a:r>
            <a:r>
              <a:rPr lang="en-US" sz="4400" dirty="0"/>
              <a:t>H</a:t>
            </a:r>
            <a:r>
              <a:rPr lang="en-US" sz="4400" dirty="0" smtClean="0"/>
              <a:t>uskies, </a:t>
            </a:r>
            <a:r>
              <a:rPr lang="en-US" sz="4400" dirty="0" smtClean="0"/>
              <a:t>or </a:t>
            </a:r>
            <a:r>
              <a:rPr lang="en-US" sz="4400" dirty="0" smtClean="0"/>
              <a:t>Cats </a:t>
            </a:r>
            <a:r>
              <a:rPr lang="en-US" sz="4400" dirty="0" smtClean="0"/>
              <a:t>– including the arbitrary ones.</a:t>
            </a:r>
          </a:p>
          <a:p>
            <a:pPr marL="1938338" lvl="1" indent="-547688">
              <a:buFont typeface="Arial" pitchFamily="34" charset="0"/>
              <a:buChar char="•"/>
            </a:pPr>
            <a:r>
              <a:rPr lang="en-US" sz="4400" dirty="0" smtClean="0">
                <a:solidFill>
                  <a:schemeClr val="tx2"/>
                </a:solidFill>
              </a:rPr>
              <a:t>Example: </a:t>
            </a:r>
            <a:r>
              <a:rPr lang="en-US" sz="4400" dirty="0" smtClean="0"/>
              <a:t>The property </a:t>
            </a:r>
            <a:r>
              <a:rPr lang="en-US" sz="4400" dirty="0" smtClean="0"/>
              <a:t>of </a:t>
            </a:r>
            <a:r>
              <a:rPr lang="en-US" sz="4400" dirty="0" smtClean="0"/>
              <a:t>having </a:t>
            </a:r>
            <a:r>
              <a:rPr lang="en-US" sz="4400" dirty="0" smtClean="0"/>
              <a:t>two different colored eyes </a:t>
            </a:r>
            <a:r>
              <a:rPr lang="en-US" sz="4400" dirty="0" smtClean="0"/>
              <a:t>(which a Husky has) would </a:t>
            </a:r>
            <a:r>
              <a:rPr lang="en-US" sz="4400" dirty="0" smtClean="0"/>
              <a:t>not be inherited by </a:t>
            </a:r>
            <a:r>
              <a:rPr lang="en-US" sz="4400" dirty="0" smtClean="0"/>
              <a:t>Dog.</a:t>
            </a:r>
            <a:endParaRPr lang="en-US" sz="4400" dirty="0"/>
          </a:p>
        </p:txBody>
      </p:sp>
      <p:sp>
        <p:nvSpPr>
          <p:cNvPr id="30" name="TextBox 29"/>
          <p:cNvSpPr txBox="1"/>
          <p:nvPr/>
        </p:nvSpPr>
        <p:spPr>
          <a:xfrm>
            <a:off x="37338000" y="22221885"/>
            <a:ext cx="130637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itchFamily="34" charset="0"/>
              <a:buChar char="•"/>
            </a:pPr>
            <a:r>
              <a:rPr lang="en-US" sz="4800" dirty="0" smtClean="0"/>
              <a:t>The type hierarchy used in recorded </a:t>
            </a:r>
            <a:r>
              <a:rPr lang="en-US" sz="4800" dirty="0" err="1" smtClean="0"/>
              <a:t>subsumption</a:t>
            </a:r>
            <a:r>
              <a:rPr lang="en-US" sz="4800" dirty="0" smtClean="0"/>
              <a:t> works in concert with unification, to limit unifiers. 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en-US" sz="4800" dirty="0" smtClean="0"/>
              <a:t>What (if any) types of deduced </a:t>
            </a:r>
            <a:r>
              <a:rPr lang="en-US" sz="4800" dirty="0" err="1" smtClean="0"/>
              <a:t>subsumption</a:t>
            </a:r>
            <a:r>
              <a:rPr lang="en-US" sz="4800" dirty="0" smtClean="0"/>
              <a:t> are possible is still under consideration. Belief revision is a complicating factor. </a:t>
            </a:r>
            <a:endParaRPr lang="en-US" sz="4800" dirty="0"/>
          </a:p>
        </p:txBody>
      </p:sp>
      <p:pic>
        <p:nvPicPr>
          <p:cNvPr id="32" name="Picture 5" descr="F:\Dropbox\Dissertation\Publications\AAAI-13 DC Poster\UnifEx.ep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2671" y="28727400"/>
            <a:ext cx="8132493" cy="630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5087599" y="29915108"/>
            <a:ext cx="1234440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This graph contains the proposition that every arbitrary entity is friends with their arbitrary child. It also contains the </a:t>
            </a:r>
            <a:r>
              <a:rPr lang="en-US" sz="4400" dirty="0" err="1" smtClean="0"/>
              <a:t>wh</a:t>
            </a:r>
            <a:r>
              <a:rPr lang="en-US" sz="4400" dirty="0" smtClean="0"/>
              <a:t>-question “Who is Dave friends with?” Two </a:t>
            </a:r>
            <a:r>
              <a:rPr lang="en-US" sz="4400" dirty="0" err="1" smtClean="0"/>
              <a:t>i</a:t>
            </a:r>
            <a:r>
              <a:rPr lang="en-US" sz="4400" dirty="0" smtClean="0"/>
              <a:t>-channels are created from wft1 to wft3, since the </a:t>
            </a:r>
            <a:r>
              <a:rPr lang="en-US" sz="4400" i="1" dirty="0" smtClean="0"/>
              <a:t>friends</a:t>
            </a:r>
            <a:r>
              <a:rPr lang="en-US" sz="4400" dirty="0" smtClean="0"/>
              <a:t> relation is symmetric. Note that arb1, arb2, qvar1, and Dave are all entities, but that data has been omitted from the graph for readability.</a:t>
            </a:r>
            <a:endParaRPr lang="en-US" sz="4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16996</TotalTime>
  <Words>600</Words>
  <Application>Microsoft Office PowerPoint</Application>
  <PresentationFormat>Custom</PresentationFormat>
  <Paragraphs>71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Monotype Corsiva</vt:lpstr>
      <vt:lpstr>Calibri</vt:lpstr>
      <vt:lpstr>Office Theme</vt:lpstr>
      <vt:lpstr>PowerPoint Presentation</vt:lpstr>
    </vt:vector>
  </TitlesOfParts>
  <Company>University at Buffalo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shapiro</dc:creator>
  <cp:lastModifiedBy>Dan Schlegel</cp:lastModifiedBy>
  <cp:revision>168</cp:revision>
  <cp:lastPrinted>2013-07-05T16:58:31Z</cp:lastPrinted>
  <dcterms:created xsi:type="dcterms:W3CDTF">2010-05-04T19:46:06Z</dcterms:created>
  <dcterms:modified xsi:type="dcterms:W3CDTF">2013-07-09T10:37:26Z</dcterms:modified>
</cp:coreProperties>
</file>