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91" r:id="rId2"/>
    <p:sldId id="292" r:id="rId3"/>
    <p:sldId id="326" r:id="rId4"/>
    <p:sldId id="294" r:id="rId5"/>
    <p:sldId id="296" r:id="rId6"/>
    <p:sldId id="299" r:id="rId7"/>
    <p:sldId id="298" r:id="rId8"/>
    <p:sldId id="329" r:id="rId9"/>
    <p:sldId id="301" r:id="rId10"/>
    <p:sldId id="330" r:id="rId11"/>
    <p:sldId id="320" r:id="rId12"/>
    <p:sldId id="302" r:id="rId13"/>
    <p:sldId id="327" r:id="rId14"/>
    <p:sldId id="309" r:id="rId15"/>
    <p:sldId id="322" r:id="rId16"/>
    <p:sldId id="310" r:id="rId17"/>
    <p:sldId id="311" r:id="rId18"/>
    <p:sldId id="325" r:id="rId19"/>
    <p:sldId id="304" r:id="rId20"/>
    <p:sldId id="324" r:id="rId21"/>
    <p:sldId id="305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06" r:id="rId31"/>
    <p:sldId id="300" r:id="rId32"/>
    <p:sldId id="297" r:id="rId33"/>
    <p:sldId id="3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 autoAdjust="0"/>
    <p:restoredTop sz="86410" autoAdjust="0"/>
  </p:normalViewPr>
  <p:slideViewPr>
    <p:cSldViewPr>
      <p:cViewPr varScale="1">
        <p:scale>
          <a:sx n="57" d="100"/>
          <a:sy n="57" d="100"/>
        </p:scale>
        <p:origin x="281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FD6D0-3675-4322-B36F-59C5E6BB74C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9BE75-3161-4D56-A5E6-3702F72CC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2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home tangible objects they can 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5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55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0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29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9BE75-3161-4D56-A5E6-3702F72CC22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32D1-3AB0-4F4D-BFA9-E33BA965817D}" type="datetime1">
              <a:rPr lang="en-US" smtClean="0"/>
              <a:t>3/3/2016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39789-8102-47D1-9B4B-E5D5A45583FC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4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69A3F-60BE-4182-9D5A-39F3BDEDC49F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4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5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0F04-80A2-44DA-BB09-8E49DD0DF38E}" type="datetime1">
              <a:rPr lang="en-US" smtClean="0"/>
              <a:t>3/3/2016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3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9F4CFEE-9159-4AF7-B1FA-C44791819B20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9" y="1575654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2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1A3A9-E383-4D4A-8F71-E0571FADEF8D}" type="datetime1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3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9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FA24-EED9-4453-9590-D6A8DFC57750}" type="datetime1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3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7FC9-28DC-4770-B9E6-25A1156AB134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41"/>
            <a:ext cx="609600" cy="441325"/>
          </a:xfrm>
        </p:spPr>
        <p:txBody>
          <a:bodyPr/>
          <a:lstStyle/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8B0B5404-84F3-4351-AA8B-47311B45D980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3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8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2E4FA66-4999-4C53-BB07-254D0F0CC17A}" type="datetime1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7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D9B958-0596-4DDD-AFDE-46F4754ED9F0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buffalo.edu/~bina" TargetMode="External"/><Relationship Id="rId2" Type="http://schemas.openxmlformats.org/officeDocument/2006/relationships/hyperlink" Target="mailto:bina@buffalo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tool.github.io/MapReduceAlgorithms/" TargetMode="External"/><Relationship Id="rId7" Type="http://schemas.openxmlformats.org/officeDocument/2006/relationships/hyperlink" Target="http://src.acm.org/" TargetMode="External"/><Relationship Id="rId2" Type="http://schemas.openxmlformats.org/officeDocument/2006/relationships/hyperlink" Target="http://shop.oreilly.com/product/0636920028529.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.yale.edu/homes/tap/Files/hopper-wit.html" TargetMode="External"/><Relationship Id="rId5" Type="http://schemas.openxmlformats.org/officeDocument/2006/relationships/hyperlink" Target="http://spark.apache.org/" TargetMode="External"/><Relationship Id="rId4" Type="http://schemas.openxmlformats.org/officeDocument/2006/relationships/hyperlink" Target="https://hadoop.apach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Bina Ramamurthy</a:t>
            </a:r>
          </a:p>
          <a:p>
            <a:r>
              <a:rPr lang="en-US" cap="none" dirty="0" smtClean="0">
                <a:hlinkClick r:id="rId2"/>
              </a:rPr>
              <a:t>bina@buffalo.edu</a:t>
            </a:r>
            <a:endParaRPr lang="en-US" cap="none" dirty="0" smtClean="0"/>
          </a:p>
          <a:p>
            <a:r>
              <a:rPr lang="en-US" cap="none" dirty="0" smtClean="0">
                <a:hlinkClick r:id="rId3"/>
              </a:rPr>
              <a:t>http://www.cse.buffalo.edu/~bina</a:t>
            </a:r>
            <a:endParaRPr lang="en-US" cap="none" dirty="0" smtClean="0"/>
          </a:p>
          <a:p>
            <a:r>
              <a:rPr lang="en-US" cap="none" dirty="0" smtClean="0"/>
              <a:t>This research is partially funded by NSF-DUE-CCLI grant </a:t>
            </a:r>
            <a:r>
              <a:rPr lang="en-US" cap="none" dirty="0" smtClean="0"/>
              <a:t>0920335</a:t>
            </a:r>
          </a:p>
          <a:p>
            <a:r>
              <a:rPr lang="en-US" cap="none" smtClean="0"/>
              <a:t>bina@buffalo.edu</a:t>
            </a:r>
            <a:endParaRPr lang="en-US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Learning and Teaching Data Science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7D347-2725-456B-9586-08C9CB9581AD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Systems Course (CSE486)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smtClean="0"/>
              <a:t>began with </a:t>
            </a:r>
            <a:r>
              <a:rPr lang="en-US" b="1" dirty="0" smtClean="0"/>
              <a:t>Level II </a:t>
            </a:r>
            <a:r>
              <a:rPr lang="en-US" dirty="0"/>
              <a:t>and with the help of a NSF CCLI A&amp;I grant created a “grid-computing” based distributed systems 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implemented </a:t>
            </a:r>
            <a:r>
              <a:rPr lang="en-US" b="1" dirty="0" smtClean="0"/>
              <a:t>Level III </a:t>
            </a:r>
            <a:r>
              <a:rPr lang="en-US" dirty="0" smtClean="0"/>
              <a:t>and</a:t>
            </a:r>
            <a:r>
              <a:rPr lang="en-US" b="1" dirty="0" smtClean="0"/>
              <a:t> Level IV </a:t>
            </a:r>
            <a:endParaRPr lang="en-US" b="1" dirty="0"/>
          </a:p>
          <a:p>
            <a:r>
              <a:rPr lang="en-US" b="1" dirty="0" smtClean="0"/>
              <a:t>Then</a:t>
            </a:r>
            <a:r>
              <a:rPr lang="en-US" dirty="0" smtClean="0"/>
              <a:t>: We (Buffalo CSE) did </a:t>
            </a:r>
            <a:r>
              <a:rPr lang="en-US" b="1" dirty="0" smtClean="0"/>
              <a:t>NOT</a:t>
            </a:r>
            <a:r>
              <a:rPr lang="en-US" dirty="0" smtClean="0"/>
              <a:t> have a distributed systems courses before 2004!</a:t>
            </a:r>
          </a:p>
          <a:p>
            <a:r>
              <a:rPr lang="en-US" b="1" dirty="0" smtClean="0"/>
              <a:t>Now</a:t>
            </a:r>
            <a:r>
              <a:rPr lang="en-US" dirty="0" smtClean="0"/>
              <a:t>: Taught every semester (high demand) by new tenured faculty hired in this area.</a:t>
            </a:r>
          </a:p>
          <a:p>
            <a:r>
              <a:rPr lang="en-US" dirty="0" smtClean="0"/>
              <a:t>Textbook - Distributed </a:t>
            </a:r>
            <a:r>
              <a:rPr lang="en-US" dirty="0"/>
              <a:t>Systems: Concepts and Design, 5th Edition (George </a:t>
            </a:r>
            <a:r>
              <a:rPr lang="en-US" dirty="0" err="1"/>
              <a:t>Coulouris</a:t>
            </a:r>
            <a:r>
              <a:rPr lang="en-US" dirty="0"/>
              <a:t>, Jean </a:t>
            </a:r>
            <a:r>
              <a:rPr lang="en-US" dirty="0" err="1"/>
              <a:t>Dollimore</a:t>
            </a:r>
            <a:r>
              <a:rPr lang="en-US" dirty="0"/>
              <a:t>, Tim </a:t>
            </a:r>
            <a:r>
              <a:rPr lang="en-US" dirty="0" err="1"/>
              <a:t>Kindberg</a:t>
            </a:r>
            <a:r>
              <a:rPr lang="en-US" dirty="0"/>
              <a:t>, Gordon Blair)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9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 (CSE 487)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67000" y="3810000"/>
            <a:ext cx="1905000" cy="1905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I:</a:t>
            </a:r>
          </a:p>
          <a:p>
            <a:pPr algn="ctr"/>
            <a:r>
              <a:rPr lang="en-US" dirty="0"/>
              <a:t>EDA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2362200"/>
            <a:ext cx="1981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II: Parallelizing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Hadoop</a:t>
            </a:r>
          </a:p>
          <a:p>
            <a:pPr algn="ctr"/>
            <a:r>
              <a:rPr lang="en-US" dirty="0"/>
              <a:t>MapReduce Ecosystem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3810000"/>
            <a:ext cx="19812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 III: Optimized &amp; Integrated Data Processing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Spark Ecosystem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08461" y="5775316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Statistical Inference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2573" y="580620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Big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5775316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14199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into three major topics: approximately 1 month duration</a:t>
            </a:r>
          </a:p>
          <a:p>
            <a:pPr marL="571500" indent="-571500">
              <a:buAutoNum type="romanUcPeriod"/>
            </a:pPr>
            <a:r>
              <a:rPr lang="en-US" dirty="0" smtClean="0"/>
              <a:t>Exploratory </a:t>
            </a:r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a</a:t>
            </a:r>
            <a:r>
              <a:rPr lang="en-US" dirty="0" smtClean="0"/>
              <a:t>nalysis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Statistical inference/modeling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Machine learning algorithms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R language 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Data analysis using </a:t>
            </a:r>
            <a:r>
              <a:rPr lang="en-US" dirty="0" err="1" smtClean="0"/>
              <a:t>RStudio</a:t>
            </a:r>
            <a:endParaRPr lang="en-US" dirty="0" smtClean="0"/>
          </a:p>
          <a:p>
            <a:pPr marL="845820" lvl="1" indent="-571500">
              <a:buAutoNum type="romanUcPeriod"/>
            </a:pPr>
            <a:r>
              <a:rPr lang="en-US" dirty="0" smtClean="0"/>
              <a:t>Where to find information: Chapter 1-5 of DS text [1]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Suggestion: If you prefer you can continue with the rest of the chapters in the text for a full course</a:t>
            </a:r>
          </a:p>
        </p:txBody>
      </p:sp>
    </p:spTree>
    <p:extLst>
      <p:ext uri="{BB962C8B-B14F-4D97-AF65-F5344CB8AC3E}">
        <p14:creationId xmlns:p14="http://schemas.microsoft.com/office/powerpoint/2010/main" val="40366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course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UcPeriod"/>
            </a:pPr>
            <a:r>
              <a:rPr lang="en-US" dirty="0"/>
              <a:t>Parallelizing data processing</a:t>
            </a:r>
          </a:p>
          <a:p>
            <a:pPr marL="845820" lvl="1" indent="-571500">
              <a:buAutoNum type="romanUcPeriod"/>
            </a:pPr>
            <a:r>
              <a:rPr lang="en-US" dirty="0"/>
              <a:t>Working with large data sets</a:t>
            </a:r>
          </a:p>
          <a:p>
            <a:pPr marL="845820" lvl="1" indent="-571500">
              <a:buAutoNum type="romanUcPeriod"/>
            </a:pPr>
            <a:r>
              <a:rPr lang="en-US" dirty="0"/>
              <a:t>Hadoop eco-system</a:t>
            </a:r>
          </a:p>
          <a:p>
            <a:pPr marL="845820" lvl="1" indent="-571500">
              <a:buAutoNum type="romanUcPeriod"/>
            </a:pPr>
            <a:r>
              <a:rPr lang="en-US" dirty="0"/>
              <a:t>MapReduce like algorithms</a:t>
            </a:r>
          </a:p>
          <a:p>
            <a:pPr marL="845820" lvl="1" indent="-571500">
              <a:buAutoNum type="romanUcPeriod"/>
            </a:pPr>
            <a:r>
              <a:rPr lang="en-US" dirty="0"/>
              <a:t>Text book: Lin &amp; </a:t>
            </a:r>
            <a:r>
              <a:rPr lang="en-US" dirty="0" smtClean="0"/>
              <a:t>Dyer’s  [2]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Apache </a:t>
            </a:r>
            <a:r>
              <a:rPr lang="en-US" dirty="0" smtClean="0"/>
              <a:t>Hadoop  [3]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Amazon AWS or Virtual box or VMware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/>
              <a:t>Optimizing and integrating data operations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RDD (Resilient Distributed Data)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Optimization of operations in a </a:t>
            </a:r>
            <a:r>
              <a:rPr lang="en-US" dirty="0" smtClean="0"/>
              <a:t>DAG (directed acyclic graphs)</a:t>
            </a:r>
          </a:p>
          <a:p>
            <a:pPr marL="845820" lvl="1" indent="-571500">
              <a:buAutoNum type="romanUcPeriod"/>
            </a:pPr>
            <a:r>
              <a:rPr lang="en-US" dirty="0" smtClean="0"/>
              <a:t>Apache Spark [4]</a:t>
            </a:r>
            <a:endParaRPr lang="en-US" dirty="0"/>
          </a:p>
          <a:p>
            <a:pPr marL="845820" lvl="1" indent="-571500">
              <a:buAutoNum type="romanUcPeriod"/>
            </a:pPr>
            <a:r>
              <a:rPr lang="en-US" dirty="0"/>
              <a:t>Emerging 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I: Exploratory Data Analysis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Formally introduced by John Tukey [5]</a:t>
            </a:r>
          </a:p>
          <a:p>
            <a:r>
              <a:rPr lang="en-US" dirty="0" smtClean="0"/>
              <a:t>He is also the one recognized “software” , “bit”, robust analysis </a:t>
            </a:r>
          </a:p>
          <a:p>
            <a:r>
              <a:rPr lang="en-US" dirty="0" smtClean="0"/>
              <a:t>EDA example: stem-leaf-display (Tukey’s), measures of central tendency (mean, median, etc.)</a:t>
            </a:r>
          </a:p>
          <a:p>
            <a:r>
              <a:rPr lang="en-US" dirty="0" smtClean="0"/>
              <a:t>Literally explore data with various assumptions, try out different graphing and discover data behaviors. </a:t>
            </a:r>
          </a:p>
          <a:p>
            <a:r>
              <a:rPr lang="en-US" dirty="0" smtClean="0"/>
              <a:t>Look at the data first and let it drive the theories (rather writing theorems/algorithms and proving them).</a:t>
            </a:r>
          </a:p>
          <a:p>
            <a:r>
              <a:rPr lang="en-US" dirty="0" smtClean="0"/>
              <a:t>We studied: statistical models, linear regression and K-means and K-NN and their application to real data problems</a:t>
            </a:r>
          </a:p>
          <a:p>
            <a:r>
              <a:rPr lang="en-US" dirty="0" smtClean="0"/>
              <a:t>Tool Used : R and </a:t>
            </a:r>
            <a:r>
              <a:rPr lang="en-US" dirty="0" err="1" smtClean="0"/>
              <a:t>Rstudio</a:t>
            </a:r>
            <a:r>
              <a:rPr lang="en-US" dirty="0" smtClean="0"/>
              <a:t> : Project 1</a:t>
            </a:r>
          </a:p>
          <a:p>
            <a:pPr marL="0" indent="0">
              <a:buNone/>
            </a:pPr>
            <a:r>
              <a:rPr lang="en-US" dirty="0" smtClean="0"/>
              <a:t>(Can use MS Excel, Tableau, SPSS, </a:t>
            </a:r>
            <a:r>
              <a:rPr lang="en-US" dirty="0" err="1" smtClean="0"/>
              <a:t>MATlab</a:t>
            </a:r>
            <a:r>
              <a:rPr lang="en-US" dirty="0" smtClean="0"/>
              <a:t>…)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30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EDA in Data Science Process [1]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1BB8-1E97-412E-8463-C45C85F582E8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CSE4/587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36D2-5B7B-4E63-8692-2881431D8B75}" type="slidenum">
              <a:rPr lang="en-US" smtClean="0"/>
              <a:t>15</a:t>
            </a:fld>
            <a:endParaRPr lang="en-US"/>
          </a:p>
        </p:txBody>
      </p:sp>
      <p:grpSp>
        <p:nvGrpSpPr>
          <p:cNvPr id="1043" name="Group 1042"/>
          <p:cNvGrpSpPr/>
          <p:nvPr/>
        </p:nvGrpSpPr>
        <p:grpSpPr>
          <a:xfrm>
            <a:off x="2503174" y="1651088"/>
            <a:ext cx="7166761" cy="4050199"/>
            <a:chOff x="529439" y="2245112"/>
            <a:chExt cx="7166761" cy="4050199"/>
          </a:xfrm>
        </p:grpSpPr>
        <p:sp>
          <p:nvSpPr>
            <p:cNvPr id="8" name="Rounded Rectangle 7"/>
            <p:cNvSpPr/>
            <p:nvPr/>
          </p:nvSpPr>
          <p:spPr>
            <a:xfrm>
              <a:off x="1981200" y="29996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Raw data collected</a:t>
              </a:r>
            </a:p>
          </p:txBody>
        </p:sp>
        <p:pic>
          <p:nvPicPr>
            <p:cNvPr id="1027" name="Picture 3" descr="C:\Users\bina\AppData\Local\Microsoft\Windows\Temporary Internet Files\Content.IE5\1VU1EHDR\MP900430937[1]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9439" y="3129775"/>
              <a:ext cx="844988" cy="654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>
              <a:stCxn id="1027" idx="1"/>
            </p:cNvCxnSpPr>
            <p:nvPr/>
          </p:nvCxnSpPr>
          <p:spPr>
            <a:xfrm flipV="1">
              <a:off x="1374427" y="3456877"/>
              <a:ext cx="61234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</p:cNvCxnSpPr>
            <p:nvPr/>
          </p:nvCxnSpPr>
          <p:spPr>
            <a:xfrm>
              <a:off x="2895600" y="3456878"/>
              <a:ext cx="533400" cy="63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4356100" y="3463228"/>
              <a:ext cx="41290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324600" y="2245112"/>
              <a:ext cx="1371600" cy="914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Exploratory data analysis</a:t>
              </a:r>
            </a:p>
          </p:txBody>
        </p:sp>
        <p:cxnSp>
          <p:nvCxnSpPr>
            <p:cNvPr id="19" name="Elbow Connector 18"/>
            <p:cNvCxnSpPr>
              <a:endCxn id="17" idx="1"/>
            </p:cNvCxnSpPr>
            <p:nvPr/>
          </p:nvCxnSpPr>
          <p:spPr>
            <a:xfrm rot="5400000" flipH="1" flipV="1">
              <a:off x="5629894" y="2304973"/>
              <a:ext cx="297366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6324600" y="3581400"/>
              <a:ext cx="1371600" cy="16002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learning algorithms;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Statistical models</a:t>
              </a:r>
            </a:p>
          </p:txBody>
        </p:sp>
        <p:cxnSp>
          <p:nvCxnSpPr>
            <p:cNvPr id="22" name="Elbow Connector 21"/>
            <p:cNvCxnSpPr>
              <a:endCxn id="20" idx="1"/>
            </p:cNvCxnSpPr>
            <p:nvPr/>
          </p:nvCxnSpPr>
          <p:spPr>
            <a:xfrm rot="16200000" flipH="1">
              <a:off x="5551216" y="3608116"/>
              <a:ext cx="454722" cy="109204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2"/>
              <a:endCxn id="20" idx="0"/>
            </p:cNvCxnSpPr>
            <p:nvPr/>
          </p:nvCxnSpPr>
          <p:spPr>
            <a:xfrm>
              <a:off x="7010400" y="3159512"/>
              <a:ext cx="0" cy="4218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600200" y="4322956"/>
              <a:ext cx="1074234" cy="9144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Build data products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29000" y="5107258"/>
              <a:ext cx="1524000" cy="11880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Communication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Visualization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Report Findings</a:t>
              </a:r>
            </a:p>
          </p:txBody>
        </p:sp>
        <p:cxnSp>
          <p:nvCxnSpPr>
            <p:cNvPr id="31" name="Elbow Connector 30"/>
            <p:cNvCxnSpPr>
              <a:stCxn id="20" idx="2"/>
              <a:endCxn id="27" idx="3"/>
            </p:cNvCxnSpPr>
            <p:nvPr/>
          </p:nvCxnSpPr>
          <p:spPr>
            <a:xfrm rot="5400000">
              <a:off x="5721858" y="4412742"/>
              <a:ext cx="519685" cy="205740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1" name="Straight Arrow Connector 1030"/>
            <p:cNvCxnSpPr/>
            <p:nvPr/>
          </p:nvCxnSpPr>
          <p:spPr>
            <a:xfrm>
              <a:off x="4903128" y="5987534"/>
              <a:ext cx="65885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5486400" y="5833645"/>
              <a:ext cx="13997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Make decisions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450992" y="3012378"/>
              <a:ext cx="1044807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is  processed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775354" y="3012378"/>
              <a:ext cx="914400" cy="914400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Data is cleaned</a:t>
              </a:r>
            </a:p>
          </p:txBody>
        </p:sp>
        <p:cxnSp>
          <p:nvCxnSpPr>
            <p:cNvPr id="1034" name="Straight Arrow Connector 1033"/>
            <p:cNvCxnSpPr>
              <a:endCxn id="26" idx="3"/>
            </p:cNvCxnSpPr>
            <p:nvPr/>
          </p:nvCxnSpPr>
          <p:spPr>
            <a:xfrm flipH="1">
              <a:off x="2674434" y="4780156"/>
              <a:ext cx="365016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Arrow Connector 1041"/>
            <p:cNvCxnSpPr>
              <a:stCxn id="26" idx="1"/>
              <a:endCxn id="1027" idx="2"/>
            </p:cNvCxnSpPr>
            <p:nvPr/>
          </p:nvCxnSpPr>
          <p:spPr>
            <a:xfrm flipH="1" flipV="1">
              <a:off x="951933" y="3783980"/>
              <a:ext cx="648267" cy="996176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59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II: Parallelizing Data for Processing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Grace Hopper on tackling large problems [6]:</a:t>
            </a:r>
          </a:p>
          <a:p>
            <a:r>
              <a:rPr lang="en-US" dirty="0" smtClean="0"/>
              <a:t> </a:t>
            </a:r>
            <a:r>
              <a:rPr lang="en-US" dirty="0"/>
              <a:t>"In pioneer days they used oxen for heavy pulling, and when one ox couldn't budge a log, they didn't try to grow a larger ox. We shouldn't be trying for bigger computers, but for more systems of computers."</a:t>
            </a:r>
            <a:endParaRPr lang="en-US" dirty="0" smtClean="0"/>
          </a:p>
          <a:p>
            <a:r>
              <a:rPr lang="en-US" dirty="0" smtClean="0"/>
              <a:t>Large storage for data: WORM data</a:t>
            </a:r>
          </a:p>
          <a:p>
            <a:r>
              <a:rPr lang="en-US" dirty="0" smtClean="0"/>
              <a:t>Large data 2K blocks vs 128Mbyte</a:t>
            </a:r>
          </a:p>
          <a:p>
            <a:r>
              <a:rPr lang="en-US" dirty="0" smtClean="0"/>
              <a:t>MTBF is 1/1000, with 1000 blocks of data, the probability of a block failure at a given time is very high (nearly 100%)</a:t>
            </a:r>
          </a:p>
          <a:p>
            <a:r>
              <a:rPr lang="en-US" dirty="0" smtClean="0"/>
              <a:t>Duplicate or triplicate data blocks</a:t>
            </a:r>
          </a:p>
          <a:p>
            <a:r>
              <a:rPr lang="en-US" dirty="0" smtClean="0"/>
              <a:t>What to do with this redundancy? Run parallel programs</a:t>
            </a:r>
          </a:p>
          <a:p>
            <a:r>
              <a:rPr lang="en-US" dirty="0" smtClean="0"/>
              <a:t>MR like algorithms</a:t>
            </a:r>
          </a:p>
          <a:p>
            <a:r>
              <a:rPr lang="en-US" dirty="0" smtClean="0"/>
              <a:t>Hadoop eco system</a:t>
            </a:r>
          </a:p>
          <a:p>
            <a:r>
              <a:rPr lang="en-US" dirty="0" smtClean="0"/>
              <a:t>Alternatively one can introduce MPI, </a:t>
            </a:r>
            <a:r>
              <a:rPr lang="en-US" dirty="0" err="1" smtClean="0"/>
              <a:t>OpenMP</a:t>
            </a:r>
            <a:r>
              <a:rPr lang="en-US" dirty="0" smtClean="0"/>
              <a:t>, kernel threads and other approaches to parallel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Optimizing Data Computing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Refined coding: less code</a:t>
            </a:r>
          </a:p>
          <a:p>
            <a:r>
              <a:rPr lang="en-US" dirty="0" smtClean="0"/>
              <a:t>Faster computation</a:t>
            </a:r>
          </a:p>
          <a:p>
            <a:pPr lvl="1"/>
            <a:r>
              <a:rPr lang="en-US" dirty="0" smtClean="0"/>
              <a:t>Keep it in-memory</a:t>
            </a:r>
          </a:p>
          <a:p>
            <a:pPr lvl="1"/>
            <a:r>
              <a:rPr lang="en-US" dirty="0" smtClean="0"/>
              <a:t>Build on related data </a:t>
            </a:r>
          </a:p>
          <a:p>
            <a:r>
              <a:rPr lang="en-US" dirty="0" smtClean="0"/>
              <a:t>Optimized execution engine</a:t>
            </a:r>
          </a:p>
          <a:p>
            <a:r>
              <a:rPr lang="en-US" dirty="0" smtClean="0"/>
              <a:t>Different tools implemented for Hadoop are unified into one on Spark</a:t>
            </a:r>
          </a:p>
          <a:p>
            <a:r>
              <a:rPr lang="en-US" dirty="0" smtClean="0"/>
              <a:t>Data: Resilient Distributed Data Sets (RDDs)</a:t>
            </a:r>
          </a:p>
          <a:p>
            <a:r>
              <a:rPr lang="en-US" dirty="0" smtClean="0"/>
              <a:t>Operations: transformations, actions</a:t>
            </a:r>
          </a:p>
          <a:p>
            <a:r>
              <a:rPr lang="en-US" dirty="0" smtClean="0"/>
              <a:t>Execution model: Single Instruction and Multiple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Data-intensive computing Pedagogy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88409"/>
              </p:ext>
            </p:extLst>
          </p:nvPr>
        </p:nvGraphicFramePr>
        <p:xfrm>
          <a:off x="2133601" y="1140460"/>
          <a:ext cx="8226551" cy="449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2133600"/>
                <a:gridCol w="1676400"/>
                <a:gridCol w="1752600"/>
                <a:gridCol w="1673351"/>
              </a:tblGrid>
              <a:tr h="91905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Lecture:  Book/Concepts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Hands-on Project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Resources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endParaRPr lang="en-US" sz="1800" dirty="0"/>
                    </a:p>
                  </a:txBody>
                  <a:tcPr/>
                </a:tc>
              </a:tr>
              <a:tr h="63627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Science[1]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 &amp;</a:t>
                      </a:r>
                      <a:r>
                        <a:rPr lang="en-US" sz="1800" baseline="0" dirty="0" smtClean="0"/>
                        <a:t> real data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RStudio</a:t>
                      </a:r>
                      <a:r>
                        <a:rPr lang="en-US" sz="1800" dirty="0" smtClean="0"/>
                        <a:t>, Shiny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Numerical,</a:t>
                      </a:r>
                      <a:r>
                        <a:rPr lang="en-US" sz="1800" baseline="0" dirty="0" smtClean="0"/>
                        <a:t> categorical;</a:t>
                      </a:r>
                    </a:p>
                    <a:p>
                      <a:r>
                        <a:rPr lang="en-US" sz="1800" baseline="0" dirty="0" smtClean="0"/>
                        <a:t>Stock market </a:t>
                      </a:r>
                      <a:endParaRPr lang="en-US" sz="1800" dirty="0"/>
                    </a:p>
                  </a:txBody>
                  <a:tcPr/>
                </a:tc>
              </a:tr>
              <a:tr h="1201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Data-intensive Processing [2]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Hadoop &amp; MR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Virtual</a:t>
                      </a:r>
                      <a:r>
                        <a:rPr lang="en-US" sz="1800" baseline="0" dirty="0" smtClean="0"/>
                        <a:t> Images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Text: unstructured; news feed; twitter data</a:t>
                      </a:r>
                      <a:endParaRPr lang="en-US" sz="1800" dirty="0"/>
                    </a:p>
                  </a:txBody>
                  <a:tcPr/>
                </a:tc>
              </a:tr>
              <a:tr h="12065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II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Computing &amp; Performance issues 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Apache</a:t>
                      </a:r>
                      <a:r>
                        <a:rPr lang="en-US" sz="1800" baseline="0" dirty="0" smtClean="0"/>
                        <a:t> Spark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Cloud resources</a:t>
                      </a:r>
                      <a:endParaRPr lang="en-US" sz="1800" dirty="0"/>
                    </a:p>
                  </a:txBody>
                  <a:tcPr marL="92703" marR="9270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Graph data;</a:t>
                      </a:r>
                      <a:r>
                        <a:rPr lang="en-US" sz="1800" baseline="0" dirty="0" smtClean="0"/>
                        <a:t> network analysis; people network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057400" y="5638801"/>
            <a:ext cx="8302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Cloud resources are helpful if you are infrastructure is not adequate or IT people/services are not good enough to support these courses</a:t>
            </a:r>
          </a:p>
        </p:txBody>
      </p:sp>
    </p:spTree>
    <p:extLst>
      <p:ext uri="{BB962C8B-B14F-4D97-AF65-F5344CB8AC3E}">
        <p14:creationId xmlns:p14="http://schemas.microsoft.com/office/powerpoint/2010/main" val="216224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It is more like choosing a track of specialization in a student’s plan of study</a:t>
            </a:r>
          </a:p>
          <a:p>
            <a:r>
              <a:rPr lang="en-US" dirty="0" smtClean="0"/>
              <a:t>Convenient path for students working on their CSE minors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6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347FB-B61D-41AA-A28F-A1BA722DE168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share my experience with teaching data science: what worked and what did not</a:t>
            </a:r>
          </a:p>
          <a:p>
            <a:r>
              <a:rPr lang="en-US" dirty="0" smtClean="0"/>
              <a:t>To discuss approaches for teaching date science</a:t>
            </a:r>
          </a:p>
          <a:p>
            <a:r>
              <a:rPr lang="en-US" dirty="0" smtClean="0"/>
              <a:t>To share curriculum, course material and tools to introduce data science into undergraduate curriculum</a:t>
            </a:r>
          </a:p>
          <a:p>
            <a:r>
              <a:rPr lang="en-US" dirty="0" smtClean="0"/>
              <a:t>Target audience: teachers and administrators of 2-year and 4-year CSE programs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05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Program Courses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937D-AF42-4DF2-B4DB-30FB52EC4371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524000" y="1527175"/>
            <a:ext cx="8504238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703701"/>
            <a:ext cx="8153400" cy="45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worked?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Student learned the subject and got jobs </a:t>
            </a:r>
          </a:p>
          <a:p>
            <a:r>
              <a:rPr lang="en-US" dirty="0" smtClean="0"/>
              <a:t>Collaborations: interdisciplinary: Biology and Math; extensive, sustained collaborations</a:t>
            </a:r>
          </a:p>
          <a:p>
            <a:r>
              <a:rPr lang="en-US" dirty="0" smtClean="0"/>
              <a:t>External industry collaborations</a:t>
            </a:r>
          </a:p>
          <a:p>
            <a:r>
              <a:rPr lang="en-US" dirty="0" smtClean="0"/>
              <a:t>All these resulted in grants awarded and collaborative research that is still ongoing</a:t>
            </a:r>
          </a:p>
          <a:p>
            <a:r>
              <a:rPr lang="en-US" dirty="0" smtClean="0"/>
              <a:t>Newer interactions with Arts and Humanities</a:t>
            </a:r>
          </a:p>
          <a:p>
            <a:r>
              <a:rPr lang="en-US" dirty="0" smtClean="0"/>
              <a:t>Undergraduate student researcher won the SIGCSE Microsoft 2015 undergraduate research award and the ACM undergraduate research grand finals. [7]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6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Assessment: Coding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22</a:t>
            </a:fld>
            <a:endParaRPr lang="en-US"/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" b="-31"/>
          <a:stretch>
            <a:fillRect/>
          </a:stretch>
        </p:blipFill>
        <p:spPr bwMode="auto">
          <a:xfrm>
            <a:off x="2590800" y="3918794"/>
            <a:ext cx="6858000" cy="210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6" b="-63"/>
          <a:stretch>
            <a:fillRect/>
          </a:stretch>
        </p:blipFill>
        <p:spPr bwMode="auto">
          <a:xfrm>
            <a:off x="2590800" y="1477348"/>
            <a:ext cx="6858000" cy="215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1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23</a:t>
            </a:fld>
            <a:endParaRPr lang="en-US"/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2819400" y="1600200"/>
            <a:ext cx="655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32"/>
          <a:stretch>
            <a:fillRect/>
          </a:stretch>
        </p:blipFill>
        <p:spPr bwMode="auto">
          <a:xfrm>
            <a:off x="2819400" y="4072332"/>
            <a:ext cx="6553200" cy="202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73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&amp; Statistics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24</a:t>
            </a:fld>
            <a:endParaRPr lang="en-US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2743200" y="1447800"/>
            <a:ext cx="685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25"/>
          <a:stretch>
            <a:fillRect/>
          </a:stretch>
        </p:blipFill>
        <p:spPr bwMode="auto">
          <a:xfrm>
            <a:off x="2743203" y="3811136"/>
            <a:ext cx="6857999" cy="205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088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25</a:t>
            </a:fld>
            <a:endParaRPr lang="en-US"/>
          </a:p>
        </p:txBody>
      </p:sp>
      <p:pic>
        <p:nvPicPr>
          <p:cNvPr id="4098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96"/>
          <a:stretch>
            <a:fillRect/>
          </a:stretch>
        </p:blipFill>
        <p:spPr bwMode="auto">
          <a:xfrm>
            <a:off x="2819404" y="1447800"/>
            <a:ext cx="6629399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64"/>
          <a:stretch>
            <a:fillRect/>
          </a:stretch>
        </p:blipFill>
        <p:spPr bwMode="auto">
          <a:xfrm>
            <a:off x="2819404" y="3886200"/>
            <a:ext cx="662939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777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26</a:t>
            </a:fld>
            <a:endParaRPr lang="en-US"/>
          </a:p>
        </p:txBody>
      </p:sp>
      <p:pic>
        <p:nvPicPr>
          <p:cNvPr id="5122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2743200" y="1477346"/>
            <a:ext cx="6477000" cy="21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130"/>
          <a:stretch>
            <a:fillRect/>
          </a:stretch>
        </p:blipFill>
        <p:spPr bwMode="auto">
          <a:xfrm>
            <a:off x="2743200" y="3886200"/>
            <a:ext cx="6477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134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27</a:t>
            </a:fld>
            <a:endParaRPr lang="en-US"/>
          </a:p>
        </p:txBody>
      </p:sp>
      <p:pic>
        <p:nvPicPr>
          <p:cNvPr id="6146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96"/>
          <a:stretch>
            <a:fillRect/>
          </a:stretch>
        </p:blipFill>
        <p:spPr bwMode="auto">
          <a:xfrm>
            <a:off x="2971800" y="1477346"/>
            <a:ext cx="6324600" cy="210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/>
          <a:stretch>
            <a:fillRect/>
          </a:stretch>
        </p:blipFill>
        <p:spPr bwMode="auto">
          <a:xfrm>
            <a:off x="2971800" y="3886203"/>
            <a:ext cx="6324600" cy="19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957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28</a:t>
            </a:fld>
            <a:endParaRPr lang="en-US"/>
          </a:p>
        </p:txBody>
      </p:sp>
      <p:pic>
        <p:nvPicPr>
          <p:cNvPr id="7170" name="Chart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32"/>
          <a:stretch>
            <a:fillRect/>
          </a:stretch>
        </p:blipFill>
        <p:spPr bwMode="auto">
          <a:xfrm>
            <a:off x="2895600" y="1477348"/>
            <a:ext cx="6553200" cy="21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" b="-64"/>
          <a:stretch>
            <a:fillRect/>
          </a:stretch>
        </p:blipFill>
        <p:spPr bwMode="auto">
          <a:xfrm>
            <a:off x="2895600" y="3810000"/>
            <a:ext cx="655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12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Expertise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15FEA-EEA9-49D0-9C9B-D856EB0B321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29</a:t>
            </a:fld>
            <a:endParaRPr lang="en-US"/>
          </a:p>
        </p:txBody>
      </p:sp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30016"/>
            <a:ext cx="6934200" cy="2134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54119"/>
            <a:ext cx="6934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is DS?</a:t>
            </a:r>
          </a:p>
          <a:p>
            <a:r>
              <a:rPr lang="en-US" dirty="0" smtClean="0"/>
              <a:t>Entry points for adoption of DS</a:t>
            </a:r>
          </a:p>
          <a:p>
            <a:r>
              <a:rPr lang="en-US" dirty="0" smtClean="0"/>
              <a:t>Entry points into DS</a:t>
            </a:r>
          </a:p>
          <a:p>
            <a:r>
              <a:rPr lang="en-US" dirty="0" smtClean="0"/>
              <a:t>How did we do it?</a:t>
            </a:r>
          </a:p>
          <a:p>
            <a:r>
              <a:rPr lang="en-US" dirty="0" smtClean="0"/>
              <a:t>Courses: Distributed Systems &amp; Data-intensive computing course</a:t>
            </a:r>
          </a:p>
          <a:p>
            <a:r>
              <a:rPr lang="en-US" dirty="0" smtClean="0"/>
              <a:t>Certificate program</a:t>
            </a:r>
          </a:p>
          <a:p>
            <a:r>
              <a:rPr lang="en-US" dirty="0" smtClean="0"/>
              <a:t>What worked? Learning outcomes</a:t>
            </a:r>
          </a:p>
          <a:p>
            <a:r>
              <a:rPr lang="en-US" dirty="0" smtClean="0"/>
              <a:t>What needs work?</a:t>
            </a:r>
          </a:p>
          <a:p>
            <a:r>
              <a:rPr lang="en-US" dirty="0" smtClean="0"/>
              <a:t>Best practices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320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not work?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Enrollment in the certificate program is just picking up after 5 years. </a:t>
            </a:r>
            <a:r>
              <a:rPr lang="en-US" dirty="0"/>
              <a:t> </a:t>
            </a:r>
            <a:r>
              <a:rPr lang="en-US" dirty="0" smtClean="0"/>
              <a:t>Solution: Publicity and planning </a:t>
            </a:r>
          </a:p>
          <a:p>
            <a:r>
              <a:rPr lang="en-US" dirty="0" smtClean="0"/>
              <a:t>Participation of working adults in the certificate program was not satisfactory</a:t>
            </a:r>
          </a:p>
          <a:p>
            <a:r>
              <a:rPr lang="en-US" dirty="0" smtClean="0"/>
              <a:t>Infrastructure needed changing with every offering of the course</a:t>
            </a:r>
          </a:p>
          <a:p>
            <a:r>
              <a:rPr lang="en-US" dirty="0" smtClean="0"/>
              <a:t>Text book: Not a single text book that covers all the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9848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(Best) Practices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rofessional development for faculty </a:t>
            </a:r>
          </a:p>
          <a:p>
            <a:r>
              <a:rPr lang="en-US" dirty="0" smtClean="0"/>
              <a:t>Incremental curriculum development </a:t>
            </a:r>
          </a:p>
          <a:p>
            <a:r>
              <a:rPr lang="en-US" dirty="0" smtClean="0"/>
              <a:t>Hands-on lab/project components</a:t>
            </a:r>
          </a:p>
          <a:p>
            <a:r>
              <a:rPr lang="en-US" dirty="0" smtClean="0"/>
              <a:t>Capstone project that leads to research papers</a:t>
            </a:r>
          </a:p>
          <a:p>
            <a:r>
              <a:rPr lang="en-US" dirty="0" smtClean="0"/>
              <a:t>Continuous improvement to keep up with emerging concepts</a:t>
            </a:r>
          </a:p>
          <a:p>
            <a:r>
              <a:rPr lang="en-US" dirty="0" smtClean="0"/>
              <a:t>Multi-disciplinary collaborations</a:t>
            </a:r>
          </a:p>
          <a:p>
            <a:r>
              <a:rPr lang="en-US" dirty="0" smtClean="0"/>
              <a:t>Outreach to community colleges and K-12 schools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61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7CA6-6518-4B2A-951B-2E1999B6A4D6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NSF </a:t>
            </a:r>
            <a:r>
              <a:rPr lang="en-US" dirty="0"/>
              <a:t>f</a:t>
            </a:r>
            <a:r>
              <a:rPr lang="en-US" dirty="0" smtClean="0"/>
              <a:t>or the CCLI grant to support the creation of the courses and the certificate program</a:t>
            </a:r>
          </a:p>
          <a:p>
            <a:r>
              <a:rPr lang="en-US" dirty="0" smtClean="0"/>
              <a:t>CSE </a:t>
            </a:r>
            <a:r>
              <a:rPr lang="en-US" dirty="0" err="1" smtClean="0"/>
              <a:t>Dept</a:t>
            </a:r>
            <a:r>
              <a:rPr lang="en-US" dirty="0"/>
              <a:t>, University at Buffalo, </a:t>
            </a:r>
            <a:r>
              <a:rPr lang="en-US" dirty="0" smtClean="0"/>
              <a:t>SUNY: For supporting my journey from a single lecture to a full fledged, comprehensive Certificate program</a:t>
            </a:r>
          </a:p>
          <a:p>
            <a:r>
              <a:rPr lang="en-US" dirty="0"/>
              <a:t>External evaluator Dr. Jeanette Neal</a:t>
            </a:r>
          </a:p>
          <a:p>
            <a:r>
              <a:rPr lang="en-US" dirty="0" smtClean="0"/>
              <a:t>Reviewers of this papers: Very thorough, from a extra space character to a feedback on terminology used, suggestions for print and presentation, data analysis</a:t>
            </a:r>
          </a:p>
          <a:p>
            <a:r>
              <a:rPr lang="en-US" dirty="0" smtClean="0"/>
              <a:t>SIGCSE for letting me share my experience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60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747311" y="1452011"/>
            <a:ext cx="8918448" cy="45720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3800" dirty="0"/>
              <a:t>[</a:t>
            </a:r>
            <a:r>
              <a:rPr lang="en-US" sz="7400" dirty="0"/>
              <a:t>1] C. </a:t>
            </a:r>
            <a:r>
              <a:rPr lang="en-US" sz="7400" dirty="0" err="1"/>
              <a:t>ONeil</a:t>
            </a:r>
            <a:r>
              <a:rPr lang="en-US" sz="7400" dirty="0"/>
              <a:t> and R. </a:t>
            </a:r>
            <a:r>
              <a:rPr lang="en-US" sz="7400" dirty="0" err="1"/>
              <a:t>Schutt</a:t>
            </a:r>
            <a:r>
              <a:rPr lang="en-US" sz="7400" dirty="0"/>
              <a:t>, Doing Data Science,</a:t>
            </a:r>
            <a:r>
              <a:rPr lang="en-US" sz="7400" b="1" dirty="0"/>
              <a:t> </a:t>
            </a:r>
            <a:r>
              <a:rPr lang="en-US" sz="7400" dirty="0"/>
              <a:t>ISBN:978-1-4493-5865-5. </a:t>
            </a:r>
            <a:r>
              <a:rPr lang="en-US" sz="7400" dirty="0" err="1"/>
              <a:t>Oreilly</a:t>
            </a:r>
            <a:r>
              <a:rPr lang="en-US" sz="7400" dirty="0"/>
              <a:t> Media, Doing Data Science, </a:t>
            </a:r>
            <a:r>
              <a:rPr lang="en-US" sz="7400" u="sng" dirty="0">
                <a:hlinkClick r:id="rId2"/>
              </a:rPr>
              <a:t>http://shop.oreilly.com/product/0636920028529.do</a:t>
            </a:r>
            <a:r>
              <a:rPr lang="en-US" sz="7400" dirty="0"/>
              <a:t>, 2013.</a:t>
            </a:r>
          </a:p>
          <a:p>
            <a:pPr marL="0" indent="0">
              <a:buNone/>
            </a:pPr>
            <a:r>
              <a:rPr lang="en-US" sz="7400" dirty="0"/>
              <a:t>[2] J. Lin &amp; C. Dyer. Data-intensive text processing with MapReduce, </a:t>
            </a:r>
            <a:r>
              <a:rPr lang="en-US" sz="7400" dirty="0">
                <a:hlinkClick r:id="rId3"/>
              </a:rPr>
              <a:t>https://lintool.github.io/MapReduceAlgorithms/</a:t>
            </a: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[3] Apache Hadoop. </a:t>
            </a:r>
            <a:r>
              <a:rPr lang="en-US" sz="7400" u="sng" dirty="0">
                <a:hlinkClick r:id="rId4"/>
              </a:rPr>
              <a:t>https://hadoop.apache.org/</a:t>
            </a:r>
            <a:r>
              <a:rPr lang="en-US" sz="7400" dirty="0"/>
              <a:t>, August 2015.</a:t>
            </a:r>
          </a:p>
          <a:p>
            <a:pPr marL="0" indent="0">
              <a:buNone/>
            </a:pPr>
            <a:r>
              <a:rPr lang="en-US" sz="7400" dirty="0"/>
              <a:t>[4] Apache Spark: Lightning Fast Cluster Computing. </a:t>
            </a:r>
            <a:r>
              <a:rPr lang="en-US" sz="7400" u="sng" dirty="0">
                <a:hlinkClick r:id="rId5"/>
              </a:rPr>
              <a:t>http://spark.apache.org/</a:t>
            </a:r>
            <a:r>
              <a:rPr lang="en-US" sz="7400" dirty="0"/>
              <a:t>, last viewed August 2015.</a:t>
            </a:r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[5] D. </a:t>
            </a:r>
            <a:r>
              <a:rPr lang="en-US" sz="7400" dirty="0" err="1"/>
              <a:t>Leonhardt</a:t>
            </a:r>
            <a:r>
              <a:rPr lang="en-US" sz="7400" dirty="0"/>
              <a:t>, John Tukey, New York Times July 2000.</a:t>
            </a:r>
          </a:p>
          <a:p>
            <a:pPr marL="0" indent="0">
              <a:buNone/>
            </a:pPr>
            <a:r>
              <a:rPr lang="en-US" sz="7400" dirty="0"/>
              <a:t>[6] P. </a:t>
            </a:r>
            <a:r>
              <a:rPr lang="en-US" sz="7400" dirty="0" err="1"/>
              <a:t>Schieber</a:t>
            </a:r>
            <a:r>
              <a:rPr lang="en-US" sz="7400" dirty="0"/>
              <a:t>. The wit and Wisdom of Grace Hopper. </a:t>
            </a:r>
            <a:r>
              <a:rPr lang="en-US" sz="7400" i="1" dirty="0"/>
              <a:t>The OCLC Newsletter, March/April, 1987, No. 167. </a:t>
            </a:r>
            <a:r>
              <a:rPr lang="en-US" sz="7400" i="1" dirty="0">
                <a:hlinkClick r:id="rId6"/>
              </a:rPr>
              <a:t>http://www.cs.yale.edu/homes/tap/Files/hopper-wit.html</a:t>
            </a:r>
            <a:endParaRPr lang="en-US" sz="7400" dirty="0"/>
          </a:p>
          <a:p>
            <a:pPr marL="0" indent="0">
              <a:buNone/>
            </a:pPr>
            <a:endParaRPr lang="en-US" sz="7400" dirty="0"/>
          </a:p>
          <a:p>
            <a:pPr marL="0" indent="0">
              <a:buNone/>
            </a:pPr>
            <a:r>
              <a:rPr lang="en-US" sz="7400" dirty="0"/>
              <a:t>[7] ACM Student Research Competition 2015, </a:t>
            </a:r>
            <a:r>
              <a:rPr lang="en-US" sz="7400" u="sng" dirty="0">
                <a:hlinkClick r:id="rId7"/>
              </a:rPr>
              <a:t>http://src.acm.org/</a:t>
            </a:r>
            <a:r>
              <a:rPr lang="en-US" sz="7400" dirty="0"/>
              <a:t>, Last viewed Aug. 2015. 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300" i="1" dirty="0"/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Journey Learning 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EBCA7-3D69-4C99-97D1-83ACDDDEB454}" type="datetime1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SIGCSE 2016, Memphis, TN, B. Ramamurthy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Yahoo! Big Data Computing conference: NSF, CRA supported</a:t>
            </a:r>
          </a:p>
          <a:p>
            <a:r>
              <a:rPr lang="en-US" dirty="0" smtClean="0"/>
              <a:t>Hadoop </a:t>
            </a:r>
            <a:r>
              <a:rPr lang="en-US" dirty="0"/>
              <a:t>c</a:t>
            </a:r>
            <a:r>
              <a:rPr lang="en-US" dirty="0" smtClean="0"/>
              <a:t>luster in 6 months: presented at CCSCNE April 2009</a:t>
            </a:r>
          </a:p>
          <a:p>
            <a:r>
              <a:rPr lang="en-US" dirty="0" smtClean="0"/>
              <a:t>NSF grant for creating a data-intensive computing certificate program and courses</a:t>
            </a:r>
          </a:p>
          <a:p>
            <a:r>
              <a:rPr lang="en-US" dirty="0" smtClean="0"/>
              <a:t>Certificate program approved by SUNY system and is listed in the catalog (2011-12)</a:t>
            </a:r>
          </a:p>
          <a:p>
            <a:r>
              <a:rPr lang="en-US" dirty="0"/>
              <a:t>Courses have become permanent and have been assimilated into the degree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C4D8-AB8A-45A3-B84F-665C74F90EDE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Science is not single subject: it is a combination of many topics and skills [1]</a:t>
            </a:r>
          </a:p>
          <a:p>
            <a:pPr marL="0" indent="0">
              <a:buNone/>
            </a:pPr>
            <a:r>
              <a:rPr lang="en-US" dirty="0" smtClean="0"/>
              <a:t>According to this DS comprises:</a:t>
            </a:r>
          </a:p>
          <a:p>
            <a:r>
              <a:rPr lang="en-US" dirty="0" smtClean="0"/>
              <a:t>Computer science, </a:t>
            </a:r>
          </a:p>
          <a:p>
            <a:r>
              <a:rPr lang="en-US" dirty="0" smtClean="0"/>
              <a:t>Mathematics, </a:t>
            </a:r>
          </a:p>
          <a:p>
            <a:r>
              <a:rPr lang="en-US" dirty="0" smtClean="0"/>
              <a:t>Probability &amp; Statistics, </a:t>
            </a:r>
          </a:p>
          <a:p>
            <a:r>
              <a:rPr lang="en-US" dirty="0" smtClean="0"/>
              <a:t>Machine learning, </a:t>
            </a:r>
          </a:p>
          <a:p>
            <a:r>
              <a:rPr lang="en-US" dirty="0" smtClean="0"/>
              <a:t>Visualization, </a:t>
            </a:r>
          </a:p>
          <a:p>
            <a:r>
              <a:rPr lang="en-US" dirty="0" smtClean="0"/>
              <a:t>Communication and </a:t>
            </a:r>
          </a:p>
          <a:p>
            <a:r>
              <a:rPr lang="en-US" dirty="0"/>
              <a:t>D</a:t>
            </a:r>
            <a:r>
              <a:rPr lang="en-US" dirty="0" smtClean="0"/>
              <a:t>omain expertise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that I have added “Coding”  as in problem solving and programming.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6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Science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345"/>
            <a:ext cx="8382000" cy="4401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5181600"/>
            <a:ext cx="4554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EDA: Exploratory Data Analysis [J. Tukey]</a:t>
            </a:r>
          </a:p>
        </p:txBody>
      </p:sp>
    </p:spTree>
    <p:extLst>
      <p:ext uri="{BB962C8B-B14F-4D97-AF65-F5344CB8AC3E}">
        <p14:creationId xmlns:p14="http://schemas.microsoft.com/office/powerpoint/2010/main" val="78129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Entry Points for DS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49BF9-FDF4-4C4A-A93B-902390B8430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825752" y="1527048"/>
            <a:ext cx="8232648" cy="45720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Level I. Introduce one DS topic in one of your courses (1 week)</a:t>
            </a:r>
          </a:p>
          <a:p>
            <a:pPr lvl="1" algn="just"/>
            <a:r>
              <a:rPr lang="en-US" dirty="0" smtClean="0"/>
              <a:t>Example 1: Beauty of classical MapReduce-version page rank algorithm</a:t>
            </a:r>
          </a:p>
          <a:p>
            <a:pPr lvl="1" algn="just"/>
            <a:r>
              <a:rPr lang="en-US" dirty="0" smtClean="0"/>
              <a:t>Example 2: Hadoop distributed file system (HDFS) in an operating systems course</a:t>
            </a:r>
          </a:p>
          <a:p>
            <a:pPr lvl="1" algn="just"/>
            <a:r>
              <a:rPr lang="en-US" dirty="0" smtClean="0"/>
              <a:t>Example 3: Visualization in a quantitative analytics course</a:t>
            </a:r>
          </a:p>
          <a:p>
            <a:pPr algn="just"/>
            <a:r>
              <a:rPr lang="en-US" dirty="0" smtClean="0"/>
              <a:t>Level II. Teach DS as a special topics course (full semester/ 6-week summer)</a:t>
            </a:r>
          </a:p>
          <a:p>
            <a:pPr lvl="1" algn="just"/>
            <a:r>
              <a:rPr lang="en-US" dirty="0" smtClean="0"/>
              <a:t>Example 1: Try it out with a combination of DS topics</a:t>
            </a:r>
          </a:p>
          <a:p>
            <a:pPr lvl="1" algn="just"/>
            <a:r>
              <a:rPr lang="en-US" dirty="0" smtClean="0"/>
              <a:t>Example 2: Statistical models and machine learning using R</a:t>
            </a:r>
          </a:p>
          <a:p>
            <a:pPr algn="just"/>
            <a:r>
              <a:rPr lang="en-US" dirty="0" smtClean="0"/>
              <a:t>Level III. </a:t>
            </a:r>
            <a:r>
              <a:rPr lang="en-US" dirty="0"/>
              <a:t>A</a:t>
            </a:r>
            <a:r>
              <a:rPr lang="en-US" dirty="0" smtClean="0"/>
              <a:t>pproved courses in a program (2 or more courses)</a:t>
            </a:r>
          </a:p>
          <a:p>
            <a:pPr lvl="1" algn="just"/>
            <a:r>
              <a:rPr lang="en-US" dirty="0" smtClean="0"/>
              <a:t>Example: We created a Distributed Systems course and a Data-intensive computing</a:t>
            </a:r>
          </a:p>
          <a:p>
            <a:pPr lvl="1" algn="just"/>
            <a:r>
              <a:rPr lang="en-US" dirty="0" smtClean="0"/>
              <a:t>These started as electives and have become courses satisfying “core” requirements in the program</a:t>
            </a:r>
          </a:p>
          <a:p>
            <a:pPr algn="just"/>
            <a:r>
              <a:rPr lang="en-US" dirty="0" smtClean="0"/>
              <a:t>Level IV. A full certificate program in alignment with the courses in an existing program </a:t>
            </a:r>
          </a:p>
          <a:p>
            <a:pPr lvl="1" algn="just"/>
            <a:r>
              <a:rPr lang="en-US" dirty="0" smtClean="0"/>
              <a:t>combination of DS courses + courses in the program + capstone</a:t>
            </a:r>
          </a:p>
          <a:p>
            <a:pPr algn="just"/>
            <a:r>
              <a:rPr lang="en-US" dirty="0" smtClean="0"/>
              <a:t>Level V. Master of Science/</a:t>
            </a:r>
            <a:r>
              <a:rPr lang="en-US" dirty="0" err="1" smtClean="0"/>
              <a:t>Ph.D</a:t>
            </a:r>
            <a:r>
              <a:rPr lang="en-US" dirty="0" smtClean="0"/>
              <a:t> degree in Data science or closely related area.</a:t>
            </a:r>
          </a:p>
        </p:txBody>
      </p:sp>
    </p:spTree>
    <p:extLst>
      <p:ext uri="{BB962C8B-B14F-4D97-AF65-F5344CB8AC3E}">
        <p14:creationId xmlns:p14="http://schemas.microsoft.com/office/powerpoint/2010/main" val="42521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 our DS Effort Among AAU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337"/>
            <a:ext cx="9144000" cy="4273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337"/>
            <a:ext cx="9144000" cy="4273327"/>
          </a:xfrm>
          <a:prstGeom prst="rect">
            <a:avLst/>
          </a:prstGeom>
        </p:spPr>
      </p:pic>
      <p:sp>
        <p:nvSpPr>
          <p:cNvPr id="10" name="5-Point Star 9"/>
          <p:cNvSpPr/>
          <p:nvPr/>
        </p:nvSpPr>
        <p:spPr>
          <a:xfrm>
            <a:off x="7620000" y="39624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1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21765" y="327660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here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254671" y="3493266"/>
            <a:ext cx="345153" cy="3926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DS Program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111E-64BC-47E4-B661-3EBB78962F40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SIGCSE 2016, Memphis, TN, B. Ramamurthy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B958-0596-4DDD-AFDE-46F4754ED9F0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smtClean="0"/>
              <a:t>began with </a:t>
            </a:r>
            <a:r>
              <a:rPr lang="en-US" b="1" dirty="0" smtClean="0"/>
              <a:t>Level II </a:t>
            </a:r>
            <a:r>
              <a:rPr lang="en-US" dirty="0"/>
              <a:t>and with the help of a NSF CCLI A&amp;I grant created a “grid-computing” based distributed systems course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Then implemented </a:t>
            </a:r>
            <a:r>
              <a:rPr lang="en-US" b="1" dirty="0" smtClean="0"/>
              <a:t>Level III </a:t>
            </a:r>
            <a:r>
              <a:rPr lang="en-US" dirty="0" smtClean="0"/>
              <a:t>and</a:t>
            </a:r>
            <a:r>
              <a:rPr lang="en-US" b="1" dirty="0" smtClean="0"/>
              <a:t> Level IV </a:t>
            </a:r>
          </a:p>
          <a:p>
            <a:r>
              <a:rPr lang="en-US" b="1" dirty="0" smtClean="0"/>
              <a:t>Senior level/ entry graduate level, cross  listed</a:t>
            </a:r>
          </a:p>
          <a:p>
            <a:r>
              <a:rPr lang="en-US" b="1" dirty="0" smtClean="0"/>
              <a:t>Prerequisite; Data structures and algorithms (CS2/3)</a:t>
            </a:r>
          </a:p>
          <a:p>
            <a:r>
              <a:rPr lang="en-US" b="1" dirty="0" smtClean="0"/>
              <a:t>Courses:</a:t>
            </a:r>
          </a:p>
          <a:p>
            <a:r>
              <a:rPr lang="en-US" dirty="0" smtClean="0"/>
              <a:t>CSE486 Distributed Systems</a:t>
            </a:r>
          </a:p>
          <a:p>
            <a:r>
              <a:rPr lang="en-US" dirty="0" smtClean="0"/>
              <a:t>CSE487 Data-intensive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1445</TotalTime>
  <Words>2042</Words>
  <Application>Microsoft Office PowerPoint</Application>
  <PresentationFormat>Widescreen</PresentationFormat>
  <Paragraphs>334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Calibri</vt:lpstr>
      <vt:lpstr>Georgia</vt:lpstr>
      <vt:lpstr>Wingdings</vt:lpstr>
      <vt:lpstr>Wingdings 2</vt:lpstr>
      <vt:lpstr>Civic</vt:lpstr>
      <vt:lpstr>Learning and Teaching Data Science</vt:lpstr>
      <vt:lpstr>Goals</vt:lpstr>
      <vt:lpstr>Overview</vt:lpstr>
      <vt:lpstr>My Journey Learning DS</vt:lpstr>
      <vt:lpstr>What is DS?</vt:lpstr>
      <vt:lpstr>Data Science Process</vt:lpstr>
      <vt:lpstr>Entry Points for DS</vt:lpstr>
      <vt:lpstr>Positioning our DS Effort Among AAU</vt:lpstr>
      <vt:lpstr>Our DS Program </vt:lpstr>
      <vt:lpstr>Distributed Systems Course (CSE486)</vt:lpstr>
      <vt:lpstr>Data-intensive Computing Course (CSE 487)</vt:lpstr>
      <vt:lpstr>Data-intensive Computing Course</vt:lpstr>
      <vt:lpstr>Data-intensive Computing course </vt:lpstr>
      <vt:lpstr>Part I: Exploratory Data Analysis</vt:lpstr>
      <vt:lpstr>EDA in Data Science Process [1]</vt:lpstr>
      <vt:lpstr>Part II: Parallelizing Data for Processing</vt:lpstr>
      <vt:lpstr>Part III: Optimizing Data Computing</vt:lpstr>
      <vt:lpstr>Data-intensive computing Pedagogy</vt:lpstr>
      <vt:lpstr>Certificate</vt:lpstr>
      <vt:lpstr>Certificate Program Courses</vt:lpstr>
      <vt:lpstr>What worked?</vt:lpstr>
      <vt:lpstr>Assessment: Coding</vt:lpstr>
      <vt:lpstr>Visualization</vt:lpstr>
      <vt:lpstr>Probability &amp; Statistics</vt:lpstr>
      <vt:lpstr>Mathematics</vt:lpstr>
      <vt:lpstr>Machine Learning</vt:lpstr>
      <vt:lpstr>Computer Science</vt:lpstr>
      <vt:lpstr>Communication</vt:lpstr>
      <vt:lpstr>Domain Expertise</vt:lpstr>
      <vt:lpstr>What did not work? </vt:lpstr>
      <vt:lpstr>Desirable (Best) Practices</vt:lpstr>
      <vt:lpstr>Acknowledgement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Science</dc:title>
  <dc:creator>Ramamurthy, Bina</dc:creator>
  <cp:lastModifiedBy>bina</cp:lastModifiedBy>
  <cp:revision>149</cp:revision>
  <dcterms:created xsi:type="dcterms:W3CDTF">2014-01-29T16:36:17Z</dcterms:created>
  <dcterms:modified xsi:type="dcterms:W3CDTF">2016-03-03T16:53:18Z</dcterms:modified>
</cp:coreProperties>
</file>