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1"/>
  </p:sldMasterIdLst>
  <p:notesMasterIdLst>
    <p:notesMasterId r:id="rId22"/>
  </p:notesMasterIdLst>
  <p:sldIdLst>
    <p:sldId id="256" r:id="rId2"/>
    <p:sldId id="309" r:id="rId3"/>
    <p:sldId id="281" r:id="rId4"/>
    <p:sldId id="313" r:id="rId5"/>
    <p:sldId id="314" r:id="rId6"/>
    <p:sldId id="315" r:id="rId7"/>
    <p:sldId id="317" r:id="rId8"/>
    <p:sldId id="318" r:id="rId9"/>
    <p:sldId id="323" r:id="rId10"/>
    <p:sldId id="331" r:id="rId11"/>
    <p:sldId id="294" r:id="rId12"/>
    <p:sldId id="322" r:id="rId13"/>
    <p:sldId id="324" r:id="rId14"/>
    <p:sldId id="325" r:id="rId15"/>
    <p:sldId id="326" r:id="rId16"/>
    <p:sldId id="330" r:id="rId17"/>
    <p:sldId id="327" r:id="rId18"/>
    <p:sldId id="328" r:id="rId19"/>
    <p:sldId id="329" r:id="rId20"/>
    <p:sldId id="32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3CAD7B-370C-4B33-AB0A-EC440EC2F4F9}" type="doc">
      <dgm:prSet loTypeId="urn:microsoft.com/office/officeart/2005/8/layout/venn1" loCatId="relationship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7F489132-CCED-4078-9922-F337733A0A21}">
      <dgm:prSet custT="1"/>
      <dgm:spPr/>
      <dgm:t>
        <a:bodyPr/>
        <a:lstStyle/>
        <a:p>
          <a:pPr algn="ctr" rtl="0"/>
          <a:r>
            <a:rPr lang="en-US" sz="2000" b="1" dirty="0" smtClean="0"/>
            <a:t>Heavy societal involvement</a:t>
          </a:r>
          <a:endParaRPr lang="en-US" sz="2000" b="1" dirty="0"/>
        </a:p>
      </dgm:t>
    </dgm:pt>
    <dgm:pt modelId="{17E817B1-3CAF-4D5E-9B4D-81BB2DC6F4BD}" type="parTrans" cxnId="{FA866AC6-1DD7-49EF-8C18-2AC94F12692B}">
      <dgm:prSet/>
      <dgm:spPr/>
      <dgm:t>
        <a:bodyPr/>
        <a:lstStyle/>
        <a:p>
          <a:pPr algn="ctr"/>
          <a:endParaRPr lang="en-US" sz="2000" b="1"/>
        </a:p>
      </dgm:t>
    </dgm:pt>
    <dgm:pt modelId="{B9AB5812-E774-47C5-9A70-07315ABB87DA}" type="sibTrans" cxnId="{FA866AC6-1DD7-49EF-8C18-2AC94F12692B}">
      <dgm:prSet/>
      <dgm:spPr/>
      <dgm:t>
        <a:bodyPr/>
        <a:lstStyle/>
        <a:p>
          <a:pPr algn="ctr"/>
          <a:endParaRPr lang="en-US" sz="2000" b="1"/>
        </a:p>
      </dgm:t>
    </dgm:pt>
    <dgm:pt modelId="{B2836F9B-BFA5-488A-B3FC-F62FEA97B890}">
      <dgm:prSet custT="1"/>
      <dgm:spPr/>
      <dgm:t>
        <a:bodyPr/>
        <a:lstStyle/>
        <a:p>
          <a:pPr algn="ctr" rtl="0"/>
          <a:r>
            <a:rPr lang="en-US" sz="2000" b="1" dirty="0" smtClean="0"/>
            <a:t>Superior software methodologies</a:t>
          </a:r>
          <a:endParaRPr lang="en-US" sz="2000" b="1" dirty="0"/>
        </a:p>
      </dgm:t>
    </dgm:pt>
    <dgm:pt modelId="{4625DA01-7F62-4330-BEB5-C29980B5C457}" type="parTrans" cxnId="{DE453270-952F-48C7-9A85-D5D52325F6C8}">
      <dgm:prSet/>
      <dgm:spPr/>
      <dgm:t>
        <a:bodyPr/>
        <a:lstStyle/>
        <a:p>
          <a:pPr algn="ctr"/>
          <a:endParaRPr lang="en-US" sz="2000" b="1"/>
        </a:p>
      </dgm:t>
    </dgm:pt>
    <dgm:pt modelId="{80A53C3F-E5FD-4D5B-B79E-07C657CBB8A2}" type="sibTrans" cxnId="{DE453270-952F-48C7-9A85-D5D52325F6C8}">
      <dgm:prSet/>
      <dgm:spPr/>
      <dgm:t>
        <a:bodyPr/>
        <a:lstStyle/>
        <a:p>
          <a:pPr algn="ctr"/>
          <a:endParaRPr lang="en-US" sz="2000" b="1"/>
        </a:p>
      </dgm:t>
    </dgm:pt>
    <dgm:pt modelId="{EE488B06-C774-4EDC-B876-9D5C307B7127}">
      <dgm:prSet custT="1"/>
      <dgm:spPr/>
      <dgm:t>
        <a:bodyPr/>
        <a:lstStyle/>
        <a:p>
          <a:pPr algn="ctr" rtl="0"/>
          <a:r>
            <a:rPr lang="en-US" sz="2000" b="1" dirty="0" smtClean="0"/>
            <a:t>Virtualization leveraging the powerful hardware</a:t>
          </a:r>
          <a:endParaRPr lang="en-US" sz="2000" b="1" dirty="0"/>
        </a:p>
      </dgm:t>
    </dgm:pt>
    <dgm:pt modelId="{18173238-8268-40E2-BEFB-7EAEE9425ABB}" type="parTrans" cxnId="{0D6DB506-FF58-4FFB-A9C7-FF3CC36EBC30}">
      <dgm:prSet/>
      <dgm:spPr/>
      <dgm:t>
        <a:bodyPr/>
        <a:lstStyle/>
        <a:p>
          <a:pPr algn="ctr"/>
          <a:endParaRPr lang="en-US" sz="2000" b="1"/>
        </a:p>
      </dgm:t>
    </dgm:pt>
    <dgm:pt modelId="{81A50980-8254-4AAD-9797-5B07EBE2F59F}" type="sibTrans" cxnId="{0D6DB506-FF58-4FFB-A9C7-FF3CC36EBC30}">
      <dgm:prSet/>
      <dgm:spPr/>
      <dgm:t>
        <a:bodyPr/>
        <a:lstStyle/>
        <a:p>
          <a:pPr algn="ctr"/>
          <a:endParaRPr lang="en-US" sz="2000" b="1"/>
        </a:p>
      </dgm:t>
    </dgm:pt>
    <dgm:pt modelId="{15426BCB-6AFE-4DF1-8970-47900A6D1149}">
      <dgm:prSet custT="1"/>
      <dgm:spPr/>
      <dgm:t>
        <a:bodyPr/>
        <a:lstStyle/>
        <a:p>
          <a:pPr algn="ctr" rtl="0"/>
          <a:r>
            <a:rPr lang="en-US" sz="2000" b="1" dirty="0" smtClean="0"/>
            <a:t>Wider bandwidth for communication</a:t>
          </a:r>
          <a:endParaRPr lang="en-US" sz="2000" b="1" dirty="0"/>
        </a:p>
      </dgm:t>
    </dgm:pt>
    <dgm:pt modelId="{94283CE2-E678-495F-90AA-5316B497DF8A}" type="parTrans" cxnId="{7ECE5F44-904D-431A-A2DE-ECE237D4ECFB}">
      <dgm:prSet/>
      <dgm:spPr/>
      <dgm:t>
        <a:bodyPr/>
        <a:lstStyle/>
        <a:p>
          <a:pPr algn="ctr"/>
          <a:endParaRPr lang="en-US" sz="2000" b="1"/>
        </a:p>
      </dgm:t>
    </dgm:pt>
    <dgm:pt modelId="{BA2E0DC8-4B32-4855-AF98-15942963A470}" type="sibTrans" cxnId="{7ECE5F44-904D-431A-A2DE-ECE237D4ECFB}">
      <dgm:prSet/>
      <dgm:spPr/>
      <dgm:t>
        <a:bodyPr/>
        <a:lstStyle/>
        <a:p>
          <a:pPr algn="ctr"/>
          <a:endParaRPr lang="en-US" sz="2000" b="1"/>
        </a:p>
      </dgm:t>
    </dgm:pt>
    <dgm:pt modelId="{F4165374-8608-41F2-BAC4-059F1375D3C4}">
      <dgm:prSet custT="1"/>
      <dgm:spPr/>
      <dgm:t>
        <a:bodyPr/>
        <a:lstStyle/>
        <a:p>
          <a:pPr algn="ctr" rtl="0"/>
          <a:r>
            <a:rPr lang="en-US" sz="2000" b="1" dirty="0" smtClean="0"/>
            <a:t>Proliferation of devices</a:t>
          </a:r>
          <a:endParaRPr lang="en-US" sz="2000" b="1" dirty="0"/>
        </a:p>
      </dgm:t>
    </dgm:pt>
    <dgm:pt modelId="{C829731A-9D35-441B-93E0-EADDF65339C2}" type="parTrans" cxnId="{EA5A8BF8-99C6-4FE5-97C8-4D954E0D7642}">
      <dgm:prSet/>
      <dgm:spPr/>
      <dgm:t>
        <a:bodyPr/>
        <a:lstStyle/>
        <a:p>
          <a:pPr algn="ctr"/>
          <a:endParaRPr lang="en-US" sz="2000" b="1"/>
        </a:p>
      </dgm:t>
    </dgm:pt>
    <dgm:pt modelId="{FE65EB1F-AD15-41F6-AE41-97560E57778D}" type="sibTrans" cxnId="{EA5A8BF8-99C6-4FE5-97C8-4D954E0D7642}">
      <dgm:prSet/>
      <dgm:spPr/>
      <dgm:t>
        <a:bodyPr/>
        <a:lstStyle/>
        <a:p>
          <a:pPr algn="ctr"/>
          <a:endParaRPr lang="en-US" sz="2000" b="1"/>
        </a:p>
      </dgm:t>
    </dgm:pt>
    <dgm:pt modelId="{2C6A8CF5-890B-444B-9484-318C5BDD2F40}">
      <dgm:prSet custT="1"/>
      <dgm:spPr/>
      <dgm:t>
        <a:bodyPr/>
        <a:lstStyle/>
        <a:p>
          <a:pPr algn="ctr" rtl="0"/>
          <a:r>
            <a:rPr lang="en-US" sz="2000" b="1" dirty="0" smtClean="0"/>
            <a:t>Explosion of domain applications</a:t>
          </a:r>
          <a:endParaRPr lang="en-US" sz="2000" b="1" dirty="0"/>
        </a:p>
      </dgm:t>
    </dgm:pt>
    <dgm:pt modelId="{1C12746D-2EC6-4DCC-B9B5-2912BA2DBA73}" type="parTrans" cxnId="{DA0C0E56-0DE1-4E4D-A057-31088213CB27}">
      <dgm:prSet/>
      <dgm:spPr/>
      <dgm:t>
        <a:bodyPr/>
        <a:lstStyle/>
        <a:p>
          <a:pPr algn="ctr"/>
          <a:endParaRPr lang="en-US" sz="2000" b="1"/>
        </a:p>
      </dgm:t>
    </dgm:pt>
    <dgm:pt modelId="{7D3414A0-7255-4440-B85B-B3F2D8232A08}" type="sibTrans" cxnId="{DA0C0E56-0DE1-4E4D-A057-31088213CB27}">
      <dgm:prSet/>
      <dgm:spPr/>
      <dgm:t>
        <a:bodyPr/>
        <a:lstStyle/>
        <a:p>
          <a:pPr algn="ctr"/>
          <a:endParaRPr lang="en-US" sz="2000" b="1"/>
        </a:p>
      </dgm:t>
    </dgm:pt>
    <dgm:pt modelId="{FAB3D93F-88ED-417C-927E-AC0BF3953C8E}">
      <dgm:prSet custT="1"/>
      <dgm:spPr/>
      <dgm:t>
        <a:bodyPr/>
        <a:lstStyle/>
        <a:p>
          <a:pPr algn="ctr" rtl="0"/>
          <a:r>
            <a:rPr lang="en-US" sz="2000" b="1" dirty="0" smtClean="0"/>
            <a:t>Powerful multi-core processors</a:t>
          </a:r>
          <a:endParaRPr lang="en-US" sz="2000" b="1" dirty="0"/>
        </a:p>
      </dgm:t>
    </dgm:pt>
    <dgm:pt modelId="{40FED059-ABE4-48AD-8AA6-1064771838C5}" type="parTrans" cxnId="{650457C8-125C-4A59-B9D1-06A184B86DC7}">
      <dgm:prSet/>
      <dgm:spPr/>
      <dgm:t>
        <a:bodyPr/>
        <a:lstStyle/>
        <a:p>
          <a:pPr algn="ctr"/>
          <a:endParaRPr lang="en-US"/>
        </a:p>
      </dgm:t>
    </dgm:pt>
    <dgm:pt modelId="{A6383802-B411-4CB7-A154-582702EFAB07}" type="sibTrans" cxnId="{650457C8-125C-4A59-B9D1-06A184B86DC7}">
      <dgm:prSet/>
      <dgm:spPr/>
      <dgm:t>
        <a:bodyPr/>
        <a:lstStyle/>
        <a:p>
          <a:pPr algn="ctr"/>
          <a:endParaRPr lang="en-US"/>
        </a:p>
      </dgm:t>
    </dgm:pt>
    <dgm:pt modelId="{293D8431-05E9-42D3-A92D-23246C8F0D40}" type="pres">
      <dgm:prSet presAssocID="{B33CAD7B-370C-4B33-AB0A-EC440EC2F4F9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EEC490D-C8C6-437B-A283-4FC0FF4D5ABB}" type="pres">
      <dgm:prSet presAssocID="{7F489132-CCED-4078-9922-F337733A0A21}" presName="circ1" presStyleLbl="vennNode1" presStyleIdx="0" presStyleCnt="7"/>
      <dgm:spPr/>
    </dgm:pt>
    <dgm:pt modelId="{5954CA48-ECC7-40D1-920A-97D473E1F369}" type="pres">
      <dgm:prSet presAssocID="{7F489132-CCED-4078-9922-F337733A0A21}" presName="circ1Tx" presStyleLbl="revTx" presStyleIdx="0" presStyleCnt="0" custLinFactNeighborX="1309" custLinFactNeighborY="158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E3784D-6D08-4F4D-80BC-8780E615D07E}" type="pres">
      <dgm:prSet presAssocID="{FAB3D93F-88ED-417C-927E-AC0BF3953C8E}" presName="circ2" presStyleLbl="vennNode1" presStyleIdx="1" presStyleCnt="7"/>
      <dgm:spPr/>
    </dgm:pt>
    <dgm:pt modelId="{D5454598-0B2E-45B8-9DF5-380A42784612}" type="pres">
      <dgm:prSet presAssocID="{FAB3D93F-88ED-417C-927E-AC0BF3953C8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D53F68-EA1D-478A-904F-FC930C3688DB}" type="pres">
      <dgm:prSet presAssocID="{B2836F9B-BFA5-488A-B3FC-F62FEA97B890}" presName="circ3" presStyleLbl="vennNode1" presStyleIdx="2" presStyleCnt="7"/>
      <dgm:spPr/>
    </dgm:pt>
    <dgm:pt modelId="{8F9AABFF-DC9C-419D-9FC9-628638A3FB53}" type="pres">
      <dgm:prSet presAssocID="{B2836F9B-BFA5-488A-B3FC-F62FEA97B890}" presName="circ3Tx" presStyleLbl="revTx" presStyleIdx="0" presStyleCnt="0" custScaleX="12887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25E1DE-9BE3-4FEE-84DD-4E76212D1552}" type="pres">
      <dgm:prSet presAssocID="{EE488B06-C774-4EDC-B876-9D5C307B7127}" presName="circ4" presStyleLbl="vennNode1" presStyleIdx="3" presStyleCnt="7"/>
      <dgm:spPr/>
    </dgm:pt>
    <dgm:pt modelId="{BF9F8B58-43EA-4167-829B-D7E6E4BF62A8}" type="pres">
      <dgm:prSet presAssocID="{EE488B06-C774-4EDC-B876-9D5C307B7127}" presName="circ4Tx" presStyleLbl="revTx" presStyleIdx="0" presStyleCnt="0" custScaleX="1376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B96284-9759-423F-8140-26547B56FC97}" type="pres">
      <dgm:prSet presAssocID="{15426BCB-6AFE-4DF1-8970-47900A6D1149}" presName="circ5" presStyleLbl="vennNode1" presStyleIdx="4" presStyleCnt="7"/>
      <dgm:spPr/>
    </dgm:pt>
    <dgm:pt modelId="{78D247BB-86C7-4135-9352-F033ABA1AC51}" type="pres">
      <dgm:prSet presAssocID="{15426BCB-6AFE-4DF1-8970-47900A6D1149}" presName="circ5Tx" presStyleLbl="revTx" presStyleIdx="0" presStyleCnt="0" custScaleX="13344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8EF223-5419-4811-B922-D0DCD12E86D3}" type="pres">
      <dgm:prSet presAssocID="{F4165374-8608-41F2-BAC4-059F1375D3C4}" presName="circ6" presStyleLbl="vennNode1" presStyleIdx="5" presStyleCnt="7"/>
      <dgm:spPr/>
    </dgm:pt>
    <dgm:pt modelId="{2F16DBF3-D8A8-4465-8189-0D8C0E67C5D4}" type="pres">
      <dgm:prSet presAssocID="{F4165374-8608-41F2-BAC4-059F1375D3C4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5C7AB8-3470-4627-A835-9AE3442891D0}" type="pres">
      <dgm:prSet presAssocID="{2C6A8CF5-890B-444B-9484-318C5BDD2F40}" presName="circ7" presStyleLbl="vennNode1" presStyleIdx="6" presStyleCnt="7"/>
      <dgm:spPr/>
    </dgm:pt>
    <dgm:pt modelId="{6F6C9674-C589-4C12-BA7E-BF6D7D7F1D10}" type="pres">
      <dgm:prSet presAssocID="{2C6A8CF5-890B-444B-9484-318C5BDD2F40}" presName="circ7Tx" presStyleLbl="revTx" presStyleIdx="0" presStyleCnt="0" custScaleX="9139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C556929-D5C2-4DD4-91C5-FC5ADFAE99CE}" type="presOf" srcId="{B33CAD7B-370C-4B33-AB0A-EC440EC2F4F9}" destId="{293D8431-05E9-42D3-A92D-23246C8F0D40}" srcOrd="0" destOrd="0" presId="urn:microsoft.com/office/officeart/2005/8/layout/venn1"/>
    <dgm:cxn modelId="{EA5A8BF8-99C6-4FE5-97C8-4D954E0D7642}" srcId="{B33CAD7B-370C-4B33-AB0A-EC440EC2F4F9}" destId="{F4165374-8608-41F2-BAC4-059F1375D3C4}" srcOrd="5" destOrd="0" parTransId="{C829731A-9D35-441B-93E0-EADDF65339C2}" sibTransId="{FE65EB1F-AD15-41F6-AE41-97560E57778D}"/>
    <dgm:cxn modelId="{650457C8-125C-4A59-B9D1-06A184B86DC7}" srcId="{B33CAD7B-370C-4B33-AB0A-EC440EC2F4F9}" destId="{FAB3D93F-88ED-417C-927E-AC0BF3953C8E}" srcOrd="1" destOrd="0" parTransId="{40FED059-ABE4-48AD-8AA6-1064771838C5}" sibTransId="{A6383802-B411-4CB7-A154-582702EFAB07}"/>
    <dgm:cxn modelId="{1FB54E22-DD98-49FA-BC7D-193ADCC2FE11}" type="presOf" srcId="{B2836F9B-BFA5-488A-B3FC-F62FEA97B890}" destId="{8F9AABFF-DC9C-419D-9FC9-628638A3FB53}" srcOrd="0" destOrd="0" presId="urn:microsoft.com/office/officeart/2005/8/layout/venn1"/>
    <dgm:cxn modelId="{A380AC49-10AE-4323-B040-D72C384C4EA3}" type="presOf" srcId="{EE488B06-C774-4EDC-B876-9D5C307B7127}" destId="{BF9F8B58-43EA-4167-829B-D7E6E4BF62A8}" srcOrd="0" destOrd="0" presId="urn:microsoft.com/office/officeart/2005/8/layout/venn1"/>
    <dgm:cxn modelId="{6CCDFC05-5679-4478-9E66-31E82990F486}" type="presOf" srcId="{7F489132-CCED-4078-9922-F337733A0A21}" destId="{5954CA48-ECC7-40D1-920A-97D473E1F369}" srcOrd="0" destOrd="0" presId="urn:microsoft.com/office/officeart/2005/8/layout/venn1"/>
    <dgm:cxn modelId="{0E38F32F-563B-47BA-8BD7-6FE6A0D0FA98}" type="presOf" srcId="{2C6A8CF5-890B-444B-9484-318C5BDD2F40}" destId="{6F6C9674-C589-4C12-BA7E-BF6D7D7F1D10}" srcOrd="0" destOrd="0" presId="urn:microsoft.com/office/officeart/2005/8/layout/venn1"/>
    <dgm:cxn modelId="{DE453270-952F-48C7-9A85-D5D52325F6C8}" srcId="{B33CAD7B-370C-4B33-AB0A-EC440EC2F4F9}" destId="{B2836F9B-BFA5-488A-B3FC-F62FEA97B890}" srcOrd="2" destOrd="0" parTransId="{4625DA01-7F62-4330-BEB5-C29980B5C457}" sibTransId="{80A53C3F-E5FD-4D5B-B79E-07C657CBB8A2}"/>
    <dgm:cxn modelId="{275563E8-9FAA-4D16-A3D2-0A17D81CBB91}" type="presOf" srcId="{F4165374-8608-41F2-BAC4-059F1375D3C4}" destId="{2F16DBF3-D8A8-4465-8189-0D8C0E67C5D4}" srcOrd="0" destOrd="0" presId="urn:microsoft.com/office/officeart/2005/8/layout/venn1"/>
    <dgm:cxn modelId="{0D6DB506-FF58-4FFB-A9C7-FF3CC36EBC30}" srcId="{B33CAD7B-370C-4B33-AB0A-EC440EC2F4F9}" destId="{EE488B06-C774-4EDC-B876-9D5C307B7127}" srcOrd="3" destOrd="0" parTransId="{18173238-8268-40E2-BEFB-7EAEE9425ABB}" sibTransId="{81A50980-8254-4AAD-9797-5B07EBE2F59F}"/>
    <dgm:cxn modelId="{6B7A4711-B64C-491F-ABD9-A5C1A33AEE12}" type="presOf" srcId="{15426BCB-6AFE-4DF1-8970-47900A6D1149}" destId="{78D247BB-86C7-4135-9352-F033ABA1AC51}" srcOrd="0" destOrd="0" presId="urn:microsoft.com/office/officeart/2005/8/layout/venn1"/>
    <dgm:cxn modelId="{E6484E90-4D9C-434D-A843-F3EEC7B14098}" type="presOf" srcId="{FAB3D93F-88ED-417C-927E-AC0BF3953C8E}" destId="{D5454598-0B2E-45B8-9DF5-380A42784612}" srcOrd="0" destOrd="0" presId="urn:microsoft.com/office/officeart/2005/8/layout/venn1"/>
    <dgm:cxn modelId="{FA866AC6-1DD7-49EF-8C18-2AC94F12692B}" srcId="{B33CAD7B-370C-4B33-AB0A-EC440EC2F4F9}" destId="{7F489132-CCED-4078-9922-F337733A0A21}" srcOrd="0" destOrd="0" parTransId="{17E817B1-3CAF-4D5E-9B4D-81BB2DC6F4BD}" sibTransId="{B9AB5812-E774-47C5-9A70-07315ABB87DA}"/>
    <dgm:cxn modelId="{7ECE5F44-904D-431A-A2DE-ECE237D4ECFB}" srcId="{B33CAD7B-370C-4B33-AB0A-EC440EC2F4F9}" destId="{15426BCB-6AFE-4DF1-8970-47900A6D1149}" srcOrd="4" destOrd="0" parTransId="{94283CE2-E678-495F-90AA-5316B497DF8A}" sibTransId="{BA2E0DC8-4B32-4855-AF98-15942963A470}"/>
    <dgm:cxn modelId="{DA0C0E56-0DE1-4E4D-A057-31088213CB27}" srcId="{B33CAD7B-370C-4B33-AB0A-EC440EC2F4F9}" destId="{2C6A8CF5-890B-444B-9484-318C5BDD2F40}" srcOrd="6" destOrd="0" parTransId="{1C12746D-2EC6-4DCC-B9B5-2912BA2DBA73}" sibTransId="{7D3414A0-7255-4440-B85B-B3F2D8232A08}"/>
    <dgm:cxn modelId="{78E75B65-555A-4A22-A8AC-147465F70916}" type="presParOf" srcId="{293D8431-05E9-42D3-A92D-23246C8F0D40}" destId="{EEEC490D-C8C6-437B-A283-4FC0FF4D5ABB}" srcOrd="0" destOrd="0" presId="urn:microsoft.com/office/officeart/2005/8/layout/venn1"/>
    <dgm:cxn modelId="{7DC9ED31-F5B5-4CDE-B0C0-9E703CE50ED5}" type="presParOf" srcId="{293D8431-05E9-42D3-A92D-23246C8F0D40}" destId="{5954CA48-ECC7-40D1-920A-97D473E1F369}" srcOrd="1" destOrd="0" presId="urn:microsoft.com/office/officeart/2005/8/layout/venn1"/>
    <dgm:cxn modelId="{325747A3-ED5E-4481-B444-02289E4CD59B}" type="presParOf" srcId="{293D8431-05E9-42D3-A92D-23246C8F0D40}" destId="{64E3784D-6D08-4F4D-80BC-8780E615D07E}" srcOrd="2" destOrd="0" presId="urn:microsoft.com/office/officeart/2005/8/layout/venn1"/>
    <dgm:cxn modelId="{FBB696C8-28C9-4242-BC76-00B1485255F6}" type="presParOf" srcId="{293D8431-05E9-42D3-A92D-23246C8F0D40}" destId="{D5454598-0B2E-45B8-9DF5-380A42784612}" srcOrd="3" destOrd="0" presId="urn:microsoft.com/office/officeart/2005/8/layout/venn1"/>
    <dgm:cxn modelId="{054E63B1-CB3A-469A-82C6-551F60B42134}" type="presParOf" srcId="{293D8431-05E9-42D3-A92D-23246C8F0D40}" destId="{0BD53F68-EA1D-478A-904F-FC930C3688DB}" srcOrd="4" destOrd="0" presId="urn:microsoft.com/office/officeart/2005/8/layout/venn1"/>
    <dgm:cxn modelId="{CB7AC8E4-7EE1-426F-A68D-CDE24F21F8E9}" type="presParOf" srcId="{293D8431-05E9-42D3-A92D-23246C8F0D40}" destId="{8F9AABFF-DC9C-419D-9FC9-628638A3FB53}" srcOrd="5" destOrd="0" presId="urn:microsoft.com/office/officeart/2005/8/layout/venn1"/>
    <dgm:cxn modelId="{21114273-9C52-4A0E-9907-A719B036F834}" type="presParOf" srcId="{293D8431-05E9-42D3-A92D-23246C8F0D40}" destId="{6125E1DE-9BE3-4FEE-84DD-4E76212D1552}" srcOrd="6" destOrd="0" presId="urn:microsoft.com/office/officeart/2005/8/layout/venn1"/>
    <dgm:cxn modelId="{F5B5BCBB-FC7E-4EE6-96A1-A6A4175E689E}" type="presParOf" srcId="{293D8431-05E9-42D3-A92D-23246C8F0D40}" destId="{BF9F8B58-43EA-4167-829B-D7E6E4BF62A8}" srcOrd="7" destOrd="0" presId="urn:microsoft.com/office/officeart/2005/8/layout/venn1"/>
    <dgm:cxn modelId="{2DF8A64B-7181-4954-BBA9-DCAE6B056F16}" type="presParOf" srcId="{293D8431-05E9-42D3-A92D-23246C8F0D40}" destId="{6FB96284-9759-423F-8140-26547B56FC97}" srcOrd="8" destOrd="0" presId="urn:microsoft.com/office/officeart/2005/8/layout/venn1"/>
    <dgm:cxn modelId="{808E10EE-5687-4073-A6DC-B916AABFB384}" type="presParOf" srcId="{293D8431-05E9-42D3-A92D-23246C8F0D40}" destId="{78D247BB-86C7-4135-9352-F033ABA1AC51}" srcOrd="9" destOrd="0" presId="urn:microsoft.com/office/officeart/2005/8/layout/venn1"/>
    <dgm:cxn modelId="{AD67BDD6-8178-4C72-8CE4-C63EFE7EC9DB}" type="presParOf" srcId="{293D8431-05E9-42D3-A92D-23246C8F0D40}" destId="{5A8EF223-5419-4811-B922-D0DCD12E86D3}" srcOrd="10" destOrd="0" presId="urn:microsoft.com/office/officeart/2005/8/layout/venn1"/>
    <dgm:cxn modelId="{DAE31694-F124-43AF-966E-4482AA0985D7}" type="presParOf" srcId="{293D8431-05E9-42D3-A92D-23246C8F0D40}" destId="{2F16DBF3-D8A8-4465-8189-0D8C0E67C5D4}" srcOrd="11" destOrd="0" presId="urn:microsoft.com/office/officeart/2005/8/layout/venn1"/>
    <dgm:cxn modelId="{E4ED3A78-04F0-4316-8CEA-587E3D8691B6}" type="presParOf" srcId="{293D8431-05E9-42D3-A92D-23246C8F0D40}" destId="{235C7AB8-3470-4627-A835-9AE3442891D0}" srcOrd="12" destOrd="0" presId="urn:microsoft.com/office/officeart/2005/8/layout/venn1"/>
    <dgm:cxn modelId="{9346DE6C-314F-461C-961A-34138C8977DF}" type="presParOf" srcId="{293D8431-05E9-42D3-A92D-23246C8F0D40}" destId="{6F6C9674-C589-4C12-BA7E-BF6D7D7F1D10}" srcOrd="13" destOrd="0" presId="urn:microsoft.com/office/officeart/2005/8/layout/venn1"/>
  </dgm:cxnLst>
  <dgm:bg>
    <a:solidFill>
      <a:srgbClr val="FFC000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EC490D-C8C6-437B-A283-4FC0FF4D5ABB}">
      <dsp:nvSpPr>
        <dsp:cNvPr id="0" name=""/>
        <dsp:cNvSpPr/>
      </dsp:nvSpPr>
      <dsp:spPr>
        <a:xfrm>
          <a:off x="2846086" y="1222232"/>
          <a:ext cx="1565763" cy="15659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954CA48-ECC7-40D1-920A-97D473E1F369}">
      <dsp:nvSpPr>
        <dsp:cNvPr id="0" name=""/>
        <dsp:cNvSpPr/>
      </dsp:nvSpPr>
      <dsp:spPr>
        <a:xfrm>
          <a:off x="2755400" y="152399"/>
          <a:ext cx="1794104" cy="960120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Heavy societal involvement</a:t>
          </a:r>
          <a:endParaRPr lang="en-US" sz="2000" b="1" kern="1200" dirty="0"/>
        </a:p>
      </dsp:txBody>
      <dsp:txXfrm>
        <a:off x="2755400" y="152399"/>
        <a:ext cx="1794104" cy="960120"/>
      </dsp:txXfrm>
    </dsp:sp>
    <dsp:sp modelId="{64E3784D-6D08-4F4D-80BC-8780E615D07E}">
      <dsp:nvSpPr>
        <dsp:cNvPr id="0" name=""/>
        <dsp:cNvSpPr/>
      </dsp:nvSpPr>
      <dsp:spPr>
        <a:xfrm>
          <a:off x="3305376" y="1443060"/>
          <a:ext cx="1565763" cy="15659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5454598-0B2E-45B8-9DF5-380A42784612}">
      <dsp:nvSpPr>
        <dsp:cNvPr id="0" name=""/>
        <dsp:cNvSpPr/>
      </dsp:nvSpPr>
      <dsp:spPr>
        <a:xfrm>
          <a:off x="5064251" y="912114"/>
          <a:ext cx="1696244" cy="105613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Powerful multi-core processors</a:t>
          </a:r>
          <a:endParaRPr lang="en-US" sz="2000" b="1" kern="1200" dirty="0"/>
        </a:p>
      </dsp:txBody>
      <dsp:txXfrm>
        <a:off x="5064251" y="912114"/>
        <a:ext cx="1696244" cy="1056132"/>
      </dsp:txXfrm>
    </dsp:sp>
    <dsp:sp modelId="{0BD53F68-EA1D-478A-904F-FC930C3688DB}">
      <dsp:nvSpPr>
        <dsp:cNvPr id="0" name=""/>
        <dsp:cNvSpPr/>
      </dsp:nvSpPr>
      <dsp:spPr>
        <a:xfrm>
          <a:off x="3418242" y="1939922"/>
          <a:ext cx="1565763" cy="15659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F9AABFF-DC9C-419D-9FC9-628638A3FB53}">
      <dsp:nvSpPr>
        <dsp:cNvPr id="0" name=""/>
        <dsp:cNvSpPr/>
      </dsp:nvSpPr>
      <dsp:spPr>
        <a:xfrm>
          <a:off x="4987207" y="2256282"/>
          <a:ext cx="2143912" cy="112814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Superior software methodologies</a:t>
          </a:r>
          <a:endParaRPr lang="en-US" sz="2000" b="1" kern="1200" dirty="0"/>
        </a:p>
      </dsp:txBody>
      <dsp:txXfrm>
        <a:off x="4987207" y="2256282"/>
        <a:ext cx="2143912" cy="1128141"/>
      </dsp:txXfrm>
    </dsp:sp>
    <dsp:sp modelId="{6125E1DE-9BE3-4FEE-84DD-4E76212D1552}">
      <dsp:nvSpPr>
        <dsp:cNvPr id="0" name=""/>
        <dsp:cNvSpPr/>
      </dsp:nvSpPr>
      <dsp:spPr>
        <a:xfrm>
          <a:off x="3100522" y="2338372"/>
          <a:ext cx="1565763" cy="15659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F9F8B58-43EA-4167-829B-D7E6E4BF62A8}">
      <dsp:nvSpPr>
        <dsp:cNvPr id="0" name=""/>
        <dsp:cNvSpPr/>
      </dsp:nvSpPr>
      <dsp:spPr>
        <a:xfrm>
          <a:off x="4171934" y="3768471"/>
          <a:ext cx="2469656" cy="103212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Virtualization leveraging the powerful hardware</a:t>
          </a:r>
          <a:endParaRPr lang="en-US" sz="2000" b="1" kern="1200" dirty="0"/>
        </a:p>
      </dsp:txBody>
      <dsp:txXfrm>
        <a:off x="4171934" y="3768471"/>
        <a:ext cx="2469656" cy="1032129"/>
      </dsp:txXfrm>
    </dsp:sp>
    <dsp:sp modelId="{6FB96284-9759-423F-8140-26547B56FC97}">
      <dsp:nvSpPr>
        <dsp:cNvPr id="0" name=""/>
        <dsp:cNvSpPr/>
      </dsp:nvSpPr>
      <dsp:spPr>
        <a:xfrm>
          <a:off x="2591649" y="2338372"/>
          <a:ext cx="1565763" cy="15659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8D247BB-86C7-4135-9352-F033ABA1AC51}">
      <dsp:nvSpPr>
        <dsp:cNvPr id="0" name=""/>
        <dsp:cNvSpPr/>
      </dsp:nvSpPr>
      <dsp:spPr>
        <a:xfrm>
          <a:off x="654120" y="3768471"/>
          <a:ext cx="2394106" cy="1032129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Wider bandwidth for communication</a:t>
          </a:r>
          <a:endParaRPr lang="en-US" sz="2000" b="1" kern="1200" dirty="0"/>
        </a:p>
      </dsp:txBody>
      <dsp:txXfrm>
        <a:off x="654120" y="3768471"/>
        <a:ext cx="2394106" cy="1032129"/>
      </dsp:txXfrm>
    </dsp:sp>
    <dsp:sp modelId="{5A8EF223-5419-4811-B922-D0DCD12E86D3}">
      <dsp:nvSpPr>
        <dsp:cNvPr id="0" name=""/>
        <dsp:cNvSpPr/>
      </dsp:nvSpPr>
      <dsp:spPr>
        <a:xfrm>
          <a:off x="2273929" y="1939922"/>
          <a:ext cx="1565763" cy="15659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F16DBF3-D8A8-4465-8189-0D8C0E67C5D4}">
      <dsp:nvSpPr>
        <dsp:cNvPr id="0" name=""/>
        <dsp:cNvSpPr/>
      </dsp:nvSpPr>
      <dsp:spPr>
        <a:xfrm>
          <a:off x="366960" y="2256282"/>
          <a:ext cx="1663623" cy="112814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Proliferation of devices</a:t>
          </a:r>
          <a:endParaRPr lang="en-US" sz="2000" b="1" kern="1200" dirty="0"/>
        </a:p>
      </dsp:txBody>
      <dsp:txXfrm>
        <a:off x="366960" y="2256282"/>
        <a:ext cx="1663623" cy="1128141"/>
      </dsp:txXfrm>
    </dsp:sp>
    <dsp:sp modelId="{235C7AB8-3470-4627-A835-9AE3442891D0}">
      <dsp:nvSpPr>
        <dsp:cNvPr id="0" name=""/>
        <dsp:cNvSpPr/>
      </dsp:nvSpPr>
      <dsp:spPr>
        <a:xfrm>
          <a:off x="2386795" y="1443060"/>
          <a:ext cx="1565763" cy="15659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F6C9674-C589-4C12-BA7E-BF6D7D7F1D10}">
      <dsp:nvSpPr>
        <dsp:cNvPr id="0" name=""/>
        <dsp:cNvSpPr/>
      </dsp:nvSpPr>
      <dsp:spPr>
        <a:xfrm>
          <a:off x="570446" y="912114"/>
          <a:ext cx="1550231" cy="105613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Explosion of domain applications</a:t>
          </a:r>
          <a:endParaRPr lang="en-US" sz="2000" b="1" kern="1200" dirty="0"/>
        </a:p>
      </dsp:txBody>
      <dsp:txXfrm>
        <a:off x="570446" y="912114"/>
        <a:ext cx="1550231" cy="10561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5C63A9-24AA-493E-883C-B20A47CB1787}" type="datetimeFigureOut">
              <a:rPr lang="en-US" smtClean="0"/>
              <a:pPr/>
              <a:t>5/1/2014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1F10DB-A63B-483E-9E98-22E63AF151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17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4B8150A-4330-48E5-AB27-03631A4BA17A}" type="slidenum">
              <a:rPr lang="en-US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17214B5-617D-4351-A33F-7AF210DC586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8ED2F-04D3-4A57-80A9-5263F32E0CDE}" type="datetime1">
              <a:rPr lang="en-US" smtClean="0"/>
              <a:t>5/1/2014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3EF0FD-BA0E-40B3-B0AD-E46C6A7355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MTH463, Bina Ramamurthy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35962-9BFA-46EE-AA9D-AB09C45E31C2}" type="datetime1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F0FD-BA0E-40B3-B0AD-E46C6A7355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B7285-676F-4AD2-97DD-C1BC6A41DA70}" type="datetime1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F0FD-BA0E-40B3-B0AD-E46C6A7355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897B-709E-4FFE-ADDD-238AA4704CD6}" type="datetime1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F0FD-BA0E-40B3-B0AD-E46C6A7355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B596-71AA-4089-8AC5-BA205F13DFA4}" type="datetime1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F0FD-BA0E-40B3-B0AD-E46C6A7355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C867C-05A8-4DB2-8D73-DE0C84201207}" type="datetime1">
              <a:rPr lang="en-US" smtClean="0"/>
              <a:t>5/1/2014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F0FD-BA0E-40B3-B0AD-E46C6A7355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DC0E0-4540-4015-A5AA-BE6CAC94F12A}" type="datetime1">
              <a:rPr lang="en-US" smtClean="0"/>
              <a:t>5/1/2014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F0FD-BA0E-40B3-B0AD-E46C6A7355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E81EB-D451-4F44-932B-8E3BB51A2A5E}" type="datetime1">
              <a:rPr lang="en-US" smtClean="0"/>
              <a:t>5/1/2014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F0FD-BA0E-40B3-B0AD-E46C6A7355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A04C8-AB1B-4771-AD4A-E2E4FED9346C}" type="datetime1">
              <a:rPr lang="en-US" smtClean="0"/>
              <a:t>5/1/2014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F0FD-BA0E-40B3-B0AD-E46C6A7355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DB777-5E9E-4E84-8CC5-9AF8D28822AD}" type="datetime1">
              <a:rPr lang="en-US" smtClean="0"/>
              <a:t>5/1/2014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F0FD-BA0E-40B3-B0AD-E46C6A7355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A31AA-034F-42E6-844F-E1C2F967AE08}" type="datetime1">
              <a:rPr lang="en-US" smtClean="0"/>
              <a:t>5/1/2014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F0FD-BA0E-40B3-B0AD-E46C6A7355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E6E299E-6958-4EA4-BAD8-CCC71DAE269D}" type="datetime1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93EF0FD-BA0E-40B3-B0AD-E46C6A7355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hf hdr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ina@buffalo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tags" Target="../tags/tag154.xml"/><Relationship Id="rId159" Type="http://schemas.openxmlformats.org/officeDocument/2006/relationships/tags" Target="../tags/tag159.xml"/><Relationship Id="rId175" Type="http://schemas.openxmlformats.org/officeDocument/2006/relationships/tags" Target="../tags/tag175.xml"/><Relationship Id="rId170" Type="http://schemas.openxmlformats.org/officeDocument/2006/relationships/tags" Target="../tags/tag170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65" Type="http://schemas.openxmlformats.org/officeDocument/2006/relationships/tags" Target="../tags/tag16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71" Type="http://schemas.openxmlformats.org/officeDocument/2006/relationships/tags" Target="../tags/tag171.xml"/><Relationship Id="rId176" Type="http://schemas.openxmlformats.org/officeDocument/2006/relationships/tags" Target="../tags/tag176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tags" Target="../tags/tag161.xml"/><Relationship Id="rId166" Type="http://schemas.openxmlformats.org/officeDocument/2006/relationships/tags" Target="../tags/tag16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77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72" Type="http://schemas.openxmlformats.org/officeDocument/2006/relationships/tags" Target="../tags/tag172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notesSlide" Target="../notesSlides/notesSlide2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undergrad-catalog.buffalo.edu/academicprograms/dic.s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googleFinalVersionFixed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calculator.s3.amazonaws.com/calc5.html" TargetMode="External"/><Relationship Id="rId2" Type="http://schemas.openxmlformats.org/officeDocument/2006/relationships/hyperlink" Target="http://aws.amazon.com/fre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se.buffalo.edu/~bina/DataIntensive" TargetMode="External"/><Relationship Id="rId5" Type="http://schemas.openxmlformats.org/officeDocument/2006/relationships/hyperlink" Target="http://www.cse.buffalo.edu/~bina" TargetMode="External"/><Relationship Id="rId4" Type="http://schemas.openxmlformats.org/officeDocument/2006/relationships/hyperlink" Target="http://code.google.com/appengine/docs/whatisgoogleappengine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1.popworld15.appspot.com/" TargetMode="External"/><Relationship Id="rId2" Type="http://schemas.openxmlformats.org/officeDocument/2006/relationships/hyperlink" Target="http://code.google.com/appengine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aws.amazon.com/free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285999"/>
          </a:xfrm>
        </p:spPr>
        <p:txBody>
          <a:bodyPr/>
          <a:lstStyle/>
          <a:p>
            <a:pPr marL="182880" indent="0">
              <a:buNone/>
            </a:pPr>
            <a:r>
              <a:rPr lang="en-US" sz="3600" dirty="0" smtClean="0"/>
              <a:t>Introduction to Data Acquisition, Storage, and MapReduce Using Amazon Cloud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406640" cy="1752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B. Ramamurthy </a:t>
            </a:r>
          </a:p>
          <a:p>
            <a:r>
              <a:rPr lang="en-US" dirty="0" smtClean="0">
                <a:hlinkClick r:id="rId2"/>
              </a:rPr>
              <a:t>Bina@buffalo.edu</a:t>
            </a:r>
            <a:endParaRPr lang="en-US" dirty="0" smtClean="0"/>
          </a:p>
          <a:p>
            <a:r>
              <a:rPr lang="en-US" dirty="0" smtClean="0"/>
              <a:t>CSE Department, University at Buffalo</a:t>
            </a:r>
          </a:p>
          <a:p>
            <a:r>
              <a:rPr lang="en-US" dirty="0" smtClean="0"/>
              <a:t>This work is partially supported by the following grants from National Science Foundation: </a:t>
            </a:r>
          </a:p>
          <a:p>
            <a:r>
              <a:rPr lang="en-US" dirty="0" smtClean="0">
                <a:latin typeface="Maiandra GD" pitchFamily="34" charset="0"/>
              </a:rPr>
              <a:t>NSF-TUES-0920335</a:t>
            </a:r>
            <a:r>
              <a:rPr lang="en-US" dirty="0">
                <a:latin typeface="Maiandra GD" pitchFamily="34" charset="0"/>
              </a:rPr>
              <a:t>, NSF-OCI-</a:t>
            </a:r>
            <a:r>
              <a:rPr lang="en-US" dirty="0"/>
              <a:t>1041280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3D18-388C-42C5-8176-6938666BDDF5}" type="datetime1">
              <a:rPr lang="en-US" smtClean="0"/>
              <a:t>5/1/2014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3EF0FD-BA0E-40B3-B0AD-E46C6A7355D0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MTH463, Bina Ramamurthy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rapezoid 146"/>
          <p:cNvSpPr/>
          <p:nvPr>
            <p:custDataLst>
              <p:tags r:id="rId2"/>
            </p:custDataLst>
          </p:nvPr>
        </p:nvSpPr>
        <p:spPr>
          <a:xfrm rot="5400000">
            <a:off x="5791200" y="4419600"/>
            <a:ext cx="1524000" cy="1828800"/>
          </a:xfrm>
          <a:prstGeom prst="trapezoi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Count</a:t>
            </a:r>
          </a:p>
        </p:txBody>
      </p:sp>
      <p:sp>
        <p:nvSpPr>
          <p:cNvPr id="146" name="Trapezoid 145"/>
          <p:cNvSpPr/>
          <p:nvPr>
            <p:custDataLst>
              <p:tags r:id="rId3"/>
            </p:custDataLst>
          </p:nvPr>
        </p:nvSpPr>
        <p:spPr>
          <a:xfrm rot="5400000">
            <a:off x="5829300" y="2628900"/>
            <a:ext cx="1447800" cy="1828800"/>
          </a:xfrm>
          <a:prstGeom prst="trapezoi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Count</a:t>
            </a:r>
          </a:p>
        </p:txBody>
      </p:sp>
      <p:sp>
        <p:nvSpPr>
          <p:cNvPr id="145" name="Trapezoid 144"/>
          <p:cNvSpPr/>
          <p:nvPr>
            <p:custDataLst>
              <p:tags r:id="rId4"/>
            </p:custDataLst>
          </p:nvPr>
        </p:nvSpPr>
        <p:spPr>
          <a:xfrm rot="5400000">
            <a:off x="5867400" y="838200"/>
            <a:ext cx="1371600" cy="1828800"/>
          </a:xfrm>
          <a:prstGeom prst="trapezoi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Count</a:t>
            </a:r>
          </a:p>
        </p:txBody>
      </p:sp>
      <p:sp>
        <p:nvSpPr>
          <p:cNvPr id="4" name="Rectangle 3"/>
          <p:cNvSpPr/>
          <p:nvPr>
            <p:custDataLst>
              <p:tags r:id="rId5"/>
            </p:custDataLst>
          </p:nvPr>
        </p:nvSpPr>
        <p:spPr>
          <a:xfrm>
            <a:off x="457200" y="304800"/>
            <a:ext cx="2209800" cy="1524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ed Rectangle 4"/>
          <p:cNvSpPr/>
          <p:nvPr>
            <p:custDataLst>
              <p:tags r:id="rId6"/>
            </p:custDataLst>
          </p:nvPr>
        </p:nvSpPr>
        <p:spPr>
          <a:xfrm>
            <a:off x="1752600" y="7620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ed Rectangle 5"/>
          <p:cNvSpPr/>
          <p:nvPr>
            <p:custDataLst>
              <p:tags r:id="rId7"/>
            </p:custDataLst>
          </p:nvPr>
        </p:nvSpPr>
        <p:spPr>
          <a:xfrm>
            <a:off x="1143000" y="1371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ounded Rectangle 6"/>
          <p:cNvSpPr/>
          <p:nvPr>
            <p:custDataLst>
              <p:tags r:id="rId8"/>
            </p:custDataLst>
          </p:nvPr>
        </p:nvSpPr>
        <p:spPr>
          <a:xfrm>
            <a:off x="1828800" y="11430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ounded Rectangle 7"/>
          <p:cNvSpPr/>
          <p:nvPr>
            <p:custDataLst>
              <p:tags r:id="rId9"/>
            </p:custDataLst>
          </p:nvPr>
        </p:nvSpPr>
        <p:spPr>
          <a:xfrm>
            <a:off x="609600" y="8382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ounded Rectangle 8"/>
          <p:cNvSpPr/>
          <p:nvPr>
            <p:custDataLst>
              <p:tags r:id="rId10"/>
            </p:custDataLst>
          </p:nvPr>
        </p:nvSpPr>
        <p:spPr>
          <a:xfrm>
            <a:off x="2057400" y="16002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ounded Rectangle 9"/>
          <p:cNvSpPr/>
          <p:nvPr>
            <p:custDataLst>
              <p:tags r:id="rId11"/>
            </p:custDataLst>
          </p:nvPr>
        </p:nvSpPr>
        <p:spPr>
          <a:xfrm>
            <a:off x="2209800" y="12192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ounded Rectangle 11"/>
          <p:cNvSpPr/>
          <p:nvPr>
            <p:custDataLst>
              <p:tags r:id="rId12"/>
            </p:custDataLst>
          </p:nvPr>
        </p:nvSpPr>
        <p:spPr>
          <a:xfrm>
            <a:off x="1447800" y="11430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ounded Rectangle 12"/>
          <p:cNvSpPr/>
          <p:nvPr>
            <p:custDataLst>
              <p:tags r:id="rId13"/>
            </p:custDataLst>
          </p:nvPr>
        </p:nvSpPr>
        <p:spPr>
          <a:xfrm>
            <a:off x="1447800" y="609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ounded Rectangle 13"/>
          <p:cNvSpPr/>
          <p:nvPr>
            <p:custDataLst>
              <p:tags r:id="rId14"/>
            </p:custDataLst>
          </p:nvPr>
        </p:nvSpPr>
        <p:spPr>
          <a:xfrm>
            <a:off x="609600" y="16002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ounded Rectangle 14"/>
          <p:cNvSpPr/>
          <p:nvPr>
            <p:custDataLst>
              <p:tags r:id="rId15"/>
            </p:custDataLst>
          </p:nvPr>
        </p:nvSpPr>
        <p:spPr>
          <a:xfrm>
            <a:off x="1143000" y="4572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ounded Rectangle 15"/>
          <p:cNvSpPr/>
          <p:nvPr>
            <p:custDataLst>
              <p:tags r:id="rId16"/>
            </p:custDataLst>
          </p:nvPr>
        </p:nvSpPr>
        <p:spPr>
          <a:xfrm>
            <a:off x="1676400" y="3810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ounded Rectangle 16"/>
          <p:cNvSpPr/>
          <p:nvPr>
            <p:custDataLst>
              <p:tags r:id="rId17"/>
            </p:custDataLst>
          </p:nvPr>
        </p:nvSpPr>
        <p:spPr>
          <a:xfrm>
            <a:off x="762000" y="11430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ounded Rectangle 17"/>
          <p:cNvSpPr/>
          <p:nvPr>
            <p:custDataLst>
              <p:tags r:id="rId18"/>
            </p:custDataLst>
          </p:nvPr>
        </p:nvSpPr>
        <p:spPr>
          <a:xfrm>
            <a:off x="990600" y="11430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Rounded Rectangle 18"/>
          <p:cNvSpPr/>
          <p:nvPr>
            <p:custDataLst>
              <p:tags r:id="rId19"/>
            </p:custDataLst>
          </p:nvPr>
        </p:nvSpPr>
        <p:spPr>
          <a:xfrm>
            <a:off x="990600" y="6858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Rounded Rectangle 19"/>
          <p:cNvSpPr/>
          <p:nvPr>
            <p:custDataLst>
              <p:tags r:id="rId20"/>
            </p:custDataLst>
          </p:nvPr>
        </p:nvSpPr>
        <p:spPr>
          <a:xfrm>
            <a:off x="1981200" y="3810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Rounded Rectangle 20"/>
          <p:cNvSpPr/>
          <p:nvPr>
            <p:custDataLst>
              <p:tags r:id="rId21"/>
            </p:custDataLst>
          </p:nvPr>
        </p:nvSpPr>
        <p:spPr>
          <a:xfrm>
            <a:off x="1447800" y="16002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ounded Rectangle 21"/>
          <p:cNvSpPr/>
          <p:nvPr>
            <p:custDataLst>
              <p:tags r:id="rId22"/>
            </p:custDataLst>
          </p:nvPr>
        </p:nvSpPr>
        <p:spPr>
          <a:xfrm>
            <a:off x="2438400" y="762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ounded Rectangle 22"/>
          <p:cNvSpPr/>
          <p:nvPr>
            <p:custDataLst>
              <p:tags r:id="rId23"/>
            </p:custDataLst>
          </p:nvPr>
        </p:nvSpPr>
        <p:spPr>
          <a:xfrm>
            <a:off x="685800" y="5334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ounded Rectangle 23"/>
          <p:cNvSpPr/>
          <p:nvPr>
            <p:custDataLst>
              <p:tags r:id="rId24"/>
            </p:custDataLst>
          </p:nvPr>
        </p:nvSpPr>
        <p:spPr>
          <a:xfrm>
            <a:off x="1600200" y="1371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ounded Rectangle 24"/>
          <p:cNvSpPr/>
          <p:nvPr>
            <p:custDataLst>
              <p:tags r:id="rId25"/>
            </p:custDataLst>
          </p:nvPr>
        </p:nvSpPr>
        <p:spPr>
          <a:xfrm>
            <a:off x="1981200" y="1371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Rounded Rectangle 25"/>
          <p:cNvSpPr/>
          <p:nvPr>
            <p:custDataLst>
              <p:tags r:id="rId26"/>
            </p:custDataLst>
          </p:nvPr>
        </p:nvSpPr>
        <p:spPr>
          <a:xfrm>
            <a:off x="533400" y="12954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ounded Rectangle 26"/>
          <p:cNvSpPr/>
          <p:nvPr>
            <p:custDataLst>
              <p:tags r:id="rId27"/>
            </p:custDataLst>
          </p:nvPr>
        </p:nvSpPr>
        <p:spPr>
          <a:xfrm>
            <a:off x="1295400" y="9144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" name="Rounded Rectangle 27"/>
          <p:cNvSpPr/>
          <p:nvPr>
            <p:custDataLst>
              <p:tags r:id="rId28"/>
            </p:custDataLst>
          </p:nvPr>
        </p:nvSpPr>
        <p:spPr>
          <a:xfrm>
            <a:off x="2057400" y="8382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ounded Rectangle 28"/>
          <p:cNvSpPr/>
          <p:nvPr>
            <p:custDataLst>
              <p:tags r:id="rId29"/>
            </p:custDataLst>
          </p:nvPr>
        </p:nvSpPr>
        <p:spPr>
          <a:xfrm>
            <a:off x="2209800" y="5334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ounded Rectangle 29"/>
          <p:cNvSpPr/>
          <p:nvPr>
            <p:custDataLst>
              <p:tags r:id="rId30"/>
            </p:custDataLst>
          </p:nvPr>
        </p:nvSpPr>
        <p:spPr>
          <a:xfrm>
            <a:off x="2209800" y="990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" name="Rectangle 35"/>
          <p:cNvSpPr/>
          <p:nvPr>
            <p:custDataLst>
              <p:tags r:id="rId31"/>
            </p:custDataLst>
          </p:nvPr>
        </p:nvSpPr>
        <p:spPr>
          <a:xfrm>
            <a:off x="457200" y="1905000"/>
            <a:ext cx="2209800" cy="1524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7" name="Rounded Rectangle 36"/>
          <p:cNvSpPr/>
          <p:nvPr>
            <p:custDataLst>
              <p:tags r:id="rId32"/>
            </p:custDataLst>
          </p:nvPr>
        </p:nvSpPr>
        <p:spPr>
          <a:xfrm>
            <a:off x="1752600" y="23622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ounded Rectangle 37"/>
          <p:cNvSpPr/>
          <p:nvPr>
            <p:custDataLst>
              <p:tags r:id="rId33"/>
            </p:custDataLst>
          </p:nvPr>
        </p:nvSpPr>
        <p:spPr>
          <a:xfrm>
            <a:off x="1143000" y="2971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ounded Rectangle 38"/>
          <p:cNvSpPr/>
          <p:nvPr>
            <p:custDataLst>
              <p:tags r:id="rId34"/>
            </p:custDataLst>
          </p:nvPr>
        </p:nvSpPr>
        <p:spPr>
          <a:xfrm>
            <a:off x="1828800" y="27432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ounded Rectangle 39"/>
          <p:cNvSpPr/>
          <p:nvPr>
            <p:custDataLst>
              <p:tags r:id="rId35"/>
            </p:custDataLst>
          </p:nvPr>
        </p:nvSpPr>
        <p:spPr>
          <a:xfrm>
            <a:off x="609600" y="24384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" name="Rounded Rectangle 40"/>
          <p:cNvSpPr/>
          <p:nvPr>
            <p:custDataLst>
              <p:tags r:id="rId36"/>
            </p:custDataLst>
          </p:nvPr>
        </p:nvSpPr>
        <p:spPr>
          <a:xfrm>
            <a:off x="2057400" y="32004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3" name="Rounded Rectangle 42"/>
          <p:cNvSpPr/>
          <p:nvPr>
            <p:custDataLst>
              <p:tags r:id="rId37"/>
            </p:custDataLst>
          </p:nvPr>
        </p:nvSpPr>
        <p:spPr>
          <a:xfrm>
            <a:off x="2362200" y="28194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ounded Rectangle 43"/>
          <p:cNvSpPr/>
          <p:nvPr>
            <p:custDataLst>
              <p:tags r:id="rId38"/>
            </p:custDataLst>
          </p:nvPr>
        </p:nvSpPr>
        <p:spPr>
          <a:xfrm>
            <a:off x="1447800" y="27432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ounded Rectangle 44"/>
          <p:cNvSpPr/>
          <p:nvPr>
            <p:custDataLst>
              <p:tags r:id="rId39"/>
            </p:custDataLst>
          </p:nvPr>
        </p:nvSpPr>
        <p:spPr>
          <a:xfrm>
            <a:off x="1447800" y="22098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ounded Rectangle 45"/>
          <p:cNvSpPr/>
          <p:nvPr>
            <p:custDataLst>
              <p:tags r:id="rId40"/>
            </p:custDataLst>
          </p:nvPr>
        </p:nvSpPr>
        <p:spPr>
          <a:xfrm>
            <a:off x="609600" y="32004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ounded Rectangle 46"/>
          <p:cNvSpPr/>
          <p:nvPr>
            <p:custDataLst>
              <p:tags r:id="rId41"/>
            </p:custDataLst>
          </p:nvPr>
        </p:nvSpPr>
        <p:spPr>
          <a:xfrm>
            <a:off x="1143000" y="20574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8" name="Rounded Rectangle 47"/>
          <p:cNvSpPr/>
          <p:nvPr>
            <p:custDataLst>
              <p:tags r:id="rId42"/>
            </p:custDataLst>
          </p:nvPr>
        </p:nvSpPr>
        <p:spPr>
          <a:xfrm>
            <a:off x="1676400" y="19812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9" name="Rounded Rectangle 48"/>
          <p:cNvSpPr/>
          <p:nvPr>
            <p:custDataLst>
              <p:tags r:id="rId43"/>
            </p:custDataLst>
          </p:nvPr>
        </p:nvSpPr>
        <p:spPr>
          <a:xfrm>
            <a:off x="762000" y="27432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0" name="Rounded Rectangle 49"/>
          <p:cNvSpPr/>
          <p:nvPr>
            <p:custDataLst>
              <p:tags r:id="rId44"/>
            </p:custDataLst>
          </p:nvPr>
        </p:nvSpPr>
        <p:spPr>
          <a:xfrm>
            <a:off x="990600" y="27432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" name="Rounded Rectangle 50"/>
          <p:cNvSpPr/>
          <p:nvPr>
            <p:custDataLst>
              <p:tags r:id="rId45"/>
            </p:custDataLst>
          </p:nvPr>
        </p:nvSpPr>
        <p:spPr>
          <a:xfrm>
            <a:off x="990600" y="22860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2" name="Rounded Rectangle 51"/>
          <p:cNvSpPr/>
          <p:nvPr>
            <p:custDataLst>
              <p:tags r:id="rId46"/>
            </p:custDataLst>
          </p:nvPr>
        </p:nvSpPr>
        <p:spPr>
          <a:xfrm>
            <a:off x="1981200" y="19812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3" name="Rounded Rectangle 52"/>
          <p:cNvSpPr/>
          <p:nvPr>
            <p:custDataLst>
              <p:tags r:id="rId47"/>
            </p:custDataLst>
          </p:nvPr>
        </p:nvSpPr>
        <p:spPr>
          <a:xfrm>
            <a:off x="1447800" y="32004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Rounded Rectangle 53"/>
          <p:cNvSpPr/>
          <p:nvPr>
            <p:custDataLst>
              <p:tags r:id="rId48"/>
            </p:custDataLst>
          </p:nvPr>
        </p:nvSpPr>
        <p:spPr>
          <a:xfrm>
            <a:off x="2438400" y="23622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5" name="Rounded Rectangle 54"/>
          <p:cNvSpPr/>
          <p:nvPr>
            <p:custDataLst>
              <p:tags r:id="rId49"/>
            </p:custDataLst>
          </p:nvPr>
        </p:nvSpPr>
        <p:spPr>
          <a:xfrm>
            <a:off x="685800" y="2133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6" name="Rounded Rectangle 55"/>
          <p:cNvSpPr/>
          <p:nvPr>
            <p:custDataLst>
              <p:tags r:id="rId50"/>
            </p:custDataLst>
          </p:nvPr>
        </p:nvSpPr>
        <p:spPr>
          <a:xfrm>
            <a:off x="1600200" y="2971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7" name="Rounded Rectangle 56"/>
          <p:cNvSpPr/>
          <p:nvPr>
            <p:custDataLst>
              <p:tags r:id="rId51"/>
            </p:custDataLst>
          </p:nvPr>
        </p:nvSpPr>
        <p:spPr>
          <a:xfrm>
            <a:off x="1981200" y="2971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8" name="Rounded Rectangle 57"/>
          <p:cNvSpPr/>
          <p:nvPr>
            <p:custDataLst>
              <p:tags r:id="rId52"/>
            </p:custDataLst>
          </p:nvPr>
        </p:nvSpPr>
        <p:spPr>
          <a:xfrm>
            <a:off x="533400" y="2895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9" name="Rounded Rectangle 58"/>
          <p:cNvSpPr/>
          <p:nvPr>
            <p:custDataLst>
              <p:tags r:id="rId53"/>
            </p:custDataLst>
          </p:nvPr>
        </p:nvSpPr>
        <p:spPr>
          <a:xfrm>
            <a:off x="1295400" y="2514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0" name="Rounded Rectangle 59"/>
          <p:cNvSpPr/>
          <p:nvPr>
            <p:custDataLst>
              <p:tags r:id="rId54"/>
            </p:custDataLst>
          </p:nvPr>
        </p:nvSpPr>
        <p:spPr>
          <a:xfrm>
            <a:off x="2057400" y="24384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" name="Rounded Rectangle 60"/>
          <p:cNvSpPr/>
          <p:nvPr>
            <p:custDataLst>
              <p:tags r:id="rId55"/>
            </p:custDataLst>
          </p:nvPr>
        </p:nvSpPr>
        <p:spPr>
          <a:xfrm>
            <a:off x="2209800" y="2133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3" name="Rounded Rectangle 62"/>
          <p:cNvSpPr/>
          <p:nvPr>
            <p:custDataLst>
              <p:tags r:id="rId56"/>
            </p:custDataLst>
          </p:nvPr>
        </p:nvSpPr>
        <p:spPr>
          <a:xfrm>
            <a:off x="914400" y="31242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5" name="Rectangle 64"/>
          <p:cNvSpPr/>
          <p:nvPr>
            <p:custDataLst>
              <p:tags r:id="rId57"/>
            </p:custDataLst>
          </p:nvPr>
        </p:nvSpPr>
        <p:spPr>
          <a:xfrm>
            <a:off x="457200" y="3505200"/>
            <a:ext cx="2209800" cy="1524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7" name="Rounded Rectangle 66"/>
          <p:cNvSpPr/>
          <p:nvPr>
            <p:custDataLst>
              <p:tags r:id="rId58"/>
            </p:custDataLst>
          </p:nvPr>
        </p:nvSpPr>
        <p:spPr>
          <a:xfrm>
            <a:off x="1143000" y="4572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8" name="Rounded Rectangle 67"/>
          <p:cNvSpPr/>
          <p:nvPr>
            <p:custDataLst>
              <p:tags r:id="rId59"/>
            </p:custDataLst>
          </p:nvPr>
        </p:nvSpPr>
        <p:spPr>
          <a:xfrm>
            <a:off x="1828800" y="43434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9" name="Rounded Rectangle 68"/>
          <p:cNvSpPr/>
          <p:nvPr>
            <p:custDataLst>
              <p:tags r:id="rId60"/>
            </p:custDataLst>
          </p:nvPr>
        </p:nvSpPr>
        <p:spPr>
          <a:xfrm>
            <a:off x="609600" y="4038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Rounded Rectangle 69"/>
          <p:cNvSpPr/>
          <p:nvPr>
            <p:custDataLst>
              <p:tags r:id="rId61"/>
            </p:custDataLst>
          </p:nvPr>
        </p:nvSpPr>
        <p:spPr>
          <a:xfrm>
            <a:off x="2057400" y="4800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Rounded Rectangle 70"/>
          <p:cNvSpPr/>
          <p:nvPr>
            <p:custDataLst>
              <p:tags r:id="rId62"/>
            </p:custDataLst>
          </p:nvPr>
        </p:nvSpPr>
        <p:spPr>
          <a:xfrm>
            <a:off x="2209800" y="4419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2" name="Rounded Rectangle 71"/>
          <p:cNvSpPr/>
          <p:nvPr>
            <p:custDataLst>
              <p:tags r:id="rId63"/>
            </p:custDataLst>
          </p:nvPr>
        </p:nvSpPr>
        <p:spPr>
          <a:xfrm>
            <a:off x="2362200" y="45720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4" name="Rounded Rectangle 73"/>
          <p:cNvSpPr/>
          <p:nvPr>
            <p:custDataLst>
              <p:tags r:id="rId64"/>
            </p:custDataLst>
          </p:nvPr>
        </p:nvSpPr>
        <p:spPr>
          <a:xfrm>
            <a:off x="1447800" y="38100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5" name="Rounded Rectangle 74"/>
          <p:cNvSpPr/>
          <p:nvPr>
            <p:custDataLst>
              <p:tags r:id="rId65"/>
            </p:custDataLst>
          </p:nvPr>
        </p:nvSpPr>
        <p:spPr>
          <a:xfrm>
            <a:off x="609600" y="4800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6" name="Rounded Rectangle 75"/>
          <p:cNvSpPr/>
          <p:nvPr>
            <p:custDataLst>
              <p:tags r:id="rId66"/>
            </p:custDataLst>
          </p:nvPr>
        </p:nvSpPr>
        <p:spPr>
          <a:xfrm>
            <a:off x="1143000" y="3657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7" name="Rounded Rectangle 76"/>
          <p:cNvSpPr/>
          <p:nvPr>
            <p:custDataLst>
              <p:tags r:id="rId67"/>
            </p:custDataLst>
          </p:nvPr>
        </p:nvSpPr>
        <p:spPr>
          <a:xfrm>
            <a:off x="1676400" y="35814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8" name="Rounded Rectangle 77"/>
          <p:cNvSpPr/>
          <p:nvPr>
            <p:custDataLst>
              <p:tags r:id="rId68"/>
            </p:custDataLst>
          </p:nvPr>
        </p:nvSpPr>
        <p:spPr>
          <a:xfrm>
            <a:off x="762000" y="43434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0" name="Rounded Rectangle 79"/>
          <p:cNvSpPr/>
          <p:nvPr>
            <p:custDataLst>
              <p:tags r:id="rId69"/>
            </p:custDataLst>
          </p:nvPr>
        </p:nvSpPr>
        <p:spPr>
          <a:xfrm>
            <a:off x="990600" y="38862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1" name="Rounded Rectangle 80"/>
          <p:cNvSpPr/>
          <p:nvPr>
            <p:custDataLst>
              <p:tags r:id="rId70"/>
            </p:custDataLst>
          </p:nvPr>
        </p:nvSpPr>
        <p:spPr>
          <a:xfrm>
            <a:off x="1981200" y="35814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2" name="Rounded Rectangle 81"/>
          <p:cNvSpPr/>
          <p:nvPr>
            <p:custDataLst>
              <p:tags r:id="rId71"/>
            </p:custDataLst>
          </p:nvPr>
        </p:nvSpPr>
        <p:spPr>
          <a:xfrm>
            <a:off x="1447800" y="4800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3" name="Rounded Rectangle 82"/>
          <p:cNvSpPr/>
          <p:nvPr>
            <p:custDataLst>
              <p:tags r:id="rId72"/>
            </p:custDataLst>
          </p:nvPr>
        </p:nvSpPr>
        <p:spPr>
          <a:xfrm>
            <a:off x="2438400" y="39624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4" name="Rounded Rectangle 83"/>
          <p:cNvSpPr/>
          <p:nvPr>
            <p:custDataLst>
              <p:tags r:id="rId73"/>
            </p:custDataLst>
          </p:nvPr>
        </p:nvSpPr>
        <p:spPr>
          <a:xfrm>
            <a:off x="685800" y="3733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5" name="Rounded Rectangle 84"/>
          <p:cNvSpPr/>
          <p:nvPr>
            <p:custDataLst>
              <p:tags r:id="rId74"/>
            </p:custDataLst>
          </p:nvPr>
        </p:nvSpPr>
        <p:spPr>
          <a:xfrm>
            <a:off x="1600200" y="4572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6" name="Rounded Rectangle 85"/>
          <p:cNvSpPr/>
          <p:nvPr>
            <p:custDataLst>
              <p:tags r:id="rId75"/>
            </p:custDataLst>
          </p:nvPr>
        </p:nvSpPr>
        <p:spPr>
          <a:xfrm>
            <a:off x="1981200" y="4572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7" name="Rounded Rectangle 86"/>
          <p:cNvSpPr/>
          <p:nvPr>
            <p:custDataLst>
              <p:tags r:id="rId76"/>
            </p:custDataLst>
          </p:nvPr>
        </p:nvSpPr>
        <p:spPr>
          <a:xfrm>
            <a:off x="533400" y="4495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8" name="Rounded Rectangle 87"/>
          <p:cNvSpPr/>
          <p:nvPr>
            <p:custDataLst>
              <p:tags r:id="rId77"/>
            </p:custDataLst>
          </p:nvPr>
        </p:nvSpPr>
        <p:spPr>
          <a:xfrm>
            <a:off x="1295400" y="4114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9" name="Rounded Rectangle 88"/>
          <p:cNvSpPr/>
          <p:nvPr>
            <p:custDataLst>
              <p:tags r:id="rId78"/>
            </p:custDataLst>
          </p:nvPr>
        </p:nvSpPr>
        <p:spPr>
          <a:xfrm>
            <a:off x="2057400" y="4038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0" name="Rounded Rectangle 89"/>
          <p:cNvSpPr/>
          <p:nvPr>
            <p:custDataLst>
              <p:tags r:id="rId79"/>
            </p:custDataLst>
          </p:nvPr>
        </p:nvSpPr>
        <p:spPr>
          <a:xfrm>
            <a:off x="2209800" y="3733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1" name="Rounded Rectangle 90"/>
          <p:cNvSpPr/>
          <p:nvPr>
            <p:custDataLst>
              <p:tags r:id="rId80"/>
            </p:custDataLst>
          </p:nvPr>
        </p:nvSpPr>
        <p:spPr>
          <a:xfrm>
            <a:off x="2209800" y="4191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" name="Rounded Rectangle 91"/>
          <p:cNvSpPr/>
          <p:nvPr>
            <p:custDataLst>
              <p:tags r:id="rId81"/>
            </p:custDataLst>
          </p:nvPr>
        </p:nvSpPr>
        <p:spPr>
          <a:xfrm>
            <a:off x="914400" y="47244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4" name="Rectangle 93"/>
          <p:cNvSpPr/>
          <p:nvPr>
            <p:custDataLst>
              <p:tags r:id="rId82"/>
            </p:custDataLst>
          </p:nvPr>
        </p:nvSpPr>
        <p:spPr>
          <a:xfrm>
            <a:off x="457200" y="5105400"/>
            <a:ext cx="2209800" cy="1524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5" name="Rounded Rectangle 94"/>
          <p:cNvSpPr/>
          <p:nvPr>
            <p:custDataLst>
              <p:tags r:id="rId83"/>
            </p:custDataLst>
          </p:nvPr>
        </p:nvSpPr>
        <p:spPr>
          <a:xfrm>
            <a:off x="1752600" y="5562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7" name="Rounded Rectangle 96"/>
          <p:cNvSpPr/>
          <p:nvPr>
            <p:custDataLst>
              <p:tags r:id="rId84"/>
            </p:custDataLst>
          </p:nvPr>
        </p:nvSpPr>
        <p:spPr>
          <a:xfrm>
            <a:off x="1828800" y="59436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8" name="Rounded Rectangle 97"/>
          <p:cNvSpPr/>
          <p:nvPr>
            <p:custDataLst>
              <p:tags r:id="rId85"/>
            </p:custDataLst>
          </p:nvPr>
        </p:nvSpPr>
        <p:spPr>
          <a:xfrm>
            <a:off x="609600" y="56388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9" name="Rounded Rectangle 98"/>
          <p:cNvSpPr/>
          <p:nvPr>
            <p:custDataLst>
              <p:tags r:id="rId86"/>
            </p:custDataLst>
          </p:nvPr>
        </p:nvSpPr>
        <p:spPr>
          <a:xfrm>
            <a:off x="2057400" y="64008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0" name="Rounded Rectangle 99"/>
          <p:cNvSpPr/>
          <p:nvPr>
            <p:custDataLst>
              <p:tags r:id="rId87"/>
            </p:custDataLst>
          </p:nvPr>
        </p:nvSpPr>
        <p:spPr>
          <a:xfrm>
            <a:off x="2209800" y="60198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1" name="Rounded Rectangle 100"/>
          <p:cNvSpPr/>
          <p:nvPr>
            <p:custDataLst>
              <p:tags r:id="rId88"/>
            </p:custDataLst>
          </p:nvPr>
        </p:nvSpPr>
        <p:spPr>
          <a:xfrm>
            <a:off x="2362200" y="61722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" name="Rounded Rectangle 101"/>
          <p:cNvSpPr/>
          <p:nvPr>
            <p:custDataLst>
              <p:tags r:id="rId89"/>
            </p:custDataLst>
          </p:nvPr>
        </p:nvSpPr>
        <p:spPr>
          <a:xfrm>
            <a:off x="1447800" y="5943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" name="Rounded Rectangle 102"/>
          <p:cNvSpPr/>
          <p:nvPr>
            <p:custDataLst>
              <p:tags r:id="rId90"/>
            </p:custDataLst>
          </p:nvPr>
        </p:nvSpPr>
        <p:spPr>
          <a:xfrm>
            <a:off x="1447800" y="54102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4" name="Rounded Rectangle 103"/>
          <p:cNvSpPr/>
          <p:nvPr>
            <p:custDataLst>
              <p:tags r:id="rId91"/>
            </p:custDataLst>
          </p:nvPr>
        </p:nvSpPr>
        <p:spPr>
          <a:xfrm>
            <a:off x="609600" y="64008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5" name="Rounded Rectangle 104"/>
          <p:cNvSpPr/>
          <p:nvPr>
            <p:custDataLst>
              <p:tags r:id="rId92"/>
            </p:custDataLst>
          </p:nvPr>
        </p:nvSpPr>
        <p:spPr>
          <a:xfrm>
            <a:off x="1143000" y="52578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6" name="Rounded Rectangle 105"/>
          <p:cNvSpPr/>
          <p:nvPr>
            <p:custDataLst>
              <p:tags r:id="rId93"/>
            </p:custDataLst>
          </p:nvPr>
        </p:nvSpPr>
        <p:spPr>
          <a:xfrm>
            <a:off x="1676400" y="5181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7" name="Rounded Rectangle 106"/>
          <p:cNvSpPr/>
          <p:nvPr>
            <p:custDataLst>
              <p:tags r:id="rId94"/>
            </p:custDataLst>
          </p:nvPr>
        </p:nvSpPr>
        <p:spPr>
          <a:xfrm>
            <a:off x="762000" y="59436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9" name="Rounded Rectangle 108"/>
          <p:cNvSpPr/>
          <p:nvPr>
            <p:custDataLst>
              <p:tags r:id="rId95"/>
            </p:custDataLst>
          </p:nvPr>
        </p:nvSpPr>
        <p:spPr>
          <a:xfrm>
            <a:off x="990600" y="54864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0" name="Rounded Rectangle 109"/>
          <p:cNvSpPr/>
          <p:nvPr>
            <p:custDataLst>
              <p:tags r:id="rId96"/>
            </p:custDataLst>
          </p:nvPr>
        </p:nvSpPr>
        <p:spPr>
          <a:xfrm>
            <a:off x="1981200" y="51816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1" name="Rounded Rectangle 110"/>
          <p:cNvSpPr/>
          <p:nvPr>
            <p:custDataLst>
              <p:tags r:id="rId97"/>
            </p:custDataLst>
          </p:nvPr>
        </p:nvSpPr>
        <p:spPr>
          <a:xfrm>
            <a:off x="1447800" y="6400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" name="Rounded Rectangle 111"/>
          <p:cNvSpPr/>
          <p:nvPr>
            <p:custDataLst>
              <p:tags r:id="rId98"/>
            </p:custDataLst>
          </p:nvPr>
        </p:nvSpPr>
        <p:spPr>
          <a:xfrm>
            <a:off x="2438400" y="5562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3" name="Rounded Rectangle 112"/>
          <p:cNvSpPr/>
          <p:nvPr>
            <p:custDataLst>
              <p:tags r:id="rId99"/>
            </p:custDataLst>
          </p:nvPr>
        </p:nvSpPr>
        <p:spPr>
          <a:xfrm>
            <a:off x="685800" y="5334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4" name="Rounded Rectangle 113"/>
          <p:cNvSpPr/>
          <p:nvPr>
            <p:custDataLst>
              <p:tags r:id="rId100"/>
            </p:custDataLst>
          </p:nvPr>
        </p:nvSpPr>
        <p:spPr>
          <a:xfrm>
            <a:off x="1600200" y="61722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5" name="Rounded Rectangle 114"/>
          <p:cNvSpPr/>
          <p:nvPr>
            <p:custDataLst>
              <p:tags r:id="rId101"/>
            </p:custDataLst>
          </p:nvPr>
        </p:nvSpPr>
        <p:spPr>
          <a:xfrm>
            <a:off x="1981200" y="61722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6" name="Rounded Rectangle 115"/>
          <p:cNvSpPr/>
          <p:nvPr>
            <p:custDataLst>
              <p:tags r:id="rId102"/>
            </p:custDataLst>
          </p:nvPr>
        </p:nvSpPr>
        <p:spPr>
          <a:xfrm>
            <a:off x="533400" y="6096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7" name="Rounded Rectangle 116"/>
          <p:cNvSpPr/>
          <p:nvPr>
            <p:custDataLst>
              <p:tags r:id="rId103"/>
            </p:custDataLst>
          </p:nvPr>
        </p:nvSpPr>
        <p:spPr>
          <a:xfrm>
            <a:off x="1295400" y="5715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8" name="Rounded Rectangle 117"/>
          <p:cNvSpPr/>
          <p:nvPr>
            <p:custDataLst>
              <p:tags r:id="rId104"/>
            </p:custDataLst>
          </p:nvPr>
        </p:nvSpPr>
        <p:spPr>
          <a:xfrm>
            <a:off x="2057400" y="5638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9" name="Rounded Rectangle 118"/>
          <p:cNvSpPr/>
          <p:nvPr>
            <p:custDataLst>
              <p:tags r:id="rId105"/>
            </p:custDataLst>
          </p:nvPr>
        </p:nvSpPr>
        <p:spPr>
          <a:xfrm>
            <a:off x="2209800" y="5334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0" name="Rounded Rectangle 119"/>
          <p:cNvSpPr/>
          <p:nvPr>
            <p:custDataLst>
              <p:tags r:id="rId106"/>
            </p:custDataLst>
          </p:nvPr>
        </p:nvSpPr>
        <p:spPr>
          <a:xfrm>
            <a:off x="2209800" y="57912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1" name="Rounded Rectangle 120"/>
          <p:cNvSpPr/>
          <p:nvPr>
            <p:custDataLst>
              <p:tags r:id="rId107"/>
            </p:custDataLst>
          </p:nvPr>
        </p:nvSpPr>
        <p:spPr>
          <a:xfrm>
            <a:off x="914400" y="63246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2332" name="TextBox 122"/>
          <p:cNvSpPr txBox="1">
            <a:spLocks noChangeArrowheads="1"/>
          </p:cNvSpPr>
          <p:nvPr>
            <p:custDataLst>
              <p:tags r:id="rId108"/>
            </p:custDataLst>
          </p:nvPr>
        </p:nvSpPr>
        <p:spPr bwMode="auto">
          <a:xfrm>
            <a:off x="533400" y="0"/>
            <a:ext cx="1970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altLang="en-US" sz="1800"/>
              <a:t>Large scale data splits</a:t>
            </a:r>
          </a:p>
        </p:txBody>
      </p:sp>
      <p:sp>
        <p:nvSpPr>
          <p:cNvPr id="124" name="Rounded Rectangle 123"/>
          <p:cNvSpPr/>
          <p:nvPr>
            <p:custDataLst>
              <p:tags r:id="rId109"/>
            </p:custDataLst>
          </p:nvPr>
        </p:nvSpPr>
        <p:spPr>
          <a:xfrm>
            <a:off x="3429000" y="762000"/>
            <a:ext cx="1371600" cy="533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Parse-hash</a:t>
            </a:r>
          </a:p>
        </p:txBody>
      </p:sp>
      <p:sp>
        <p:nvSpPr>
          <p:cNvPr id="125" name="Rounded Rectangle 124"/>
          <p:cNvSpPr/>
          <p:nvPr>
            <p:custDataLst>
              <p:tags r:id="rId110"/>
            </p:custDataLst>
          </p:nvPr>
        </p:nvSpPr>
        <p:spPr>
          <a:xfrm>
            <a:off x="3352800" y="5562600"/>
            <a:ext cx="1371600" cy="533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Parse-hash</a:t>
            </a:r>
          </a:p>
        </p:txBody>
      </p:sp>
      <p:sp>
        <p:nvSpPr>
          <p:cNvPr id="126" name="Rounded Rectangle 125"/>
          <p:cNvSpPr/>
          <p:nvPr>
            <p:custDataLst>
              <p:tags r:id="rId111"/>
            </p:custDataLst>
          </p:nvPr>
        </p:nvSpPr>
        <p:spPr>
          <a:xfrm>
            <a:off x="3352800" y="3962400"/>
            <a:ext cx="1371600" cy="533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Parse-hash</a:t>
            </a:r>
          </a:p>
        </p:txBody>
      </p:sp>
      <p:sp>
        <p:nvSpPr>
          <p:cNvPr id="127" name="Rounded Rectangle 126"/>
          <p:cNvSpPr/>
          <p:nvPr>
            <p:custDataLst>
              <p:tags r:id="rId112"/>
            </p:custDataLst>
          </p:nvPr>
        </p:nvSpPr>
        <p:spPr>
          <a:xfrm>
            <a:off x="3352800" y="2438400"/>
            <a:ext cx="1447800" cy="533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Parse-hash</a:t>
            </a:r>
          </a:p>
        </p:txBody>
      </p:sp>
      <p:cxnSp>
        <p:nvCxnSpPr>
          <p:cNvPr id="129" name="Straight Arrow Connector 128"/>
          <p:cNvCxnSpPr>
            <a:stCxn id="4" idx="3"/>
            <a:endCxn id="124" idx="1"/>
          </p:cNvCxnSpPr>
          <p:nvPr>
            <p:custDataLst>
              <p:tags r:id="rId113"/>
            </p:custDataLst>
          </p:nvPr>
        </p:nvCxnSpPr>
        <p:spPr>
          <a:xfrm flipV="1">
            <a:off x="2667000" y="1028700"/>
            <a:ext cx="7620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36" idx="3"/>
            <a:endCxn id="127" idx="1"/>
          </p:cNvCxnSpPr>
          <p:nvPr>
            <p:custDataLst>
              <p:tags r:id="rId114"/>
            </p:custDataLst>
          </p:nvPr>
        </p:nvCxnSpPr>
        <p:spPr>
          <a:xfrm>
            <a:off x="2667000" y="2667000"/>
            <a:ext cx="6858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>
            <a:stCxn id="65" idx="3"/>
            <a:endCxn id="126" idx="1"/>
          </p:cNvCxnSpPr>
          <p:nvPr>
            <p:custDataLst>
              <p:tags r:id="rId115"/>
            </p:custDataLst>
          </p:nvPr>
        </p:nvCxnSpPr>
        <p:spPr>
          <a:xfrm flipV="1">
            <a:off x="2667000" y="4229100"/>
            <a:ext cx="6858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>
            <a:stCxn id="94" idx="3"/>
            <a:endCxn id="125" idx="1"/>
          </p:cNvCxnSpPr>
          <p:nvPr>
            <p:custDataLst>
              <p:tags r:id="rId116"/>
            </p:custDataLst>
          </p:nvPr>
        </p:nvCxnSpPr>
        <p:spPr>
          <a:xfrm flipV="1">
            <a:off x="2667000" y="5829300"/>
            <a:ext cx="6858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341" name="TextBox 143"/>
          <p:cNvSpPr txBox="1">
            <a:spLocks noChangeArrowheads="1"/>
          </p:cNvSpPr>
          <p:nvPr>
            <p:custDataLst>
              <p:tags r:id="rId117"/>
            </p:custDataLst>
          </p:nvPr>
        </p:nvSpPr>
        <p:spPr bwMode="auto">
          <a:xfrm>
            <a:off x="3200400" y="0"/>
            <a:ext cx="1905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altLang="en-US" sz="1800"/>
              <a:t>Map &lt;key, 1&gt;</a:t>
            </a:r>
          </a:p>
          <a:p>
            <a:r>
              <a:rPr lang="en-US" altLang="en-US" sz="1800"/>
              <a:t>&lt;key, value&gt;pair</a:t>
            </a:r>
          </a:p>
        </p:txBody>
      </p:sp>
      <p:sp>
        <p:nvSpPr>
          <p:cNvPr id="52342" name="TextBox 147"/>
          <p:cNvSpPr txBox="1">
            <a:spLocks noChangeArrowheads="1"/>
          </p:cNvSpPr>
          <p:nvPr>
            <p:custDataLst>
              <p:tags r:id="rId118"/>
            </p:custDataLst>
          </p:nvPr>
        </p:nvSpPr>
        <p:spPr bwMode="auto">
          <a:xfrm>
            <a:off x="5867400" y="228600"/>
            <a:ext cx="201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altLang="en-US" sz="1800"/>
              <a:t>Reducers (say, Count)</a:t>
            </a:r>
          </a:p>
        </p:txBody>
      </p:sp>
      <p:cxnSp>
        <p:nvCxnSpPr>
          <p:cNvPr id="152" name="Straight Arrow Connector 151"/>
          <p:cNvCxnSpPr>
            <a:stCxn id="124" idx="3"/>
          </p:cNvCxnSpPr>
          <p:nvPr>
            <p:custDataLst>
              <p:tags r:id="rId119"/>
            </p:custDataLst>
          </p:nvPr>
        </p:nvCxnSpPr>
        <p:spPr>
          <a:xfrm>
            <a:off x="4800600" y="1028700"/>
            <a:ext cx="838200" cy="2628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>
            <a:stCxn id="124" idx="3"/>
            <a:endCxn id="147" idx="2"/>
          </p:cNvCxnSpPr>
          <p:nvPr>
            <p:custDataLst>
              <p:tags r:id="rId120"/>
            </p:custDataLst>
          </p:nvPr>
        </p:nvCxnSpPr>
        <p:spPr>
          <a:xfrm>
            <a:off x="4800600" y="1028700"/>
            <a:ext cx="838200" cy="430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>
            <a:stCxn id="127" idx="3"/>
            <a:endCxn id="145" idx="2"/>
          </p:cNvCxnSpPr>
          <p:nvPr>
            <p:custDataLst>
              <p:tags r:id="rId121"/>
            </p:custDataLst>
          </p:nvPr>
        </p:nvCxnSpPr>
        <p:spPr>
          <a:xfrm flipV="1">
            <a:off x="4800600" y="1752600"/>
            <a:ext cx="838200" cy="952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>
            <a:stCxn id="127" idx="3"/>
            <a:endCxn id="146" idx="2"/>
          </p:cNvCxnSpPr>
          <p:nvPr>
            <p:custDataLst>
              <p:tags r:id="rId122"/>
            </p:custDataLst>
          </p:nvPr>
        </p:nvCxnSpPr>
        <p:spPr>
          <a:xfrm>
            <a:off x="4800600" y="2705100"/>
            <a:ext cx="8382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>
            <a:stCxn id="127" idx="3"/>
            <a:endCxn id="147" idx="2"/>
          </p:cNvCxnSpPr>
          <p:nvPr>
            <p:custDataLst>
              <p:tags r:id="rId123"/>
            </p:custDataLst>
          </p:nvPr>
        </p:nvCxnSpPr>
        <p:spPr>
          <a:xfrm>
            <a:off x="4800600" y="2705100"/>
            <a:ext cx="838200" cy="2628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>
            <a:stCxn id="126" idx="3"/>
            <a:endCxn id="145" idx="2"/>
          </p:cNvCxnSpPr>
          <p:nvPr>
            <p:custDataLst>
              <p:tags r:id="rId124"/>
            </p:custDataLst>
          </p:nvPr>
        </p:nvCxnSpPr>
        <p:spPr>
          <a:xfrm flipV="1">
            <a:off x="4724400" y="1752600"/>
            <a:ext cx="914400" cy="2476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>
            <a:stCxn id="124" idx="3"/>
            <a:endCxn id="145" idx="2"/>
          </p:cNvCxnSpPr>
          <p:nvPr>
            <p:custDataLst>
              <p:tags r:id="rId125"/>
            </p:custDataLst>
          </p:nvPr>
        </p:nvCxnSpPr>
        <p:spPr>
          <a:xfrm>
            <a:off x="4800600" y="1028700"/>
            <a:ext cx="838200" cy="723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>
            <a:stCxn id="126" idx="3"/>
            <a:endCxn id="146" idx="2"/>
          </p:cNvCxnSpPr>
          <p:nvPr>
            <p:custDataLst>
              <p:tags r:id="rId126"/>
            </p:custDataLst>
          </p:nvPr>
        </p:nvCxnSpPr>
        <p:spPr>
          <a:xfrm flipV="1">
            <a:off x="4724400" y="3543300"/>
            <a:ext cx="914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Arrow Connector 167"/>
          <p:cNvCxnSpPr>
            <a:stCxn id="126" idx="3"/>
            <a:endCxn id="147" idx="2"/>
          </p:cNvCxnSpPr>
          <p:nvPr>
            <p:custDataLst>
              <p:tags r:id="rId127"/>
            </p:custDataLst>
          </p:nvPr>
        </p:nvCxnSpPr>
        <p:spPr>
          <a:xfrm>
            <a:off x="4724400" y="4229100"/>
            <a:ext cx="914400" cy="1104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stCxn id="125" idx="3"/>
            <a:endCxn id="145" idx="2"/>
          </p:cNvCxnSpPr>
          <p:nvPr>
            <p:custDataLst>
              <p:tags r:id="rId128"/>
            </p:custDataLst>
          </p:nvPr>
        </p:nvCxnSpPr>
        <p:spPr>
          <a:xfrm flipV="1">
            <a:off x="4724400" y="1752600"/>
            <a:ext cx="914400" cy="4076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>
            <a:stCxn id="125" idx="3"/>
            <a:endCxn id="146" idx="2"/>
          </p:cNvCxnSpPr>
          <p:nvPr>
            <p:custDataLst>
              <p:tags r:id="rId129"/>
            </p:custDataLst>
          </p:nvPr>
        </p:nvCxnSpPr>
        <p:spPr>
          <a:xfrm flipV="1">
            <a:off x="4724400" y="3543300"/>
            <a:ext cx="914400" cy="228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>
            <a:stCxn id="125" idx="3"/>
            <a:endCxn id="147" idx="2"/>
          </p:cNvCxnSpPr>
          <p:nvPr>
            <p:custDataLst>
              <p:tags r:id="rId130"/>
            </p:custDataLst>
          </p:nvPr>
        </p:nvCxnSpPr>
        <p:spPr>
          <a:xfrm flipV="1">
            <a:off x="4724400" y="5334000"/>
            <a:ext cx="914400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>
            <a:stCxn id="145" idx="0"/>
          </p:cNvCxnSpPr>
          <p:nvPr>
            <p:custDataLst>
              <p:tags r:id="rId131"/>
            </p:custDataLst>
          </p:nvPr>
        </p:nvCxnSpPr>
        <p:spPr>
          <a:xfrm flipV="1">
            <a:off x="7467600" y="17526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>
            <a:stCxn id="146" idx="0"/>
          </p:cNvCxnSpPr>
          <p:nvPr>
            <p:custDataLst>
              <p:tags r:id="rId132"/>
            </p:custDataLst>
          </p:nvPr>
        </p:nvCxnSpPr>
        <p:spPr>
          <a:xfrm flipV="1">
            <a:off x="7467600" y="3505200"/>
            <a:ext cx="6858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>
            <a:stCxn id="147" idx="0"/>
          </p:cNvCxnSpPr>
          <p:nvPr>
            <p:custDataLst>
              <p:tags r:id="rId133"/>
            </p:custDataLst>
          </p:nvPr>
        </p:nvCxnSpPr>
        <p:spPr>
          <a:xfrm>
            <a:off x="7467600" y="53340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358" name="TextBox 186"/>
          <p:cNvSpPr txBox="1">
            <a:spLocks noChangeArrowheads="1"/>
          </p:cNvSpPr>
          <p:nvPr>
            <p:custDataLst>
              <p:tags r:id="rId134"/>
            </p:custDataLst>
          </p:nvPr>
        </p:nvSpPr>
        <p:spPr bwMode="auto">
          <a:xfrm>
            <a:off x="7848600" y="1752600"/>
            <a:ext cx="898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altLang="en-US" sz="1800"/>
              <a:t>P-0000  </a:t>
            </a:r>
          </a:p>
        </p:txBody>
      </p:sp>
      <p:sp>
        <p:nvSpPr>
          <p:cNvPr id="52359" name="TextBox 187"/>
          <p:cNvSpPr txBox="1">
            <a:spLocks noChangeArrowheads="1"/>
          </p:cNvSpPr>
          <p:nvPr>
            <p:custDataLst>
              <p:tags r:id="rId135"/>
            </p:custDataLst>
          </p:nvPr>
        </p:nvSpPr>
        <p:spPr bwMode="auto">
          <a:xfrm>
            <a:off x="7924800" y="3581400"/>
            <a:ext cx="846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altLang="en-US" sz="1800"/>
              <a:t>P-0001 </a:t>
            </a:r>
          </a:p>
        </p:txBody>
      </p:sp>
      <p:sp>
        <p:nvSpPr>
          <p:cNvPr id="52360" name="TextBox 188"/>
          <p:cNvSpPr txBox="1">
            <a:spLocks noChangeArrowheads="1"/>
          </p:cNvSpPr>
          <p:nvPr>
            <p:custDataLst>
              <p:tags r:id="rId136"/>
            </p:custDataLst>
          </p:nvPr>
        </p:nvSpPr>
        <p:spPr bwMode="auto">
          <a:xfrm>
            <a:off x="7924800" y="5410200"/>
            <a:ext cx="898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altLang="en-US" sz="1800"/>
              <a:t>P-0002  </a:t>
            </a:r>
          </a:p>
        </p:txBody>
      </p:sp>
      <p:sp>
        <p:nvSpPr>
          <p:cNvPr id="190" name="Rounded Rectangle 189"/>
          <p:cNvSpPr/>
          <p:nvPr>
            <p:custDataLst>
              <p:tags r:id="rId137"/>
            </p:custDataLst>
          </p:nvPr>
        </p:nvSpPr>
        <p:spPr>
          <a:xfrm>
            <a:off x="2209800" y="3733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1" name="Rounded Rectangle 190"/>
          <p:cNvSpPr/>
          <p:nvPr>
            <p:custDataLst>
              <p:tags r:id="rId138"/>
            </p:custDataLst>
          </p:nvPr>
        </p:nvSpPr>
        <p:spPr>
          <a:xfrm>
            <a:off x="1981200" y="35814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2" name="Rounded Rectangle 191"/>
          <p:cNvSpPr/>
          <p:nvPr>
            <p:custDataLst>
              <p:tags r:id="rId139"/>
            </p:custDataLst>
          </p:nvPr>
        </p:nvSpPr>
        <p:spPr>
          <a:xfrm>
            <a:off x="2438400" y="39624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3" name="Rounded Rectangle 192"/>
          <p:cNvSpPr/>
          <p:nvPr>
            <p:custDataLst>
              <p:tags r:id="rId140"/>
            </p:custDataLst>
          </p:nvPr>
        </p:nvSpPr>
        <p:spPr>
          <a:xfrm>
            <a:off x="2057400" y="4038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4" name="Rounded Rectangle 193"/>
          <p:cNvSpPr/>
          <p:nvPr>
            <p:custDataLst>
              <p:tags r:id="rId141"/>
            </p:custDataLst>
          </p:nvPr>
        </p:nvSpPr>
        <p:spPr>
          <a:xfrm>
            <a:off x="2209800" y="4191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5" name="Rounded Rectangle 194"/>
          <p:cNvSpPr/>
          <p:nvPr>
            <p:custDataLst>
              <p:tags r:id="rId142"/>
            </p:custDataLst>
          </p:nvPr>
        </p:nvSpPr>
        <p:spPr>
          <a:xfrm>
            <a:off x="1981200" y="4572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6" name="Rounded Rectangle 195"/>
          <p:cNvSpPr/>
          <p:nvPr>
            <p:custDataLst>
              <p:tags r:id="rId143"/>
            </p:custDataLst>
          </p:nvPr>
        </p:nvSpPr>
        <p:spPr>
          <a:xfrm>
            <a:off x="1600200" y="4572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7" name="Rounded Rectangle 196"/>
          <p:cNvSpPr/>
          <p:nvPr>
            <p:custDataLst>
              <p:tags r:id="rId144"/>
            </p:custDataLst>
          </p:nvPr>
        </p:nvSpPr>
        <p:spPr>
          <a:xfrm>
            <a:off x="1447800" y="4800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8" name="Rounded Rectangle 197"/>
          <p:cNvSpPr/>
          <p:nvPr>
            <p:custDataLst>
              <p:tags r:id="rId145"/>
            </p:custDataLst>
          </p:nvPr>
        </p:nvSpPr>
        <p:spPr>
          <a:xfrm>
            <a:off x="1295400" y="4114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9" name="Rounded Rectangle 198"/>
          <p:cNvSpPr/>
          <p:nvPr>
            <p:custDataLst>
              <p:tags r:id="rId146"/>
            </p:custDataLst>
          </p:nvPr>
        </p:nvSpPr>
        <p:spPr>
          <a:xfrm>
            <a:off x="1143000" y="4572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0" name="Rounded Rectangle 199"/>
          <p:cNvSpPr/>
          <p:nvPr>
            <p:custDataLst>
              <p:tags r:id="rId147"/>
            </p:custDataLst>
          </p:nvPr>
        </p:nvSpPr>
        <p:spPr>
          <a:xfrm>
            <a:off x="685800" y="3733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1" name="Rounded Rectangle 200"/>
          <p:cNvSpPr/>
          <p:nvPr>
            <p:custDataLst>
              <p:tags r:id="rId148"/>
            </p:custDataLst>
          </p:nvPr>
        </p:nvSpPr>
        <p:spPr>
          <a:xfrm>
            <a:off x="533400" y="4495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2" name="Rounded Rectangle 201"/>
          <p:cNvSpPr/>
          <p:nvPr>
            <p:custDataLst>
              <p:tags r:id="rId149"/>
            </p:custDataLst>
          </p:nvPr>
        </p:nvSpPr>
        <p:spPr>
          <a:xfrm>
            <a:off x="1981200" y="35814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3" name="Rounded Rectangle 202"/>
          <p:cNvSpPr/>
          <p:nvPr>
            <p:custDataLst>
              <p:tags r:id="rId150"/>
            </p:custDataLst>
          </p:nvPr>
        </p:nvSpPr>
        <p:spPr>
          <a:xfrm>
            <a:off x="1828800" y="43434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4" name="Rounded Rectangle 203"/>
          <p:cNvSpPr/>
          <p:nvPr>
            <p:custDataLst>
              <p:tags r:id="rId151"/>
            </p:custDataLst>
          </p:nvPr>
        </p:nvSpPr>
        <p:spPr>
          <a:xfrm>
            <a:off x="990600" y="38862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5" name="Rounded Rectangle 204"/>
          <p:cNvSpPr/>
          <p:nvPr>
            <p:custDataLst>
              <p:tags r:id="rId152"/>
            </p:custDataLst>
          </p:nvPr>
        </p:nvSpPr>
        <p:spPr>
          <a:xfrm>
            <a:off x="914400" y="47244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6" name="Rounded Rectangle 205"/>
          <p:cNvSpPr/>
          <p:nvPr>
            <p:custDataLst>
              <p:tags r:id="rId153"/>
            </p:custDataLst>
          </p:nvPr>
        </p:nvSpPr>
        <p:spPr>
          <a:xfrm>
            <a:off x="762000" y="43434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7" name="Rounded Rectangle 206"/>
          <p:cNvSpPr/>
          <p:nvPr>
            <p:custDataLst>
              <p:tags r:id="rId154"/>
            </p:custDataLst>
          </p:nvPr>
        </p:nvSpPr>
        <p:spPr>
          <a:xfrm>
            <a:off x="1676400" y="35814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8" name="Rounded Rectangle 207"/>
          <p:cNvSpPr/>
          <p:nvPr>
            <p:custDataLst>
              <p:tags r:id="rId155"/>
            </p:custDataLst>
          </p:nvPr>
        </p:nvSpPr>
        <p:spPr>
          <a:xfrm>
            <a:off x="2209800" y="4419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9" name="Rounded Rectangle 208"/>
          <p:cNvSpPr/>
          <p:nvPr>
            <p:custDataLst>
              <p:tags r:id="rId156"/>
            </p:custDataLst>
          </p:nvPr>
        </p:nvSpPr>
        <p:spPr>
          <a:xfrm>
            <a:off x="2362200" y="45720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0" name="Rounded Rectangle 209"/>
          <p:cNvSpPr/>
          <p:nvPr>
            <p:custDataLst>
              <p:tags r:id="rId157"/>
            </p:custDataLst>
          </p:nvPr>
        </p:nvSpPr>
        <p:spPr>
          <a:xfrm>
            <a:off x="2057400" y="4800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1" name="Rounded Rectangle 210"/>
          <p:cNvSpPr/>
          <p:nvPr>
            <p:custDataLst>
              <p:tags r:id="rId158"/>
            </p:custDataLst>
          </p:nvPr>
        </p:nvSpPr>
        <p:spPr>
          <a:xfrm>
            <a:off x="609600" y="4800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2" name="Rounded Rectangle 211"/>
          <p:cNvSpPr/>
          <p:nvPr>
            <p:custDataLst>
              <p:tags r:id="rId159"/>
            </p:custDataLst>
          </p:nvPr>
        </p:nvSpPr>
        <p:spPr>
          <a:xfrm>
            <a:off x="609600" y="4038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3" name="Rounded Rectangle 212"/>
          <p:cNvSpPr/>
          <p:nvPr>
            <p:custDataLst>
              <p:tags r:id="rId160"/>
            </p:custDataLst>
          </p:nvPr>
        </p:nvSpPr>
        <p:spPr>
          <a:xfrm>
            <a:off x="1143000" y="3657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4" name="Rounded Rectangle 213"/>
          <p:cNvSpPr/>
          <p:nvPr>
            <p:custDataLst>
              <p:tags r:id="rId161"/>
            </p:custDataLst>
          </p:nvPr>
        </p:nvSpPr>
        <p:spPr>
          <a:xfrm>
            <a:off x="1447800" y="38100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5" name="Rounded Rectangle 214"/>
          <p:cNvSpPr/>
          <p:nvPr>
            <p:custDataLst>
              <p:tags r:id="rId162"/>
            </p:custDataLst>
          </p:nvPr>
        </p:nvSpPr>
        <p:spPr>
          <a:xfrm>
            <a:off x="1981200" y="3810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6" name="Rounded Rectangle 215"/>
          <p:cNvSpPr/>
          <p:nvPr>
            <p:custDataLst>
              <p:tags r:id="rId163"/>
            </p:custDataLst>
          </p:nvPr>
        </p:nvSpPr>
        <p:spPr>
          <a:xfrm>
            <a:off x="1447800" y="22098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7" name="Rounded Rectangle 216"/>
          <p:cNvSpPr/>
          <p:nvPr>
            <p:custDataLst>
              <p:tags r:id="rId164"/>
            </p:custDataLst>
          </p:nvPr>
        </p:nvSpPr>
        <p:spPr>
          <a:xfrm>
            <a:off x="2057400" y="5638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ounded Rectangle 10"/>
          <p:cNvSpPr/>
          <p:nvPr>
            <p:custDataLst>
              <p:tags r:id="rId165"/>
            </p:custDataLst>
          </p:nvPr>
        </p:nvSpPr>
        <p:spPr>
          <a:xfrm>
            <a:off x="5105400" y="3810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3" name="Rounded Rectangle 32"/>
          <p:cNvSpPr/>
          <p:nvPr>
            <p:custDataLst>
              <p:tags r:id="rId166"/>
            </p:custDataLst>
          </p:nvPr>
        </p:nvSpPr>
        <p:spPr>
          <a:xfrm>
            <a:off x="5334000" y="3048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7" name="Rounded Rectangle 166"/>
          <p:cNvSpPr/>
          <p:nvPr>
            <p:custDataLst>
              <p:tags r:id="rId167"/>
            </p:custDataLst>
          </p:nvPr>
        </p:nvSpPr>
        <p:spPr>
          <a:xfrm>
            <a:off x="5181600" y="228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1" name="Rounded Rectangle 170"/>
          <p:cNvSpPr/>
          <p:nvPr>
            <p:custDataLst>
              <p:tags r:id="rId168"/>
            </p:custDataLst>
          </p:nvPr>
        </p:nvSpPr>
        <p:spPr>
          <a:xfrm>
            <a:off x="7848600" y="38862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3" name="Rounded Rectangle 172"/>
          <p:cNvSpPr/>
          <p:nvPr>
            <p:custDataLst>
              <p:tags r:id="rId169"/>
            </p:custDataLst>
          </p:nvPr>
        </p:nvSpPr>
        <p:spPr>
          <a:xfrm>
            <a:off x="7924800" y="2133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5" name="Rounded Rectangle 174"/>
          <p:cNvSpPr/>
          <p:nvPr>
            <p:custDataLst>
              <p:tags r:id="rId170"/>
            </p:custDataLst>
          </p:nvPr>
        </p:nvSpPr>
        <p:spPr>
          <a:xfrm>
            <a:off x="7924800" y="57912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2395" name="TextBox 176"/>
          <p:cNvSpPr txBox="1">
            <a:spLocks noChangeArrowheads="1"/>
          </p:cNvSpPr>
          <p:nvPr>
            <p:custDataLst>
              <p:tags r:id="rId171"/>
            </p:custDataLst>
          </p:nvPr>
        </p:nvSpPr>
        <p:spPr bwMode="auto">
          <a:xfrm>
            <a:off x="8001000" y="1981200"/>
            <a:ext cx="981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altLang="en-US" sz="1800"/>
              <a:t>, count1</a:t>
            </a:r>
          </a:p>
        </p:txBody>
      </p:sp>
      <p:sp>
        <p:nvSpPr>
          <p:cNvPr id="52396" name="TextBox 177"/>
          <p:cNvSpPr txBox="1">
            <a:spLocks noChangeArrowheads="1"/>
          </p:cNvSpPr>
          <p:nvPr>
            <p:custDataLst>
              <p:tags r:id="rId172"/>
            </p:custDataLst>
          </p:nvPr>
        </p:nvSpPr>
        <p:spPr bwMode="auto">
          <a:xfrm>
            <a:off x="7924800" y="3733800"/>
            <a:ext cx="1066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altLang="en-US" sz="1800"/>
              <a:t> , count2</a:t>
            </a:r>
          </a:p>
        </p:txBody>
      </p:sp>
      <p:sp>
        <p:nvSpPr>
          <p:cNvPr id="52397" name="TextBox 178"/>
          <p:cNvSpPr txBox="1">
            <a:spLocks noChangeArrowheads="1"/>
          </p:cNvSpPr>
          <p:nvPr>
            <p:custDataLst>
              <p:tags r:id="rId173"/>
            </p:custDataLst>
          </p:nvPr>
        </p:nvSpPr>
        <p:spPr bwMode="auto">
          <a:xfrm>
            <a:off x="8077200" y="5638800"/>
            <a:ext cx="1295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altLang="en-US" sz="1800"/>
              <a:t>,count3</a:t>
            </a:r>
          </a:p>
        </p:txBody>
      </p:sp>
      <p:sp>
        <p:nvSpPr>
          <p:cNvPr id="32942" name="Date Placeholder 180"/>
          <p:cNvSpPr>
            <a:spLocks noGrp="1"/>
          </p:cNvSpPr>
          <p:nvPr>
            <p:ph type="dt" sz="quarter" idx="10"/>
            <p:custDataLst>
              <p:tags r:id="rId174"/>
            </p:custDataLst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F20C82-A39E-405E-8F7E-63F39E4BA519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5/1/2014</a:t>
            </a:fld>
            <a:endParaRPr lang="en-US"/>
          </a:p>
        </p:txBody>
      </p:sp>
      <p:sp>
        <p:nvSpPr>
          <p:cNvPr id="32943" name="Slide Number Placeholder 182"/>
          <p:cNvSpPr>
            <a:spLocks noGrp="1"/>
          </p:cNvSpPr>
          <p:nvPr>
            <p:ph type="sldNum" sz="quarter" idx="12"/>
            <p:custDataLst>
              <p:tags r:id="rId175"/>
            </p:custDataLst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1F47A3-3A2A-4C18-9670-7C841FB1603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  <p:sp>
        <p:nvSpPr>
          <p:cNvPr id="177" name="Footer Placeholder 176"/>
          <p:cNvSpPr>
            <a:spLocks noGrp="1"/>
          </p:cNvSpPr>
          <p:nvPr>
            <p:ph type="ftr" sz="quarter" idx="11"/>
            <p:custDataLst>
              <p:tags r:id="rId176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cse4/587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475537"/>
      </p:ext>
    </p:extLst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62812E-6 L 0.39167 -0.0777 " pathEditMode="relative" ptsTypes="AA">
                                      <p:cBhvr>
                                        <p:cTn id="6" dur="2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8.32562E-7 L 0.40833 0.18871 " pathEditMode="relative" ptsTypes="AA">
                                      <p:cBhvr>
                                        <p:cTn id="10" dur="2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32562E-7 L 0.56667 -0.31082 " pathEditMode="relative" ptsTypes="AA">
                                      <p:cBhvr>
                                        <p:cTn id="14" dur="2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8.32562E-7 L 0.45833 -0.32193 " pathEditMode="relative" ptsTypes="AA">
                                      <p:cBhvr>
                                        <p:cTn id="18" dur="2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45143E-6 L 0.575 0.08881 " pathEditMode="relative" ptsTypes="AA">
                                      <p:cBhvr>
                                        <p:cTn id="22" dur="2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86309E-7 L 0.45 -0.37743 " pathEditMode="relative" ptsTypes="AA">
                                      <p:cBhvr>
                                        <p:cTn id="26" dur="2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95837E-6 L 0.425 -0.0666 " pathEditMode="relative" ptsTypes="AA">
                                      <p:cBhvr>
                                        <p:cTn id="30" dur="2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86309E-7 L 0.54166 -0.19981 " pathEditMode="relative" ptsTypes="AA">
                                      <p:cBhvr>
                                        <p:cTn id="34" dur="2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284E-6 L 0.50833 -0.13321 " pathEditMode="relative" ptsTypes="AA">
                                      <p:cBhvr>
                                        <p:cTn id="38" dur="2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284E-6 L 0.53334 -0.43293 " pathEditMode="relative" ptsTypes="AA">
                                      <p:cBhvr>
                                        <p:cTn id="42" dur="2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4.20907E-6 L 0.5 -0.17762 " pathEditMode="relative" ptsTypes="AA">
                                      <p:cBhvr>
                                        <p:cTn id="46" dur="20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8.32562E-7 L 0.575 -0.39963 " pathEditMode="relative" ptsTypes="AA">
                                      <p:cBhvr>
                                        <p:cTn id="50" dur="20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62535E-8 L 0.65833 -0.21092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00" y="-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8.32562E-7 L 0.46666 -0.08881 " pathEditMode="relative" ptsTypes="AA">
                                      <p:cBhvr>
                                        <p:cTn id="58" dur="2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71138E-6 L 0.44167 0.09991 " pathEditMode="relative" ptsTypes="AA">
                                      <p:cBhvr>
                                        <p:cTn id="62" dur="2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71138E-6 L 0.56666 0.18871 " pathEditMode="relative" ptsTypes="AA">
                                      <p:cBhvr>
                                        <p:cTn id="66" dur="20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8.32562E-7 L 0.39167 -0.0888 " pathEditMode="relative" ptsTypes="AA">
                                      <p:cBhvr>
                                        <p:cTn id="70" dur="2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29325E-6 L 0.6 0.16652 " pathEditMode="relative" ptsTypes="AA">
                                      <p:cBhvr>
                                        <p:cTn id="74" dur="2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86309E-7 L 0.55834 -0.21092 " pathEditMode="relative" ptsTypes="AA">
                                      <p:cBhvr>
                                        <p:cTn id="78" dur="2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-2.46068E-6 L 0.50833 -0.28862 " pathEditMode="relative" ptsTypes="AA">
                                      <p:cBhvr>
                                        <p:cTn id="82" dur="2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8.78816E-7 L 0.475 -0.41073 " pathEditMode="relative" ptsTypes="AA">
                                      <p:cBhvr>
                                        <p:cTn id="86" dur="20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8.32562E-7 L 0.575 -0.13321 " pathEditMode="relative" ptsTypes="AA">
                                      <p:cBhvr>
                                        <p:cTn id="90" dur="2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62812E-6 L 0.69167 -0.0444 " pathEditMode="relative" ptsTypes="AA">
                                      <p:cBhvr>
                                        <p:cTn id="94" dur="2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9.16744E-6 L 0.7 -0.37742 " pathEditMode="relative" ptsTypes="AA">
                                      <p:cBhvr>
                                        <p:cTn id="98" dur="20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4.99537E-6 L 0.44167 0.63275 " pathEditMode="relative" ptsTypes="AA">
                                      <p:cBhvr>
                                        <p:cTn id="102" dur="2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97687E-6 L 0.5 -0.14431 " pathEditMode="relative" ptsTypes="AA">
                                      <p:cBhvr>
                                        <p:cTn id="106" dur="20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44218E-6 L 0.475 -0.25532 " pathEditMode="relative" ptsTypes="AA">
                                      <p:cBhvr>
                                        <p:cTn id="110" dur="20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are entering a watershed moment in the internet era.</a:t>
            </a:r>
          </a:p>
          <a:p>
            <a:r>
              <a:rPr lang="en-US" dirty="0" smtClean="0"/>
              <a:t>This involves in its core and center, big data analytics and tools that provide intelligence in a timely manner to support decision making.</a:t>
            </a:r>
          </a:p>
          <a:p>
            <a:r>
              <a:rPr lang="en-US" dirty="0" smtClean="0"/>
              <a:t>Newer storage models, processing models, and approaches have emerged.</a:t>
            </a:r>
          </a:p>
          <a:p>
            <a:r>
              <a:rPr lang="en-US" dirty="0" smtClean="0"/>
              <a:t>Among these cloud computing has the potential to significantly improve accessibility to computing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See: UB-implemented </a:t>
            </a:r>
            <a:r>
              <a:rPr lang="en-US" dirty="0">
                <a:solidFill>
                  <a:schemeClr val="tx1"/>
                </a:solidFill>
              </a:rPr>
              <a:t>a SUNY-wide a </a:t>
            </a:r>
            <a:r>
              <a:rPr lang="en-US" dirty="0">
                <a:solidFill>
                  <a:schemeClr val="tx1"/>
                </a:solidFill>
                <a:hlinkClick r:id="rId2"/>
              </a:rPr>
              <a:t>Certificate Program in Data-intensive Computing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AD5A-5ADA-41CD-8478-4C292E734B31}" type="datetime1">
              <a:rPr lang="en-US" smtClean="0"/>
              <a:t>5/1/2014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F0FD-BA0E-40B3-B0AD-E46C6A7355D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40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/>
          <a:lstStyle/>
          <a:p>
            <a:r>
              <a:rPr lang="en-US" dirty="0" smtClean="0"/>
              <a:t>Demos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Amazon console</a:t>
            </a:r>
          </a:p>
          <a:p>
            <a:r>
              <a:rPr lang="en-US" dirty="0" smtClean="0"/>
              <a:t>Ec2, S3, Elastic </a:t>
            </a:r>
            <a:r>
              <a:rPr lang="en-US" dirty="0" err="1" smtClean="0"/>
              <a:t>Mapreduce</a:t>
            </a:r>
            <a:r>
              <a:rPr lang="en-US" dirty="0"/>
              <a:t> </a:t>
            </a:r>
            <a:r>
              <a:rPr lang="en-US" dirty="0" smtClean="0"/>
              <a:t>(EMR)</a:t>
            </a:r>
          </a:p>
          <a:p>
            <a:r>
              <a:rPr lang="en-US" dirty="0" smtClean="0"/>
              <a:t>Twitter data collection using </a:t>
            </a:r>
            <a:r>
              <a:rPr lang="en-US" dirty="0" err="1" smtClean="0"/>
              <a:t>CloudFormation</a:t>
            </a:r>
            <a:endParaRPr lang="en-US" dirty="0" smtClean="0"/>
          </a:p>
          <a:p>
            <a:pPr lvl="1"/>
            <a:r>
              <a:rPr lang="en-US" dirty="0" smtClean="0"/>
              <a:t>Note access to instance using PKI </a:t>
            </a:r>
            <a:r>
              <a:rPr lang="en-US" dirty="0" err="1" smtClean="0"/>
              <a:t>keypairs</a:t>
            </a:r>
            <a:endParaRPr lang="en-US" dirty="0" smtClean="0"/>
          </a:p>
          <a:p>
            <a:r>
              <a:rPr lang="en-US" dirty="0" smtClean="0"/>
              <a:t>Storing data in S3</a:t>
            </a:r>
          </a:p>
          <a:p>
            <a:r>
              <a:rPr lang="en-US" dirty="0" smtClean="0"/>
              <a:t>MR computation on EMR: word count</a:t>
            </a:r>
          </a:p>
          <a:p>
            <a:r>
              <a:rPr lang="en-US" dirty="0" smtClean="0"/>
              <a:t>Reference for the demos</a:t>
            </a:r>
            <a:r>
              <a:rPr lang="en-US"/>
              <a:t>: http://docs.aws.amazon.com/gettingstarted/latest/emr/getting-started-emr-overview.html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7B10B-4C52-48FF-8F4E-9F3C6E331D6E}" type="datetime1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F0FD-BA0E-40B3-B0AD-E46C6A7355D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84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hlinkClick r:id="rId2" action="ppaction://hlinkfile"/>
              </a:rPr>
              <a:t>Original algorithm </a:t>
            </a:r>
            <a:r>
              <a:rPr lang="en-US" sz="2800" dirty="0" smtClean="0"/>
              <a:t>(huge matrix and </a:t>
            </a:r>
            <a:r>
              <a:rPr lang="en-US" sz="2800" dirty="0"/>
              <a:t>E</a:t>
            </a:r>
            <a:r>
              <a:rPr lang="en-US" sz="2800" dirty="0" smtClean="0"/>
              <a:t>igen vector problem.)</a:t>
            </a:r>
          </a:p>
          <a:p>
            <a:r>
              <a:rPr lang="en-US" sz="2800" dirty="0" smtClean="0"/>
              <a:t>Larry Page and Sergei </a:t>
            </a:r>
            <a:r>
              <a:rPr lang="en-US" sz="2800" dirty="0" err="1" smtClean="0"/>
              <a:t>Brin</a:t>
            </a:r>
            <a:r>
              <a:rPr lang="en-US" sz="2800" dirty="0" smtClean="0"/>
              <a:t> (</a:t>
            </a:r>
            <a:r>
              <a:rPr lang="en-US" sz="2800" dirty="0" err="1" smtClean="0"/>
              <a:t>Standford</a:t>
            </a:r>
            <a:r>
              <a:rPr lang="en-US" sz="2800" dirty="0" smtClean="0"/>
              <a:t> Ph.D. students)</a:t>
            </a:r>
          </a:p>
          <a:p>
            <a:r>
              <a:rPr lang="en-US" sz="2800" dirty="0" smtClean="0"/>
              <a:t>Rajeev </a:t>
            </a:r>
            <a:r>
              <a:rPr lang="en-US" sz="2800" dirty="0" err="1" smtClean="0"/>
              <a:t>Motwani</a:t>
            </a:r>
            <a:r>
              <a:rPr lang="en-US" sz="2800" dirty="0" smtClean="0"/>
              <a:t>  and Terry </a:t>
            </a:r>
            <a:r>
              <a:rPr lang="en-US" sz="2800" dirty="0" err="1" smtClean="0"/>
              <a:t>Winograd</a:t>
            </a:r>
            <a:r>
              <a:rPr lang="en-US" sz="2800" dirty="0" smtClean="0"/>
              <a:t>  (</a:t>
            </a:r>
            <a:r>
              <a:rPr lang="en-US" sz="2800" dirty="0" err="1" smtClean="0"/>
              <a:t>Standford</a:t>
            </a:r>
            <a:r>
              <a:rPr lang="en-US" sz="2800" dirty="0" smtClean="0"/>
              <a:t> Profs)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2822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Consider the world wide web with all its links.</a:t>
            </a:r>
          </a:p>
          <a:p>
            <a:r>
              <a:rPr lang="en-US" dirty="0" smtClean="0"/>
              <a:t>Now imagine a random web surfer who visits a page and clicks a link on the page</a:t>
            </a:r>
          </a:p>
          <a:p>
            <a:r>
              <a:rPr lang="en-US" dirty="0" smtClean="0"/>
              <a:t>Repeats this to infinity</a:t>
            </a:r>
          </a:p>
          <a:p>
            <a:r>
              <a:rPr lang="en-US" dirty="0" err="1" smtClean="0"/>
              <a:t>Pagerank</a:t>
            </a:r>
            <a:r>
              <a:rPr lang="en-US" dirty="0" smtClean="0"/>
              <a:t> is a measure of how frequently will a page will be encountered.</a:t>
            </a:r>
          </a:p>
          <a:p>
            <a:r>
              <a:rPr lang="en-US" dirty="0" smtClean="0"/>
              <a:t>In other words it is a probability distribution over nodes in the graph representing the likelihood that a random walk over the linked structure will arrive at a particular node.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88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PageRank Formula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P(n)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/>
                        <a:ea typeface="Cambria Math"/>
                      </a:rPr>
                      <m:t>α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num>
                          <m:den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𝐺</m:t>
                                </m:r>
                              </m:e>
                            </m:d>
                          </m:den>
                        </m:f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+(1−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  <m:nary>
                      <m:naryPr>
                        <m:chr m:val="∑"/>
                        <m:supHide m:val="on"/>
                        <m:ctrlPr>
                          <a:rPr lang="en-US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/>
                          </a:rPr>
                          <m:t>𝑚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𝐿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𝑚</m:t>
                                </m:r>
                              </m:e>
                            </m:d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𝐶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𝑚</m:t>
                                </m:r>
                              </m:e>
                            </m:d>
                          </m:den>
                        </m:f>
                      </m:e>
                    </m:nary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</a:t>
                </a:r>
                <a:r>
                  <a:rPr lang="el-GR" dirty="0" smtClean="0"/>
                  <a:t>α</a:t>
                </a:r>
                <a:r>
                  <a:rPr lang="en-US" dirty="0" smtClean="0"/>
                  <a:t> randomness factor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G is the total number of nodes in the graph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L(n) is all the pages that link to n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C(m) is the number of outgoing links of the page m</a:t>
                </a:r>
              </a:p>
              <a:p>
                <a:pPr marL="0" indent="0">
                  <a:buNone/>
                </a:pPr>
                <a:r>
                  <a:rPr lang="en-US" dirty="0" smtClean="0"/>
                  <a:t>Note that PageRank is recursively defined.</a:t>
                </a:r>
              </a:p>
              <a:p>
                <a:pPr marL="0" indent="0">
                  <a:buNone/>
                </a:pPr>
                <a:r>
                  <a:rPr lang="en-US" dirty="0" smtClean="0"/>
                  <a:t>It is implemented by iterative </a:t>
                </a:r>
                <a:r>
                  <a:rPr lang="en-US" dirty="0" err="1" smtClean="0"/>
                  <a:t>MRs.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b="-2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741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PageRank: Walk Through</a:t>
            </a:r>
            <a:endParaRPr lang="en-US" dirty="0"/>
          </a:p>
        </p:txBody>
      </p:sp>
      <p:grpSp>
        <p:nvGrpSpPr>
          <p:cNvPr id="45" name="Group 44"/>
          <p:cNvGrpSpPr/>
          <p:nvPr/>
        </p:nvGrpSpPr>
        <p:grpSpPr>
          <a:xfrm>
            <a:off x="1265111" y="1410596"/>
            <a:ext cx="2416629" cy="2442867"/>
            <a:chOff x="1219200" y="1671933"/>
            <a:chExt cx="2416629" cy="2442867"/>
          </a:xfrm>
        </p:grpSpPr>
        <p:sp>
          <p:nvSpPr>
            <p:cNvPr id="6" name="Oval 5"/>
            <p:cNvSpPr/>
            <p:nvPr/>
          </p:nvSpPr>
          <p:spPr>
            <a:xfrm>
              <a:off x="1371600" y="16764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n1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2895600" y="16764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n2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3026229" y="33528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n3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219200" y="35052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n4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2209800" y="26670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n5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Straight Arrow Connector 11"/>
            <p:cNvCxnSpPr>
              <a:stCxn id="6" idx="6"/>
              <a:endCxn id="7" idx="2"/>
            </p:cNvCxnSpPr>
            <p:nvPr/>
          </p:nvCxnSpPr>
          <p:spPr>
            <a:xfrm>
              <a:off x="1981200" y="1981200"/>
              <a:ext cx="9144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7" idx="4"/>
              <a:endCxn id="8" idx="0"/>
            </p:cNvCxnSpPr>
            <p:nvPr/>
          </p:nvCxnSpPr>
          <p:spPr>
            <a:xfrm>
              <a:off x="3200400" y="2286000"/>
              <a:ext cx="130629" cy="1066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8" idx="2"/>
              <a:endCxn id="9" idx="6"/>
            </p:cNvCxnSpPr>
            <p:nvPr/>
          </p:nvCxnSpPr>
          <p:spPr>
            <a:xfrm flipH="1">
              <a:off x="1828800" y="3657600"/>
              <a:ext cx="1197429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6" idx="4"/>
              <a:endCxn id="9" idx="0"/>
            </p:cNvCxnSpPr>
            <p:nvPr/>
          </p:nvCxnSpPr>
          <p:spPr>
            <a:xfrm flipH="1">
              <a:off x="1524000" y="2286000"/>
              <a:ext cx="152400" cy="1219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0" idx="0"/>
              <a:endCxn id="7" idx="3"/>
            </p:cNvCxnSpPr>
            <p:nvPr/>
          </p:nvCxnSpPr>
          <p:spPr>
            <a:xfrm flipV="1">
              <a:off x="2514600" y="2196726"/>
              <a:ext cx="470274" cy="47027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7" idx="4"/>
              <a:endCxn id="10" idx="7"/>
            </p:cNvCxnSpPr>
            <p:nvPr/>
          </p:nvCxnSpPr>
          <p:spPr>
            <a:xfrm flipH="1">
              <a:off x="2730126" y="2286000"/>
              <a:ext cx="470274" cy="47027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10" idx="1"/>
              <a:endCxn id="6" idx="5"/>
            </p:cNvCxnSpPr>
            <p:nvPr/>
          </p:nvCxnSpPr>
          <p:spPr>
            <a:xfrm flipH="1" flipV="1">
              <a:off x="1891926" y="2196726"/>
              <a:ext cx="407148" cy="5595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0" idx="5"/>
              <a:endCxn id="8" idx="1"/>
            </p:cNvCxnSpPr>
            <p:nvPr/>
          </p:nvCxnSpPr>
          <p:spPr>
            <a:xfrm>
              <a:off x="2730126" y="3187326"/>
              <a:ext cx="385377" cy="2547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9" idx="7"/>
              <a:endCxn id="10" idx="3"/>
            </p:cNvCxnSpPr>
            <p:nvPr/>
          </p:nvCxnSpPr>
          <p:spPr>
            <a:xfrm flipV="1">
              <a:off x="1739526" y="3187326"/>
              <a:ext cx="559548" cy="4071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1484442" y="1671933"/>
              <a:ext cx="4074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0.2</a:t>
              </a:r>
              <a:endParaRPr lang="en-US" sz="12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026229" y="1671934"/>
              <a:ext cx="4074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0.2</a:t>
              </a:r>
              <a:endParaRPr lang="en-US" sz="12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127287" y="3657600"/>
              <a:ext cx="4074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0.2</a:t>
              </a:r>
              <a:endParaRPr lang="en-US" sz="12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209800" y="2667000"/>
              <a:ext cx="4074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0.2</a:t>
              </a:r>
              <a:endParaRPr lang="en-US" sz="12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299418" y="3823900"/>
              <a:ext cx="4074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0.2</a:t>
              </a:r>
              <a:endParaRPr lang="en-US" sz="12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43268" y="1736466"/>
              <a:ext cx="3866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</a:t>
              </a:r>
              <a:endParaRPr lang="en-US" sz="12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320258" y="2160501"/>
              <a:ext cx="3866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</a:t>
              </a:r>
              <a:endParaRPr lang="en-US" sz="1200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557779" y="3608764"/>
              <a:ext cx="4074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0.2</a:t>
              </a:r>
              <a:endParaRPr lang="en-US" sz="1200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127287" y="2470700"/>
              <a:ext cx="3866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</a:t>
              </a:r>
              <a:endParaRPr lang="en-US" sz="1200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824642" y="2323786"/>
              <a:ext cx="3866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</a:t>
              </a:r>
              <a:endParaRPr lang="en-US" sz="12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63326" y="3276600"/>
              <a:ext cx="4074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0.2</a:t>
              </a:r>
              <a:endParaRPr lang="en-US" sz="1200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801188" y="2382637"/>
              <a:ext cx="58862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0.066</a:t>
              </a:r>
              <a:endParaRPr lang="en-US" sz="1200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603080" y="3162887"/>
              <a:ext cx="58862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0.066</a:t>
              </a:r>
              <a:endParaRPr lang="en-US" sz="120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467209" y="2210072"/>
              <a:ext cx="58862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0.066</a:t>
              </a:r>
              <a:endParaRPr lang="en-US" sz="1200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373694" y="1393874"/>
            <a:ext cx="2499916" cy="2442867"/>
            <a:chOff x="1219200" y="1671933"/>
            <a:chExt cx="2499916" cy="2442867"/>
          </a:xfrm>
        </p:grpSpPr>
        <p:sp>
          <p:nvSpPr>
            <p:cNvPr id="47" name="Oval 46"/>
            <p:cNvSpPr/>
            <p:nvPr/>
          </p:nvSpPr>
          <p:spPr>
            <a:xfrm>
              <a:off x="1371600" y="16764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n1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2895600" y="16764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n2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3026229" y="33528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n3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1219200" y="35052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n4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2209800" y="26670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n5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52" name="Straight Arrow Connector 51"/>
            <p:cNvCxnSpPr>
              <a:stCxn id="47" idx="6"/>
              <a:endCxn id="48" idx="2"/>
            </p:cNvCxnSpPr>
            <p:nvPr/>
          </p:nvCxnSpPr>
          <p:spPr>
            <a:xfrm>
              <a:off x="1981200" y="1981200"/>
              <a:ext cx="9144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48" idx="4"/>
              <a:endCxn id="49" idx="0"/>
            </p:cNvCxnSpPr>
            <p:nvPr/>
          </p:nvCxnSpPr>
          <p:spPr>
            <a:xfrm>
              <a:off x="3200400" y="2286000"/>
              <a:ext cx="130629" cy="1066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49" idx="2"/>
              <a:endCxn id="50" idx="6"/>
            </p:cNvCxnSpPr>
            <p:nvPr/>
          </p:nvCxnSpPr>
          <p:spPr>
            <a:xfrm flipH="1">
              <a:off x="1828800" y="3657600"/>
              <a:ext cx="1197429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47" idx="4"/>
              <a:endCxn id="50" idx="0"/>
            </p:cNvCxnSpPr>
            <p:nvPr/>
          </p:nvCxnSpPr>
          <p:spPr>
            <a:xfrm flipH="1">
              <a:off x="1524000" y="2286000"/>
              <a:ext cx="152400" cy="1219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51" idx="0"/>
              <a:endCxn id="48" idx="3"/>
            </p:cNvCxnSpPr>
            <p:nvPr/>
          </p:nvCxnSpPr>
          <p:spPr>
            <a:xfrm flipV="1">
              <a:off x="2514600" y="2196726"/>
              <a:ext cx="470274" cy="47027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48" idx="4"/>
              <a:endCxn id="51" idx="7"/>
            </p:cNvCxnSpPr>
            <p:nvPr/>
          </p:nvCxnSpPr>
          <p:spPr>
            <a:xfrm flipH="1">
              <a:off x="2730126" y="2286000"/>
              <a:ext cx="470274" cy="47027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51" idx="1"/>
              <a:endCxn id="47" idx="5"/>
            </p:cNvCxnSpPr>
            <p:nvPr/>
          </p:nvCxnSpPr>
          <p:spPr>
            <a:xfrm flipH="1" flipV="1">
              <a:off x="1891926" y="2196726"/>
              <a:ext cx="407148" cy="5595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51" idx="5"/>
              <a:endCxn id="49" idx="1"/>
            </p:cNvCxnSpPr>
            <p:nvPr/>
          </p:nvCxnSpPr>
          <p:spPr>
            <a:xfrm>
              <a:off x="2730126" y="3187326"/>
              <a:ext cx="385377" cy="2547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50" idx="7"/>
              <a:endCxn id="51" idx="3"/>
            </p:cNvCxnSpPr>
            <p:nvPr/>
          </p:nvCxnSpPr>
          <p:spPr>
            <a:xfrm flipV="1">
              <a:off x="1739526" y="3187326"/>
              <a:ext cx="559548" cy="4071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1484442" y="1671933"/>
              <a:ext cx="58862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0.066</a:t>
              </a:r>
              <a:endParaRPr lang="en-US" sz="12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026229" y="1671934"/>
              <a:ext cx="55976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0.166</a:t>
              </a:r>
              <a:endParaRPr lang="en-US" sz="12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127287" y="3657600"/>
              <a:ext cx="55976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0.166</a:t>
              </a:r>
              <a:endParaRPr lang="en-US" sz="1200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2209800" y="2667000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0.3</a:t>
              </a:r>
              <a:endParaRPr lang="en-US" sz="1200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299418" y="3823900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0.3</a:t>
              </a:r>
              <a:endParaRPr lang="en-US" sz="1200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943268" y="1736466"/>
              <a:ext cx="58541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0.033</a:t>
              </a:r>
              <a:endParaRPr lang="en-US" sz="1200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1320258" y="2160501"/>
              <a:ext cx="58541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0.033</a:t>
              </a:r>
              <a:endParaRPr lang="en-US" sz="1200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557779" y="3608764"/>
              <a:ext cx="55976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0.166</a:t>
              </a:r>
              <a:endParaRPr lang="en-US" sz="1200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127287" y="2470700"/>
              <a:ext cx="59182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0.083</a:t>
              </a:r>
              <a:endParaRPr lang="en-US" sz="1200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824642" y="2323786"/>
              <a:ext cx="59182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0.083</a:t>
              </a:r>
              <a:endParaRPr lang="en-US" sz="1200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663326" y="3276600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0.3</a:t>
              </a:r>
              <a:endParaRPr lang="en-US" sz="120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1801188" y="2382637"/>
              <a:ext cx="3866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</a:t>
              </a:r>
              <a:endParaRPr lang="en-US" sz="120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2603080" y="3162887"/>
              <a:ext cx="3866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</a:t>
              </a:r>
              <a:endParaRPr lang="en-US" sz="120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2467209" y="2210072"/>
              <a:ext cx="3866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</a:t>
              </a:r>
              <a:endParaRPr lang="en-US" sz="1200" dirty="0"/>
            </a:p>
          </p:txBody>
        </p:sp>
      </p:grpSp>
      <p:sp>
        <p:nvSpPr>
          <p:cNvPr id="75" name="Right Arrow 74"/>
          <p:cNvSpPr/>
          <p:nvPr/>
        </p:nvSpPr>
        <p:spPr>
          <a:xfrm>
            <a:off x="3962400" y="2358469"/>
            <a:ext cx="978408" cy="259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6" name="Group 75"/>
          <p:cNvGrpSpPr/>
          <p:nvPr/>
        </p:nvGrpSpPr>
        <p:grpSpPr>
          <a:xfrm>
            <a:off x="3385722" y="4111119"/>
            <a:ext cx="2471062" cy="2442867"/>
            <a:chOff x="1219200" y="1671933"/>
            <a:chExt cx="2471062" cy="2442867"/>
          </a:xfrm>
        </p:grpSpPr>
        <p:sp>
          <p:nvSpPr>
            <p:cNvPr id="77" name="Oval 76"/>
            <p:cNvSpPr/>
            <p:nvPr/>
          </p:nvSpPr>
          <p:spPr>
            <a:xfrm>
              <a:off x="1371600" y="16764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n1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8" name="Oval 77"/>
            <p:cNvSpPr/>
            <p:nvPr/>
          </p:nvSpPr>
          <p:spPr>
            <a:xfrm>
              <a:off x="2895600" y="16764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n2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3026229" y="33528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n3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0" name="Oval 79"/>
            <p:cNvSpPr/>
            <p:nvPr/>
          </p:nvSpPr>
          <p:spPr>
            <a:xfrm>
              <a:off x="1219200" y="35052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n4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1" name="Oval 80"/>
            <p:cNvSpPr/>
            <p:nvPr/>
          </p:nvSpPr>
          <p:spPr>
            <a:xfrm>
              <a:off x="2209800" y="26670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n5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82" name="Straight Arrow Connector 81"/>
            <p:cNvCxnSpPr>
              <a:stCxn id="77" idx="6"/>
              <a:endCxn id="78" idx="2"/>
            </p:cNvCxnSpPr>
            <p:nvPr/>
          </p:nvCxnSpPr>
          <p:spPr>
            <a:xfrm>
              <a:off x="1981200" y="1981200"/>
              <a:ext cx="9144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>
              <a:stCxn id="78" idx="4"/>
              <a:endCxn id="79" idx="0"/>
            </p:cNvCxnSpPr>
            <p:nvPr/>
          </p:nvCxnSpPr>
          <p:spPr>
            <a:xfrm>
              <a:off x="3200400" y="2286000"/>
              <a:ext cx="130629" cy="1066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>
              <a:stCxn id="79" idx="2"/>
              <a:endCxn id="80" idx="6"/>
            </p:cNvCxnSpPr>
            <p:nvPr/>
          </p:nvCxnSpPr>
          <p:spPr>
            <a:xfrm flipH="1">
              <a:off x="1828800" y="3657600"/>
              <a:ext cx="1197429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>
              <a:stCxn id="77" idx="4"/>
              <a:endCxn id="80" idx="0"/>
            </p:cNvCxnSpPr>
            <p:nvPr/>
          </p:nvCxnSpPr>
          <p:spPr>
            <a:xfrm flipH="1">
              <a:off x="1524000" y="2286000"/>
              <a:ext cx="152400" cy="1219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>
              <a:stCxn id="81" idx="0"/>
              <a:endCxn id="78" idx="3"/>
            </p:cNvCxnSpPr>
            <p:nvPr/>
          </p:nvCxnSpPr>
          <p:spPr>
            <a:xfrm flipV="1">
              <a:off x="2514600" y="2196726"/>
              <a:ext cx="470274" cy="47027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>
              <a:stCxn id="78" idx="4"/>
              <a:endCxn id="81" idx="7"/>
            </p:cNvCxnSpPr>
            <p:nvPr/>
          </p:nvCxnSpPr>
          <p:spPr>
            <a:xfrm flipH="1">
              <a:off x="2730126" y="2286000"/>
              <a:ext cx="470274" cy="47027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>
              <a:stCxn id="81" idx="1"/>
              <a:endCxn id="77" idx="5"/>
            </p:cNvCxnSpPr>
            <p:nvPr/>
          </p:nvCxnSpPr>
          <p:spPr>
            <a:xfrm flipH="1" flipV="1">
              <a:off x="1891926" y="2196726"/>
              <a:ext cx="407148" cy="5595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>
              <a:stCxn id="81" idx="5"/>
              <a:endCxn id="79" idx="1"/>
            </p:cNvCxnSpPr>
            <p:nvPr/>
          </p:nvCxnSpPr>
          <p:spPr>
            <a:xfrm>
              <a:off x="2730126" y="3187326"/>
              <a:ext cx="385377" cy="2547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>
              <a:stCxn id="80" idx="7"/>
              <a:endCxn id="81" idx="3"/>
            </p:cNvCxnSpPr>
            <p:nvPr/>
          </p:nvCxnSpPr>
          <p:spPr>
            <a:xfrm flipV="1">
              <a:off x="1739526" y="3187326"/>
              <a:ext cx="559548" cy="4071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Box 90"/>
            <p:cNvSpPr txBox="1"/>
            <p:nvPr/>
          </p:nvSpPr>
          <p:spPr>
            <a:xfrm>
              <a:off x="1484442" y="1671933"/>
              <a:ext cx="3866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</a:t>
              </a:r>
              <a:endParaRPr lang="en-US" sz="1200" dirty="0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3026229" y="1671934"/>
              <a:ext cx="55656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0.133</a:t>
              </a:r>
              <a:endParaRPr lang="en-US" sz="1200" dirty="0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3127287" y="3657600"/>
              <a:ext cx="56297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0.183</a:t>
              </a:r>
              <a:endParaRPr lang="en-US" sz="1200" dirty="0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2209800" y="2667000"/>
              <a:ext cx="5822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0.383</a:t>
              </a:r>
              <a:endParaRPr lang="en-US" sz="1200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1299418" y="3823900"/>
              <a:ext cx="4074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0.2</a:t>
              </a:r>
              <a:endParaRPr lang="en-US" sz="1200" dirty="0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1943268" y="1736466"/>
              <a:ext cx="1847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320258" y="2160501"/>
              <a:ext cx="1847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557779" y="3608764"/>
              <a:ext cx="1847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3127287" y="2470700"/>
              <a:ext cx="1847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824642" y="2323786"/>
              <a:ext cx="1847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663326" y="3276600"/>
              <a:ext cx="1847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801188" y="2382637"/>
              <a:ext cx="1847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603080" y="3162887"/>
              <a:ext cx="1847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2467209" y="2210072"/>
              <a:ext cx="1847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/>
            </a:p>
          </p:txBody>
        </p:sp>
      </p:grpSp>
      <p:sp>
        <p:nvSpPr>
          <p:cNvPr id="105" name="Left Arrow 104"/>
          <p:cNvSpPr/>
          <p:nvPr/>
        </p:nvSpPr>
        <p:spPr>
          <a:xfrm rot="18182671">
            <a:off x="5862451" y="3928606"/>
            <a:ext cx="748926" cy="30625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7318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Mapper for 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Class Mapper</a:t>
            </a:r>
          </a:p>
          <a:p>
            <a:pPr marL="0" indent="0">
              <a:buNone/>
            </a:pPr>
            <a:r>
              <a:rPr lang="en-US" dirty="0"/>
              <a:t> method map (</a:t>
            </a:r>
            <a:r>
              <a:rPr lang="en-US" dirty="0" err="1" smtClean="0"/>
              <a:t>nid</a:t>
            </a:r>
            <a:r>
              <a:rPr lang="en-US" dirty="0" smtClean="0"/>
              <a:t> n, </a:t>
            </a:r>
            <a:r>
              <a:rPr lang="en-US" dirty="0"/>
              <a:t>Node N)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p </a:t>
            </a:r>
            <a:r>
              <a:rPr lang="en-US" dirty="0">
                <a:sym typeface="Wingdings" pitchFamily="2" charset="2"/>
              </a:rPr>
              <a:t> </a:t>
            </a:r>
            <a:r>
              <a:rPr lang="en-US" dirty="0" err="1" smtClean="0">
                <a:sym typeface="Wingdings" pitchFamily="2" charset="2"/>
              </a:rPr>
              <a:t>N.Pagerank</a:t>
            </a:r>
            <a:r>
              <a:rPr lang="en-US" dirty="0" smtClean="0">
                <a:sym typeface="Wingdings" pitchFamily="2" charset="2"/>
              </a:rPr>
              <a:t>/|</a:t>
            </a:r>
            <a:r>
              <a:rPr lang="en-US" dirty="0" err="1" smtClean="0">
                <a:sym typeface="Wingdings" pitchFamily="2" charset="2"/>
              </a:rPr>
              <a:t>N.AdajacencyList</a:t>
            </a:r>
            <a:r>
              <a:rPr lang="en-US" dirty="0" smtClean="0">
                <a:sym typeface="Wingdings" pitchFamily="2" charset="2"/>
              </a:rPr>
              <a:t>|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   </a:t>
            </a:r>
            <a:r>
              <a:rPr lang="en-US" dirty="0" smtClean="0">
                <a:sym typeface="Wingdings" pitchFamily="2" charset="2"/>
              </a:rPr>
              <a:t>emit(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n, </a:t>
            </a:r>
            <a:r>
              <a:rPr lang="en-US" dirty="0">
                <a:sym typeface="Wingdings" pitchFamily="2" charset="2"/>
              </a:rPr>
              <a:t>N)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   for all m in N. </a:t>
            </a:r>
            <a:r>
              <a:rPr lang="en-US" dirty="0" err="1" smtClean="0">
                <a:sym typeface="Wingdings" pitchFamily="2" charset="2"/>
              </a:rPr>
              <a:t>AdjacencyList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       emit(</a:t>
            </a:r>
            <a:r>
              <a:rPr lang="en-US" dirty="0" err="1">
                <a:sym typeface="Wingdings" pitchFamily="2" charset="2"/>
              </a:rPr>
              <a:t>nid</a:t>
            </a:r>
            <a:r>
              <a:rPr lang="en-US" dirty="0">
                <a:sym typeface="Wingdings" pitchFamily="2" charset="2"/>
              </a:rPr>
              <a:t> m, p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“divider”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26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Reducer for </a:t>
            </a:r>
            <a:r>
              <a:rPr lang="en-US" dirty="0" err="1" smtClean="0"/>
              <a:t>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Class Reducer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method Reduce(</a:t>
            </a:r>
            <a:r>
              <a:rPr lang="en-US" dirty="0" err="1" smtClean="0"/>
              <a:t>nid</a:t>
            </a:r>
            <a:r>
              <a:rPr lang="en-US" dirty="0" smtClean="0"/>
              <a:t> m, [p1, p2, p3..])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node M </a:t>
            </a:r>
            <a:r>
              <a:rPr lang="en-US" dirty="0" smtClean="0">
                <a:sym typeface="Wingdings" pitchFamily="2" charset="2"/>
              </a:rPr>
              <a:t> null; s = 0;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for all p in [p1,p2, ..]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{ if p is a Node then M  p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 else s  </a:t>
            </a:r>
            <a:r>
              <a:rPr lang="en-US" dirty="0" err="1" smtClean="0">
                <a:sym typeface="Wingdings" pitchFamily="2" charset="2"/>
              </a:rPr>
              <a:t>s+p</a:t>
            </a:r>
            <a:r>
              <a:rPr lang="en-US" dirty="0" smtClean="0">
                <a:sym typeface="Wingdings" pitchFamily="2" charset="2"/>
              </a:rPr>
              <a:t> }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</a:t>
            </a:r>
            <a:r>
              <a:rPr lang="en-US" dirty="0" err="1" smtClean="0">
                <a:sym typeface="Wingdings" pitchFamily="2" charset="2"/>
              </a:rPr>
              <a:t>M.pagerank</a:t>
            </a:r>
            <a:r>
              <a:rPr lang="en-US" dirty="0" smtClean="0">
                <a:sym typeface="Wingdings" pitchFamily="2" charset="2"/>
              </a:rPr>
              <a:t>  </a:t>
            </a:r>
            <a:r>
              <a:rPr lang="en-US" dirty="0">
                <a:sym typeface="Wingdings" pitchFamily="2" charset="2"/>
              </a:rPr>
              <a:t>s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emit 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m, node M)</a:t>
            </a:r>
          </a:p>
          <a:p>
            <a:pPr marL="0" indent="0">
              <a:buNone/>
            </a:pP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 smtClean="0"/>
              <a:t>“aggregator”</a:t>
            </a:r>
          </a:p>
        </p:txBody>
      </p:sp>
    </p:spTree>
    <p:extLst>
      <p:ext uri="{BB962C8B-B14F-4D97-AF65-F5344CB8AC3E}">
        <p14:creationId xmlns:p14="http://schemas.microsoft.com/office/powerpoint/2010/main" val="427583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account for dangling nodes: one that has many incoming links and no outgoing links</a:t>
            </a:r>
          </a:p>
          <a:p>
            <a:pPr lvl="1"/>
            <a:r>
              <a:rPr lang="en-US" dirty="0" smtClean="0"/>
              <a:t>Simply redistributes its </a:t>
            </a:r>
            <a:r>
              <a:rPr lang="en-US" dirty="0" err="1" smtClean="0"/>
              <a:t>pagerank</a:t>
            </a:r>
            <a:r>
              <a:rPr lang="en-US" dirty="0" smtClean="0"/>
              <a:t> to all</a:t>
            </a:r>
          </a:p>
          <a:p>
            <a:pPr lvl="1"/>
            <a:r>
              <a:rPr lang="en-US" dirty="0" smtClean="0"/>
              <a:t>One iteration requires </a:t>
            </a:r>
            <a:r>
              <a:rPr lang="en-US" dirty="0" err="1" smtClean="0"/>
              <a:t>pagerank</a:t>
            </a:r>
            <a:r>
              <a:rPr lang="en-US" dirty="0" smtClean="0"/>
              <a:t> computation + redistribution of “unused” </a:t>
            </a:r>
            <a:r>
              <a:rPr lang="en-US" dirty="0" err="1" smtClean="0"/>
              <a:t>pagerank</a:t>
            </a:r>
            <a:endParaRPr lang="en-US" dirty="0" smtClean="0"/>
          </a:p>
          <a:p>
            <a:r>
              <a:rPr lang="en-US" dirty="0" err="1" smtClean="0"/>
              <a:t>Pagerank</a:t>
            </a:r>
            <a:r>
              <a:rPr lang="en-US" dirty="0" smtClean="0"/>
              <a:t> is iterated until convergence: when is convergence reached?</a:t>
            </a:r>
          </a:p>
          <a:p>
            <a:r>
              <a:rPr lang="en-US" dirty="0" smtClean="0"/>
              <a:t>Probability distribution over a large network means underflow of the value of </a:t>
            </a:r>
            <a:r>
              <a:rPr lang="en-US" dirty="0" err="1" smtClean="0"/>
              <a:t>pagerank</a:t>
            </a:r>
            <a:r>
              <a:rPr lang="en-US" dirty="0" smtClean="0"/>
              <a:t>.. Use log based computation</a:t>
            </a:r>
          </a:p>
          <a:p>
            <a:r>
              <a:rPr lang="en-US" smtClean="0"/>
              <a:t>MR: How </a:t>
            </a:r>
            <a:r>
              <a:rPr lang="en-US" dirty="0" smtClean="0"/>
              <a:t>do PRAM alg. translate to MR? how about other math algorithms?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886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Outline of the talk</a:t>
            </a:r>
            <a:endParaRPr lang="en-US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None/>
            </a:pPr>
            <a:endParaRPr lang="en-US" b="1" dirty="0" smtClean="0">
              <a:solidFill>
                <a:schemeClr val="tx1"/>
              </a:solidFill>
              <a:latin typeface="+mn-lt"/>
            </a:endParaRP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Golden Era in Computing</a:t>
            </a: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Data 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and Computing challenges</a:t>
            </a: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Cloud Computing</a:t>
            </a: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Popular Cloud Providers</a:t>
            </a: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MR programming model</a:t>
            </a: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Data collection, storage, MR on amazon cloud demos</a:t>
            </a:r>
          </a:p>
          <a:p>
            <a:pPr eaLnBrk="1" hangingPunct="1"/>
            <a:r>
              <a:rPr lang="en-US" b="1" dirty="0" err="1" smtClean="0">
                <a:solidFill>
                  <a:schemeClr val="tx1"/>
                </a:solidFill>
                <a:latin typeface="+mn-lt"/>
              </a:rPr>
              <a:t>Pagerank</a:t>
            </a:r>
            <a:r>
              <a:rPr lang="en-US" b="1" dirty="0" smtClean="0">
                <a:solidFill>
                  <a:schemeClr val="tx1"/>
                </a:solidFill>
                <a:latin typeface="+mn-lt"/>
              </a:rPr>
              <a:t> (if we have time)</a:t>
            </a: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Summary</a:t>
            </a: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References</a:t>
            </a:r>
          </a:p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+mn-lt"/>
              </a:rPr>
              <a:t>Questions and Answers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EC5C9C-0454-40E4-9831-46B82D18EA79}" type="datetime1">
              <a:rPr lang="en-US" smtClean="0"/>
              <a:t>5/1/2014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EDAA0F-7323-45FC-BD6B-6528649DB3D0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98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References &amp; useful links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Amazon AWS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hlinkClick r:id="rId2"/>
              </a:rPr>
              <a:t>http://aws.amazon.com/free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2"/>
              </a:rPr>
              <a:t>/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AWS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Cost Calculator: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hlinkClick r:id="rId3"/>
              </a:rPr>
              <a:t>http://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3"/>
              </a:rPr>
              <a:t>calculator.s3.amazonaws.com/calc5.html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Google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App Engine (GAE):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hlinkClick r:id="rId4"/>
              </a:rPr>
              <a:t>http://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4"/>
              </a:rPr>
              <a:t>code.google.com/appengine/docs/whatisgoogleappengine.html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miscellaneous information: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5"/>
              </a:rPr>
              <a:t>http://www.cse.buffalo.edu/~bina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hlinkClick r:id="rId6"/>
              </a:rPr>
              <a:t>http://www.cse.buffalo.edu/~bina/DataIntensive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292BC7-0C16-46A9-A29A-7B972BADADA1}" type="datetime1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1DCB96-9F59-49D8-8B1E-F94B3A27724D}" type="slidenum">
              <a:rPr lang="en-US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99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 smtClean="0">
                <a:solidFill>
                  <a:schemeClr val="tx2">
                    <a:satMod val="130000"/>
                  </a:schemeClr>
                </a:solidFill>
              </a:rPr>
              <a:t>A Golden Era in Computing</a:t>
            </a:r>
            <a:endParaRPr lang="en-US" sz="4400" dirty="0">
              <a:solidFill>
                <a:schemeClr val="tx2">
                  <a:satMod val="130000"/>
                </a:schemeClr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3024222"/>
              </p:ext>
            </p:extLst>
          </p:nvPr>
        </p:nvGraphicFramePr>
        <p:xfrm>
          <a:off x="838200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B15218F6-2207-4A6A-B5DF-8A3115D9B8E1}" type="datetime1">
              <a:rPr lang="en-US" smtClean="0"/>
              <a:t>5/1/2014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CFC6613-4938-4A76-AC94-E280416272FA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0" name="Explosion 1 9"/>
          <p:cNvSpPr/>
          <p:nvPr/>
        </p:nvSpPr>
        <p:spPr>
          <a:xfrm>
            <a:off x="1866900" y="3276600"/>
            <a:ext cx="990600" cy="815975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solidFill>
                <a:prstClr val="white"/>
              </a:solidFill>
            </a:endParaRPr>
          </a:p>
        </p:txBody>
      </p:sp>
      <p:sp>
        <p:nvSpPr>
          <p:cNvPr id="3" name="Explosion 2 2"/>
          <p:cNvSpPr/>
          <p:nvPr/>
        </p:nvSpPr>
        <p:spPr>
          <a:xfrm>
            <a:off x="2826657" y="1832429"/>
            <a:ext cx="914400" cy="762000"/>
          </a:xfrm>
          <a:prstGeom prst="irregularSeal2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90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Computing Challenges</a:t>
            </a:r>
            <a:endParaRPr lang="en-US" sz="3600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153400" cy="487362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  <a:latin typeface="Maiandra GD" pitchFamily="34" charset="0"/>
              </a:rPr>
              <a:t>S</a:t>
            </a: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calability issue: large scale data, high performance computing, automation, response time, rapid prototyping, and rapid time to production</a:t>
            </a:r>
          </a:p>
          <a:p>
            <a:pPr marL="800100" lvl="2" indent="0">
              <a:lnSpc>
                <a:spcPct val="90000"/>
              </a:lnSpc>
              <a:buNone/>
            </a:pPr>
            <a:r>
              <a:rPr lang="en-US" dirty="0" err="1" smtClean="0">
                <a:solidFill>
                  <a:schemeClr val="tx1"/>
                </a:solidFill>
                <a:latin typeface="Maiandra GD" pitchFamily="34" charset="0"/>
              </a:rPr>
              <a:t>Mapreduce</a:t>
            </a: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 like parallelism, clusters, stacks and pipelines of computing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Need to effectively address (</a:t>
            </a:r>
            <a:r>
              <a:rPr lang="en-US" dirty="0" err="1" smtClean="0">
                <a:solidFill>
                  <a:schemeClr val="tx1"/>
                </a:solidFill>
                <a:latin typeface="Maiandra GD" pitchFamily="34" charset="0"/>
              </a:rPr>
              <a:t>i</a:t>
            </a: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) ever shortening cycle of obsolescence, (ii) heterogeneity and (iii) rapid changes in requirements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Virtualization and machines images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Transform data from diverse sources into intelligence and deliver intelligence to right people/user/systems</a:t>
            </a:r>
          </a:p>
          <a:p>
            <a:pPr lvl="1">
              <a:lnSpc>
                <a:spcPct val="90000"/>
              </a:lnSpc>
            </a:pPr>
            <a:r>
              <a:rPr lang="en-US" dirty="0" err="1" smtClean="0">
                <a:solidFill>
                  <a:schemeClr val="tx1"/>
                </a:solidFill>
                <a:latin typeface="Maiandra GD" pitchFamily="34" charset="0"/>
              </a:rPr>
              <a:t>Eg</a:t>
            </a: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. collecting twitter data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How to store the big-data? What new computing models are needed?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We need cloud storage, colossal storage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What about providing all this in a cost-effective manner?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How to make computing available and accessible as a public resource?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Democratizing computing, storage and applications</a:t>
            </a:r>
          </a:p>
          <a:p>
            <a:pPr eaLnBrk="1" hangingPunct="1">
              <a:lnSpc>
                <a:spcPct val="90000"/>
              </a:lnSpc>
            </a:pPr>
            <a:endParaRPr lang="en-US" dirty="0" smtClean="0">
              <a:solidFill>
                <a:schemeClr val="tx1"/>
              </a:solidFill>
              <a:latin typeface="Maiandra GD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Blip>
                <a:blip r:embed="rId2"/>
              </a:buBlip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19FA5C-4559-47C4-83B8-CF73358E5323}" type="datetime1">
              <a:rPr lang="en-US" smtClean="0"/>
              <a:t>5/1/2014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5CADBF-F81F-47EE-997B-E3157F917E03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82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09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Enter the cloud</a:t>
            </a:r>
            <a:endParaRPr lang="en-US" sz="3600" dirty="0"/>
          </a:p>
        </p:txBody>
      </p:sp>
      <p:sp>
        <p:nvSpPr>
          <p:cNvPr id="23555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Maiandra GD" pitchFamily="34" charset="0"/>
              </a:rPr>
              <a:t>Cloud computing</a:t>
            </a:r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 is Internet-based computing, whereby shared resources, software and information are provided to computers and other devices on-demand, like the electricity grid.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The cloud computing  is a culmination of numerous attempts at large scale computing with seamless access to virtually limitless resources.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 on-demand computing, utility computing, ubiquitous computing, autonomic computing, platform computing, edge computing, elastic computing, </a:t>
            </a:r>
            <a:r>
              <a:rPr lang="en-US" sz="2400" b="1" dirty="0" smtClean="0">
                <a:solidFill>
                  <a:schemeClr val="tx1"/>
                </a:solidFill>
                <a:latin typeface="Maiandra GD" pitchFamily="34" charset="0"/>
              </a:rPr>
              <a:t>grid computing</a:t>
            </a:r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, …</a:t>
            </a: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D8B7A2-FFB7-479A-9A93-D8CECA97E19B}" type="datetime1">
              <a:rPr lang="en-US" smtClean="0"/>
              <a:t>5/1/2014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230C28-7F47-45FA-8C57-DD67AB0C4570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98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The Cloud Computing</a:t>
            </a:r>
            <a:endParaRPr lang="en-US" sz="3600" dirty="0"/>
          </a:p>
        </p:txBody>
      </p:sp>
      <p:sp>
        <p:nvSpPr>
          <p:cNvPr id="26627" name="Content Placeholder 5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Cloud provides processor, software, operating systems, storage, monitoring, load balancing, clusters and other requirements as a service 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Pay as you go model of business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When using a public cloud the model is similar to renting a property than owning one.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An organization could also maintain a private cloud and/or use both.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Maiandra GD" pitchFamily="34" charset="0"/>
              </a:rPr>
              <a:t>Cloud computing models: 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platform (</a:t>
            </a:r>
            <a:r>
              <a:rPr lang="en-US" sz="2400" dirty="0" err="1" smtClean="0">
                <a:solidFill>
                  <a:schemeClr val="tx1"/>
                </a:solidFill>
                <a:latin typeface="Maiandra GD" pitchFamily="34" charset="0"/>
              </a:rPr>
              <a:t>PaaS</a:t>
            </a:r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), </a:t>
            </a:r>
            <a:r>
              <a:rPr lang="en-US" sz="2400" dirty="0" err="1" smtClean="0">
                <a:solidFill>
                  <a:schemeClr val="tx1"/>
                </a:solidFill>
                <a:latin typeface="Maiandra GD" pitchFamily="34" charset="0"/>
              </a:rPr>
              <a:t>Eg</a:t>
            </a:r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., Windows Azure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software (</a:t>
            </a:r>
            <a:r>
              <a:rPr lang="en-US" sz="2400" dirty="0" err="1" smtClean="0">
                <a:solidFill>
                  <a:schemeClr val="tx1"/>
                </a:solidFill>
                <a:latin typeface="Maiandra GD" pitchFamily="34" charset="0"/>
              </a:rPr>
              <a:t>SaaS</a:t>
            </a:r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), </a:t>
            </a:r>
            <a:r>
              <a:rPr lang="en-US" sz="2400" dirty="0" err="1" smtClean="0">
                <a:solidFill>
                  <a:schemeClr val="tx1"/>
                </a:solidFill>
                <a:latin typeface="Maiandra GD" pitchFamily="34" charset="0"/>
              </a:rPr>
              <a:t>Eg</a:t>
            </a:r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., Google App Engine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infrastructure (</a:t>
            </a:r>
            <a:r>
              <a:rPr lang="en-US" sz="2400" dirty="0" err="1" smtClean="0">
                <a:solidFill>
                  <a:schemeClr val="tx1"/>
                </a:solidFill>
                <a:latin typeface="Maiandra GD" pitchFamily="34" charset="0"/>
              </a:rPr>
              <a:t>IaaS</a:t>
            </a:r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), </a:t>
            </a:r>
            <a:r>
              <a:rPr lang="en-US" sz="2400" dirty="0" err="1" smtClean="0">
                <a:solidFill>
                  <a:schemeClr val="tx1"/>
                </a:solidFill>
                <a:latin typeface="Maiandra GD" pitchFamily="34" charset="0"/>
              </a:rPr>
              <a:t>Eg</a:t>
            </a:r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., Amazon AWS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  <a:latin typeface="Maiandra GD" pitchFamily="34" charset="0"/>
              </a:rPr>
              <a:t>Services-based application programming interface (API)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16F6E6-A0BF-4EC7-BF11-7CE2E7B079BF}" type="datetime1">
              <a:rPr lang="en-US" smtClean="0"/>
              <a:t>5/1/2014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155349-3D61-4FD9-BDFB-FBD5E0BC9588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87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Google App Engine </a:t>
            </a:r>
            <a:endParaRPr lang="en-US" sz="3600" dirty="0"/>
          </a:p>
        </p:txBody>
      </p:sp>
      <p:sp>
        <p:nvSpPr>
          <p:cNvPr id="31747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This is more a web interface for a development environment that offers a one stop facility for design, development and deployment Java and Python-based applications in Java, Go and Python.</a:t>
            </a:r>
          </a:p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Google offers the same reliability, availability and scalability at par with Google’s own applications </a:t>
            </a:r>
          </a:p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Interface is software programming based</a:t>
            </a:r>
          </a:p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Comprehensive programming platform irrespective of the size (small or large)</a:t>
            </a:r>
          </a:p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Signature features: templates and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</a:rPr>
              <a:t>appspot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, excellent monitoring and management console; </a:t>
            </a:r>
          </a:p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Free version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to explore at: </a:t>
            </a:r>
            <a:r>
              <a:rPr lang="en-US" sz="2000" dirty="0">
                <a:solidFill>
                  <a:schemeClr val="tx1"/>
                </a:solidFill>
                <a:latin typeface="+mn-lt"/>
                <a:hlinkClick r:id="rId2"/>
              </a:rPr>
              <a:t>http://code.google.com/appengine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hlinkClick r:id="rId2"/>
              </a:rPr>
              <a:t>/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Software as a service: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hlinkClick r:id="rId3"/>
              </a:rPr>
              <a:t>Evolutionary Genetics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  <a:hlinkClick r:id="rId3"/>
              </a:rPr>
              <a:t>Testbed</a:t>
            </a:r>
            <a:endParaRPr lang="en-US" sz="20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60A8F0-21AC-4C53-AD7E-D1BBB378989B}" type="datetime1">
              <a:rPr lang="en-US" smtClean="0"/>
              <a:t>5/1/2014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E69B3-1D8C-4720-A5F9-9750D5423660}" type="slidenum">
              <a:rPr lang="en-US"/>
              <a:pPr>
                <a:defRPr/>
              </a:pPr>
              <a:t>7</a:t>
            </a:fld>
            <a:endParaRPr lang="en-US"/>
          </a:p>
        </p:txBody>
      </p:sp>
      <p:pic>
        <p:nvPicPr>
          <p:cNvPr id="31748" name="Picture 6" descr="google-app-engin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048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548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 smtClean="0"/>
              <a:t>Amazon EC2</a:t>
            </a:r>
            <a:endParaRPr lang="en-US" sz="4400" dirty="0"/>
          </a:p>
        </p:txBody>
      </p:sp>
      <p:sp>
        <p:nvSpPr>
          <p:cNvPr id="30723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+mn-lt"/>
              </a:rPr>
              <a:t>Amazon EC2 is one large complex web service.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+mn-lt"/>
              </a:rPr>
              <a:t>EC2 provides an API for instantiating computing instances with any of the operating systems supported.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+mn-lt"/>
              </a:rPr>
              <a:t>It can facilitate computations through Amazon Machine Images (AMIs) for various other models.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+mn-lt"/>
              </a:rPr>
              <a:t>Signature features: S3, Cloud Management Console, MapReduce Cloud, Amazon Machine Image (AMI)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+mn-lt"/>
              </a:rPr>
              <a:t>Excellent distribution, load balancing, cloud monitoring tools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+mn-lt"/>
              </a:rPr>
              <a:t>You can explore amazon using the free account at:</a:t>
            </a:r>
          </a:p>
          <a:p>
            <a:pPr eaLnBrk="1" hangingPunct="1"/>
            <a:r>
              <a:rPr lang="en-US" dirty="0">
                <a:solidFill>
                  <a:schemeClr val="tx1"/>
                </a:solidFill>
                <a:latin typeface="+mn-lt"/>
                <a:hlinkClick r:id="rId2"/>
              </a:rPr>
              <a:t>http://aws.amazon.com/free</a:t>
            </a:r>
            <a:r>
              <a:rPr lang="en-US" dirty="0" smtClean="0">
                <a:solidFill>
                  <a:schemeClr val="tx1"/>
                </a:solidFill>
                <a:latin typeface="+mn-lt"/>
                <a:hlinkClick r:id="rId2"/>
              </a:rPr>
              <a:t>/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pPr eaLnBrk="1" hangingPunct="1"/>
            <a:endParaRPr lang="en-US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C93649-7EA9-4A42-8984-757670516B67}" type="datetime1">
              <a:rPr lang="en-US" smtClean="0"/>
              <a:t>5/1/2014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D20D60-92F7-48F8-B7A2-B0C7B50751F2}" type="slidenum">
              <a:rPr lang="en-US"/>
              <a:pPr>
                <a:defRPr/>
              </a:pPr>
              <a:t>8</a:t>
            </a:fld>
            <a:endParaRPr lang="en-US"/>
          </a:p>
        </p:txBody>
      </p:sp>
      <p:pic>
        <p:nvPicPr>
          <p:cNvPr id="30724" name="Picture 6" descr="amazon_aws_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875" y="152400"/>
            <a:ext cx="24352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433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/>
          <a:lstStyle/>
          <a:p>
            <a:r>
              <a:rPr lang="en-US" sz="4000" dirty="0" smtClean="0"/>
              <a:t>MapReduce Programming Model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You have been discussing MR in your course.</a:t>
            </a:r>
          </a:p>
          <a:p>
            <a:r>
              <a:rPr lang="en-US" dirty="0" err="1" smtClean="0"/>
              <a:t>Wordcount</a:t>
            </a:r>
            <a:r>
              <a:rPr lang="en-US" dirty="0" smtClean="0"/>
              <a:t> is like the hello world for MR and it is the fundamental operation for many other operations such as search, co-occurrence, sentiment analysis etc.</a:t>
            </a:r>
          </a:p>
          <a:p>
            <a:r>
              <a:rPr lang="en-US" dirty="0" smtClean="0"/>
              <a:t>Mapper: breaks down the given problem into numerous parallel tasks and reducer aggregates the individual computed components to form the result</a:t>
            </a:r>
          </a:p>
          <a:p>
            <a:r>
              <a:rPr lang="en-US" dirty="0" smtClean="0"/>
              <a:t>MR is for big-data and NOT for programming in the small or for small data</a:t>
            </a:r>
          </a:p>
          <a:p>
            <a:r>
              <a:rPr lang="en-US" dirty="0" smtClean="0"/>
              <a:t>Lets now explore and discover how amazon cloud supports data acquisition, storage, computation and MR applications.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89E7-0547-4471-A842-4B952415E6F4}" type="datetime1">
              <a:rPr lang="en-US" smtClean="0"/>
              <a:t>5/1/2014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EF0FD-BA0E-40B3-B0AD-E46C6A7355D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6910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2RHiaXy0uyzi6sCkAnT6IY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OrIZlDkaoy2wQX1QQaFfQ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td62tToDFwN6cTEOs4NOy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7HKt35JZrtxbxmfeUKq4w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OGF2enr5OEsl5oiZQjTG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z0miyd92nuBDS4N0Qlym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IbgRVUT7aPpv6FFWPdVLg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JswecPsx8IFGhb2Hhf8fj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dnX8kUwlrSCKsNkHI4FCH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PqnuT7VFD0EXf8g3ux1Mh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3xIemzw4AH4wxwKQ0opLf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5vycrEA8BUp3mQMFKl8y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ocMTvIijvo7ZxY3aapM3H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SIBJjEwCnwxsrdGa8Sur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7uaU3lE4CGa8CPAHlVBYx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wUoyYAcg4ZQHB6zoAaYiU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hiARzrwyP7DeYfwvn3RlC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hVdu7Wlr0eYFC5X60LJv9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4m8jS4NUrye50FD5jAdo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giCqyg36B62yQRlO4gE6M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rw4htVr9iKCF5QGrwwQkW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3sPMJvvXK0CQQ5mgN8FsO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WbLv7CJ7fstjtCsHbVEk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x8jyLgVrOE63wds7BS42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3fZA5fJIFujMvD0doSdD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mxCJO6XJOthk8wwwxtoxM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ZH6OGXxL6mQTSrYlrCLWF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ubvuHSlJfdnnxVDZpZc2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teD4xb2LLQj9cUjcgEqn7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wvU3IsdLJCuzHgQCk9Htr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3oIIGdJxCZMQI8autAy0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FCd2lDkgFEbZsvkZMZ2c0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MQyIrPF7VrpmJ5vDR5clj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FIGEauOyXUGaPmtDbuAyI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oQq2MGZftNZ71eLc9x3zX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A5Meu88XZEaEaQ2NFbjnu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Fyf89eTHLLqW8ASV0Fq0U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ZbbDAoPpfle4peYlYT3iT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deIrVJbDXuBDy4XwDuRlw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I3aDWEHwWC9zXXV9t6eB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tMFUosgyqxT8wFhhMwWqy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tY6ZAu1L7UHYznY1gefnb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GPrgRcjHFXbviGOoRMxEq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rx6TiLfHaaNSigykCOsp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M44icSmtQxbGoTaYUxrX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lqVxWIiabDew8hTwZzVb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HqnyPx9Ib0LHL2OZynlGk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HBSFaEUUXgXKmEUE2Ok7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VH789UZ4C5HsJLFanuNg2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J0Fa5TlwmcTwGbx1v0VTD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3TU9ZRrQk57qX7sYP6J6J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yd5uDlZMl9QQWMgVUt4wR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pfdpzwbOax9ylH3ve5QxJ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A6aGITcg1cDKNQgdMsBwY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HorySoeZFk5qF6fTOiCUv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UBTde0jnWcZgpMf91N12x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7VuZGVsk1tG6uZ7fJhXiC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EnbaYSEjU4OLtPFEadFhn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rpHsEEgPSspBWw232rJDi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rEipumCOnfVMWLtve024b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lRT9C6beyKAvX39faUc45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F9AgAwcIBdJ5iqvkKvD9G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cqOqmZP7S7gccJzlwE1P9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MRKIJP9HrWtuX9raadT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P5eLLoZY7R2QDXFDfZXaF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IHMpTmuOWF0a1FuY4LItO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s7wuvwXTvaWvnwZlvDtjU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Su5tjDxtEMWuiZ2X1nIQB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PtV09hVcscv6fEToQYQ29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ewiXYIg5ZvH5i3zunFXjI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0ggks6MvsRcZepIbjdWnc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p9mQPlAb5Q7uw1GDf9iu3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TiOaMcmKmkw0Q6YCgqUg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SJSGuFXM4HWzg41EzoOku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YwazFDTSzM3xp4h6HHMAf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3hQUACQwrrR5LmvUZkTb8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wIEXnsH7xTw9tTJL2g13k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GjiUBMIsG4GSL7fDfoPkT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Q2MToKQEe3eL30TdCPNxO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yCTBbdhC94QU2kEsRUp4d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sA8Cwp1DeZIIKG1ZBub4U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2R4UYMxUVOK69jtzHRBwQ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cjAXrRjUT9yQyhxBqe6j4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YExHw2NjsoMbFLk1lFB0V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yjKc15rmpwLilVqJlg7zG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4mBLhpSqH4Yn6dXj0HS6Y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90G8cLgAzMK7E3GpeND0x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fxW14NKT34WWSMcgx4nDt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SEap7vyIrjTmG6cj0P81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0VmPxcAZUOmfK9baHsPGI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bHaTdYgyCTpNw0Ffgyi3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zC134mnUOMJkKEEDZCImc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PXCbvscgoEw38xSaTTaH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3bg1ACzFkNV7N3qTRVIxo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OGw6LOJObuncUqUtRzHIk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80KOJZ2fZxfYnzvtRKWvC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JA9ZYn38QFK4xvmW5JMVu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XW2lYoIXLO6IhaFK1FcR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di107UFdJGVTCcWDpFpT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wryyKrxqMV1LNKUdTUEy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XPdbhlI7JD9oIJjXgNhy4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MnxsNofxrNFglcMVDkvCX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KeudjroCBkSx2QEOykRcb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Iro7bk9X3rsuDiYA4O8Pc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oN9WhOMaKL6ow2Ocf3sDh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4yclQXf33m9n3BYf3lbSH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neMVLSy5mz3YIAJWXOVHI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f9Zdd007roJnbXyVcnvX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j5Snw6nnX0ZCZDVyEx5e7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eloLn2BxbKKFPUkPuTK3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2i0cr8fFxixD8JQzL7a0x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oyYVZDJXRLsEQwZKIkLpO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SjN1eO3bu3evXPNs3YOdT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db4NQJbpi1U9GE7XpUUGh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pkz9XfhNBAlT6BXqXj04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AN98k5zUicHPLJeGMV8uq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ONyv0ZWBGdCcJL0PVcdGi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chQdbgw4WgMhZlzO4zXHw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cz0tGX0WhJ1FBhFNOF4Bh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psLEf67EJBCH4gcHAz4ZZ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fjKi8hLhCUdQ9yI1HTOCZ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kUirpMWemxSlpgxxZpb6o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3TcpA65vxhmmcsTWYQSsY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d6EZyRbbm3OfR5JGEc7m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uNlf7KUXKxrloYiW7wDm5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inc2RfadfRlyJjjJr6gdC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nUs6rKwFu0QvvX35TFNwh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ZQfYCo5w5RnL0hzKNqHAn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HeOlFlcAq5eMUBRs78AXU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8JWLv9RnPHdE90agJJjur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xdmXSliyZpqI64pTQ2J3g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zgsQhQoQEpyQcIpxhw4gH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eaCbmk8xnkD4X6UZJsJjV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dqU6RPSgLn10E6v13ra8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afSGujLcYZPM21WbZzYoD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Pb4i2fsC6y2bgEdbkzuzp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aS3t5SsAamoZqGBchvKmS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JQLhXNepT4LN1cey9z9wo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Ngexz8hZO28T8cIOUElLt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eCFoXImacmT32u2qe67Uf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F742QlFvaCbu2CSabzCEQ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049dMuqeEz4wWxkVS1uHc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Ryspy3VyhART7ZSCyb4VY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KMjA1e7LPrzBG8PdpC5Pa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pvFkQgGB99zKcALmVnj5i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E3pl2fsjCghf9WKdcFRFq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jnMhRcfHCSjVQCVvdr9Qw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sXrOCHaEeC3WJ2yLog3V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Ve57iHrqvAb0VPQ2zyxX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SUSSWs3TMBF21dIupsdO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KJ6JUlGvnGKelbfpLYmCO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kSNCj484KQzq98McxHcgd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iMRxfZGeruDapeWh2BmjW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FV16DzrFpymlz0LMP9owp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IljrC0FIm4NepPRMiUqBv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MZJxfgFATU2o7Vv8m7NL4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N3EVwfMdUpuz92n6ja0P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ibTPgGMhID0GbGSkJpOGZ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TxMtLgNCLfrlKt2GY5qDG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zsQHdZrA0YsFhl3NVwt6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fQVpi2rIfmW3YkC43Oba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S5bGDaaU9AXOc0LNGo9iJ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JenIbQtFVHwNXPeBpgxkc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5a7Bif7M1VJMmXjUYkqu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hp2Wz5ZSLoTn9cBzyex8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ulqM9v26e6Pd3YhAB656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3bthiuhdUIHPSHzmF2N9a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SYN6jpMcWvAHmRsiNuAxu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GjkT0byvlwpIiutbbSrH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falITnfiyCRGiuLpoAEra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hEyXPBjH6Mqu4ayiiaf2X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RCcZpLuQ2j0bTHaVyDZRv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gNpBR6iuc85uNVLQbydgK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uSgQ7mBB26hMmpzOUnyy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6pUeaIsrDfj8jwk0YVSA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c0zmgnEPHb0BMRWTcT9Bs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2197</TotalTime>
  <Words>1407</Words>
  <Application>Microsoft Office PowerPoint</Application>
  <PresentationFormat>On-screen Show (4:3)</PresentationFormat>
  <Paragraphs>248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Executive</vt:lpstr>
      <vt:lpstr>Introduction to Data Acquisition, Storage, and MapReduce Using Amazon Cloud </vt:lpstr>
      <vt:lpstr>Outline of the talk</vt:lpstr>
      <vt:lpstr>A Golden Era in Computing</vt:lpstr>
      <vt:lpstr>Computing Challenges</vt:lpstr>
      <vt:lpstr>Enter the cloud</vt:lpstr>
      <vt:lpstr>The Cloud Computing</vt:lpstr>
      <vt:lpstr>Google App Engine </vt:lpstr>
      <vt:lpstr>Amazon EC2</vt:lpstr>
      <vt:lpstr>MapReduce Programming Model</vt:lpstr>
      <vt:lpstr>PowerPoint Presentation</vt:lpstr>
      <vt:lpstr>Summary</vt:lpstr>
      <vt:lpstr>Demos</vt:lpstr>
      <vt:lpstr>PageRank</vt:lpstr>
      <vt:lpstr>General idea</vt:lpstr>
      <vt:lpstr>PageRank Formula</vt:lpstr>
      <vt:lpstr>PageRank: Walk Through</vt:lpstr>
      <vt:lpstr>Mapper for PageRank</vt:lpstr>
      <vt:lpstr>Reducer for Pagerank</vt:lpstr>
      <vt:lpstr>Discussion</vt:lpstr>
      <vt:lpstr>References &amp; useful links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Defining Data-intensive computing</dc:title>
  <dc:creator>bina</dc:creator>
  <cp:lastModifiedBy>bina</cp:lastModifiedBy>
  <cp:revision>57</cp:revision>
  <dcterms:created xsi:type="dcterms:W3CDTF">2010-09-02T18:36:08Z</dcterms:created>
  <dcterms:modified xsi:type="dcterms:W3CDTF">2014-05-01T12:07:52Z</dcterms:modified>
</cp:coreProperties>
</file>