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258" r:id="rId3"/>
    <p:sldId id="259" r:id="rId4"/>
    <p:sldId id="301" r:id="rId5"/>
    <p:sldId id="262" r:id="rId6"/>
    <p:sldId id="263" r:id="rId7"/>
    <p:sldId id="264" r:id="rId8"/>
    <p:sldId id="265" r:id="rId9"/>
    <p:sldId id="266" r:id="rId10"/>
    <p:sldId id="271" r:id="rId11"/>
    <p:sldId id="345" r:id="rId12"/>
    <p:sldId id="346" r:id="rId13"/>
    <p:sldId id="276" r:id="rId14"/>
    <p:sldId id="274" r:id="rId15"/>
    <p:sldId id="304" r:id="rId16"/>
    <p:sldId id="308" r:id="rId17"/>
    <p:sldId id="267" r:id="rId18"/>
    <p:sldId id="341" r:id="rId19"/>
    <p:sldId id="340" r:id="rId20"/>
    <p:sldId id="342"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318" r:id="rId37"/>
    <p:sldId id="343" r:id="rId38"/>
    <p:sldId id="344" r:id="rId39"/>
    <p:sldId id="293" r:id="rId40"/>
    <p:sldId id="294" r:id="rId41"/>
    <p:sldId id="295" r:id="rId42"/>
    <p:sldId id="296" r:id="rId43"/>
    <p:sldId id="297" r:id="rId44"/>
    <p:sldId id="298" r:id="rId45"/>
    <p:sldId id="299" r:id="rId46"/>
    <p:sldId id="300"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554"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CAD7B-370C-4B33-AB0A-EC440EC2F4F9}" type="doc">
      <dgm:prSet loTypeId="urn:microsoft.com/office/officeart/2005/8/layout/venn1" loCatId="relationship" qsTypeId="urn:microsoft.com/office/officeart/2005/8/quickstyle/simple1#1" qsCatId="simple" csTypeId="urn:microsoft.com/office/officeart/2005/8/colors/accent1_2#1" csCatId="accent1" phldr="1"/>
      <dgm:spPr/>
      <dgm:t>
        <a:bodyPr/>
        <a:lstStyle/>
        <a:p>
          <a:endParaRPr lang="en-US"/>
        </a:p>
      </dgm:t>
    </dgm:pt>
    <dgm:pt modelId="{7F489132-CCED-4078-9922-F337733A0A21}">
      <dgm:prSet custT="1"/>
      <dgm:spPr/>
      <dgm:t>
        <a:bodyPr/>
        <a:lstStyle/>
        <a:p>
          <a:pPr algn="ctr" rtl="0"/>
          <a:r>
            <a:rPr lang="en-US" sz="2000" b="1" dirty="0" smtClean="0"/>
            <a:t>Heavy societal involvement</a:t>
          </a:r>
          <a:endParaRPr lang="en-US" sz="2000" b="1" dirty="0"/>
        </a:p>
      </dgm:t>
    </dgm:pt>
    <dgm:pt modelId="{17E817B1-3CAF-4D5E-9B4D-81BB2DC6F4BD}" type="parTrans" cxnId="{FA866AC6-1DD7-49EF-8C18-2AC94F12692B}">
      <dgm:prSet/>
      <dgm:spPr/>
      <dgm:t>
        <a:bodyPr/>
        <a:lstStyle/>
        <a:p>
          <a:pPr algn="ctr"/>
          <a:endParaRPr lang="en-US" sz="2000" b="1"/>
        </a:p>
      </dgm:t>
    </dgm:pt>
    <dgm:pt modelId="{B9AB5812-E774-47C5-9A70-07315ABB87DA}" type="sibTrans" cxnId="{FA866AC6-1DD7-49EF-8C18-2AC94F12692B}">
      <dgm:prSet/>
      <dgm:spPr/>
      <dgm:t>
        <a:bodyPr/>
        <a:lstStyle/>
        <a:p>
          <a:pPr algn="ctr"/>
          <a:endParaRPr lang="en-US" sz="2000" b="1"/>
        </a:p>
      </dgm:t>
    </dgm:pt>
    <dgm:pt modelId="{B2836F9B-BFA5-488A-B3FC-F62FEA97B890}">
      <dgm:prSet custT="1"/>
      <dgm:spPr/>
      <dgm:t>
        <a:bodyPr/>
        <a:lstStyle/>
        <a:p>
          <a:pPr algn="ctr" rtl="0"/>
          <a:r>
            <a:rPr lang="en-US" sz="2000" b="1" dirty="0" smtClean="0"/>
            <a:t>Superior software methodologies</a:t>
          </a:r>
          <a:endParaRPr lang="en-US" sz="2000" b="1" dirty="0"/>
        </a:p>
      </dgm:t>
    </dgm:pt>
    <dgm:pt modelId="{4625DA01-7F62-4330-BEB5-C29980B5C457}" type="parTrans" cxnId="{DE453270-952F-48C7-9A85-D5D52325F6C8}">
      <dgm:prSet/>
      <dgm:spPr/>
      <dgm:t>
        <a:bodyPr/>
        <a:lstStyle/>
        <a:p>
          <a:pPr algn="ctr"/>
          <a:endParaRPr lang="en-US" sz="2000" b="1"/>
        </a:p>
      </dgm:t>
    </dgm:pt>
    <dgm:pt modelId="{80A53C3F-E5FD-4D5B-B79E-07C657CBB8A2}" type="sibTrans" cxnId="{DE453270-952F-48C7-9A85-D5D52325F6C8}">
      <dgm:prSet/>
      <dgm:spPr/>
      <dgm:t>
        <a:bodyPr/>
        <a:lstStyle/>
        <a:p>
          <a:pPr algn="ctr"/>
          <a:endParaRPr lang="en-US" sz="2000" b="1"/>
        </a:p>
      </dgm:t>
    </dgm:pt>
    <dgm:pt modelId="{EE488B06-C774-4EDC-B876-9D5C307B7127}">
      <dgm:prSet custT="1"/>
      <dgm:spPr/>
      <dgm:t>
        <a:bodyPr/>
        <a:lstStyle/>
        <a:p>
          <a:pPr algn="ctr" rtl="0"/>
          <a:r>
            <a:rPr lang="en-US" sz="2000" b="1" dirty="0" smtClean="0"/>
            <a:t>Virtualization leveraging the powerful hardware</a:t>
          </a:r>
          <a:endParaRPr lang="en-US" sz="2000" b="1" dirty="0"/>
        </a:p>
      </dgm:t>
    </dgm:pt>
    <dgm:pt modelId="{18173238-8268-40E2-BEFB-7EAEE9425ABB}" type="parTrans" cxnId="{0D6DB506-FF58-4FFB-A9C7-FF3CC36EBC30}">
      <dgm:prSet/>
      <dgm:spPr/>
      <dgm:t>
        <a:bodyPr/>
        <a:lstStyle/>
        <a:p>
          <a:pPr algn="ctr"/>
          <a:endParaRPr lang="en-US" sz="2000" b="1"/>
        </a:p>
      </dgm:t>
    </dgm:pt>
    <dgm:pt modelId="{81A50980-8254-4AAD-9797-5B07EBE2F59F}" type="sibTrans" cxnId="{0D6DB506-FF58-4FFB-A9C7-FF3CC36EBC30}">
      <dgm:prSet/>
      <dgm:spPr/>
      <dgm:t>
        <a:bodyPr/>
        <a:lstStyle/>
        <a:p>
          <a:pPr algn="ctr"/>
          <a:endParaRPr lang="en-US" sz="2000" b="1"/>
        </a:p>
      </dgm:t>
    </dgm:pt>
    <dgm:pt modelId="{15426BCB-6AFE-4DF1-8970-47900A6D1149}">
      <dgm:prSet custT="1"/>
      <dgm:spPr/>
      <dgm:t>
        <a:bodyPr/>
        <a:lstStyle/>
        <a:p>
          <a:pPr algn="ctr" rtl="0"/>
          <a:r>
            <a:rPr lang="en-US" sz="2000" b="1" dirty="0" smtClean="0"/>
            <a:t>Wider bandwidth for communication</a:t>
          </a:r>
          <a:endParaRPr lang="en-US" sz="2000" b="1" dirty="0"/>
        </a:p>
      </dgm:t>
    </dgm:pt>
    <dgm:pt modelId="{94283CE2-E678-495F-90AA-5316B497DF8A}" type="parTrans" cxnId="{7ECE5F44-904D-431A-A2DE-ECE237D4ECFB}">
      <dgm:prSet/>
      <dgm:spPr/>
      <dgm:t>
        <a:bodyPr/>
        <a:lstStyle/>
        <a:p>
          <a:pPr algn="ctr"/>
          <a:endParaRPr lang="en-US" sz="2000" b="1"/>
        </a:p>
      </dgm:t>
    </dgm:pt>
    <dgm:pt modelId="{BA2E0DC8-4B32-4855-AF98-15942963A470}" type="sibTrans" cxnId="{7ECE5F44-904D-431A-A2DE-ECE237D4ECFB}">
      <dgm:prSet/>
      <dgm:spPr/>
      <dgm:t>
        <a:bodyPr/>
        <a:lstStyle/>
        <a:p>
          <a:pPr algn="ctr"/>
          <a:endParaRPr lang="en-US" sz="2000" b="1"/>
        </a:p>
      </dgm:t>
    </dgm:pt>
    <dgm:pt modelId="{F4165374-8608-41F2-BAC4-059F1375D3C4}">
      <dgm:prSet custT="1"/>
      <dgm:spPr/>
      <dgm:t>
        <a:bodyPr/>
        <a:lstStyle/>
        <a:p>
          <a:pPr algn="ctr" rtl="0"/>
          <a:r>
            <a:rPr lang="en-US" sz="2000" b="1" dirty="0" smtClean="0"/>
            <a:t>Proliferation of devices</a:t>
          </a:r>
          <a:endParaRPr lang="en-US" sz="2000" b="1" dirty="0"/>
        </a:p>
      </dgm:t>
    </dgm:pt>
    <dgm:pt modelId="{C829731A-9D35-441B-93E0-EADDF65339C2}" type="parTrans" cxnId="{EA5A8BF8-99C6-4FE5-97C8-4D954E0D7642}">
      <dgm:prSet/>
      <dgm:spPr/>
      <dgm:t>
        <a:bodyPr/>
        <a:lstStyle/>
        <a:p>
          <a:pPr algn="ctr"/>
          <a:endParaRPr lang="en-US" sz="2000" b="1"/>
        </a:p>
      </dgm:t>
    </dgm:pt>
    <dgm:pt modelId="{FE65EB1F-AD15-41F6-AE41-97560E57778D}" type="sibTrans" cxnId="{EA5A8BF8-99C6-4FE5-97C8-4D954E0D7642}">
      <dgm:prSet/>
      <dgm:spPr/>
      <dgm:t>
        <a:bodyPr/>
        <a:lstStyle/>
        <a:p>
          <a:pPr algn="ctr"/>
          <a:endParaRPr lang="en-US" sz="2000" b="1"/>
        </a:p>
      </dgm:t>
    </dgm:pt>
    <dgm:pt modelId="{2C6A8CF5-890B-444B-9484-318C5BDD2F40}">
      <dgm:prSet custT="1"/>
      <dgm:spPr/>
      <dgm:t>
        <a:bodyPr/>
        <a:lstStyle/>
        <a:p>
          <a:pPr algn="ctr" rtl="0"/>
          <a:r>
            <a:rPr lang="en-US" sz="2000" b="1" dirty="0" smtClean="0"/>
            <a:t>Explosion of domain applications</a:t>
          </a:r>
          <a:endParaRPr lang="en-US" sz="2000" b="1" dirty="0"/>
        </a:p>
      </dgm:t>
    </dgm:pt>
    <dgm:pt modelId="{1C12746D-2EC6-4DCC-B9B5-2912BA2DBA73}" type="parTrans" cxnId="{DA0C0E56-0DE1-4E4D-A057-31088213CB27}">
      <dgm:prSet/>
      <dgm:spPr/>
      <dgm:t>
        <a:bodyPr/>
        <a:lstStyle/>
        <a:p>
          <a:pPr algn="ctr"/>
          <a:endParaRPr lang="en-US" sz="2000" b="1"/>
        </a:p>
      </dgm:t>
    </dgm:pt>
    <dgm:pt modelId="{7D3414A0-7255-4440-B85B-B3F2D8232A08}" type="sibTrans" cxnId="{DA0C0E56-0DE1-4E4D-A057-31088213CB27}">
      <dgm:prSet/>
      <dgm:spPr/>
      <dgm:t>
        <a:bodyPr/>
        <a:lstStyle/>
        <a:p>
          <a:pPr algn="ctr"/>
          <a:endParaRPr lang="en-US" sz="2000" b="1"/>
        </a:p>
      </dgm:t>
    </dgm:pt>
    <dgm:pt modelId="{FAB3D93F-88ED-417C-927E-AC0BF3953C8E}">
      <dgm:prSet custT="1"/>
      <dgm:spPr/>
      <dgm:t>
        <a:bodyPr/>
        <a:lstStyle/>
        <a:p>
          <a:pPr algn="ctr" rtl="0"/>
          <a:r>
            <a:rPr lang="en-US" sz="2000" b="1" dirty="0" smtClean="0"/>
            <a:t>Powerful multi-core processors</a:t>
          </a:r>
          <a:endParaRPr lang="en-US" sz="2000" b="1" dirty="0"/>
        </a:p>
      </dgm:t>
    </dgm:pt>
    <dgm:pt modelId="{40FED059-ABE4-48AD-8AA6-1064771838C5}" type="parTrans" cxnId="{650457C8-125C-4A59-B9D1-06A184B86DC7}">
      <dgm:prSet/>
      <dgm:spPr/>
      <dgm:t>
        <a:bodyPr/>
        <a:lstStyle/>
        <a:p>
          <a:pPr algn="ctr"/>
          <a:endParaRPr lang="en-US"/>
        </a:p>
      </dgm:t>
    </dgm:pt>
    <dgm:pt modelId="{A6383802-B411-4CB7-A154-582702EFAB07}" type="sibTrans" cxnId="{650457C8-125C-4A59-B9D1-06A184B86DC7}">
      <dgm:prSet/>
      <dgm:spPr/>
      <dgm:t>
        <a:bodyPr/>
        <a:lstStyle/>
        <a:p>
          <a:pPr algn="ctr"/>
          <a:endParaRPr lang="en-US"/>
        </a:p>
      </dgm:t>
    </dgm:pt>
    <dgm:pt modelId="{293D8431-05E9-42D3-A92D-23246C8F0D40}" type="pres">
      <dgm:prSet presAssocID="{B33CAD7B-370C-4B33-AB0A-EC440EC2F4F9}" presName="compositeShape" presStyleCnt="0">
        <dgm:presLayoutVars>
          <dgm:chMax val="7"/>
          <dgm:dir/>
          <dgm:resizeHandles val="exact"/>
        </dgm:presLayoutVars>
      </dgm:prSet>
      <dgm:spPr/>
      <dgm:t>
        <a:bodyPr/>
        <a:lstStyle/>
        <a:p>
          <a:endParaRPr lang="en-US"/>
        </a:p>
      </dgm:t>
    </dgm:pt>
    <dgm:pt modelId="{EEEC490D-C8C6-437B-A283-4FC0FF4D5ABB}" type="pres">
      <dgm:prSet presAssocID="{7F489132-CCED-4078-9922-F337733A0A21}" presName="circ1" presStyleLbl="vennNode1" presStyleIdx="0" presStyleCnt="7"/>
      <dgm:spPr/>
    </dgm:pt>
    <dgm:pt modelId="{5954CA48-ECC7-40D1-920A-97D473E1F369}" type="pres">
      <dgm:prSet presAssocID="{7F489132-CCED-4078-9922-F337733A0A21}" presName="circ1Tx" presStyleLbl="revTx" presStyleIdx="0" presStyleCnt="0" custLinFactNeighborX="1309" custLinFactNeighborY="15873">
        <dgm:presLayoutVars>
          <dgm:chMax val="0"/>
          <dgm:chPref val="0"/>
          <dgm:bulletEnabled val="1"/>
        </dgm:presLayoutVars>
      </dgm:prSet>
      <dgm:spPr/>
      <dgm:t>
        <a:bodyPr/>
        <a:lstStyle/>
        <a:p>
          <a:endParaRPr lang="en-US"/>
        </a:p>
      </dgm:t>
    </dgm:pt>
    <dgm:pt modelId="{64E3784D-6D08-4F4D-80BC-8780E615D07E}" type="pres">
      <dgm:prSet presAssocID="{FAB3D93F-88ED-417C-927E-AC0BF3953C8E}" presName="circ2" presStyleLbl="vennNode1" presStyleIdx="1" presStyleCnt="7"/>
      <dgm:spPr/>
    </dgm:pt>
    <dgm:pt modelId="{D5454598-0B2E-45B8-9DF5-380A42784612}" type="pres">
      <dgm:prSet presAssocID="{FAB3D93F-88ED-417C-927E-AC0BF3953C8E}" presName="circ2Tx" presStyleLbl="revTx" presStyleIdx="0" presStyleCnt="0">
        <dgm:presLayoutVars>
          <dgm:chMax val="0"/>
          <dgm:chPref val="0"/>
          <dgm:bulletEnabled val="1"/>
        </dgm:presLayoutVars>
      </dgm:prSet>
      <dgm:spPr/>
      <dgm:t>
        <a:bodyPr/>
        <a:lstStyle/>
        <a:p>
          <a:endParaRPr lang="en-US"/>
        </a:p>
      </dgm:t>
    </dgm:pt>
    <dgm:pt modelId="{0BD53F68-EA1D-478A-904F-FC930C3688DB}" type="pres">
      <dgm:prSet presAssocID="{B2836F9B-BFA5-488A-B3FC-F62FEA97B890}" presName="circ3" presStyleLbl="vennNode1" presStyleIdx="2" presStyleCnt="7"/>
      <dgm:spPr/>
    </dgm:pt>
    <dgm:pt modelId="{8F9AABFF-DC9C-419D-9FC9-628638A3FB53}" type="pres">
      <dgm:prSet presAssocID="{B2836F9B-BFA5-488A-B3FC-F62FEA97B890}" presName="circ3Tx" presStyleLbl="revTx" presStyleIdx="0" presStyleCnt="0" custScaleX="128870">
        <dgm:presLayoutVars>
          <dgm:chMax val="0"/>
          <dgm:chPref val="0"/>
          <dgm:bulletEnabled val="1"/>
        </dgm:presLayoutVars>
      </dgm:prSet>
      <dgm:spPr/>
      <dgm:t>
        <a:bodyPr/>
        <a:lstStyle/>
        <a:p>
          <a:endParaRPr lang="en-US"/>
        </a:p>
      </dgm:t>
    </dgm:pt>
    <dgm:pt modelId="{6125E1DE-9BE3-4FEE-84DD-4E76212D1552}" type="pres">
      <dgm:prSet presAssocID="{EE488B06-C774-4EDC-B876-9D5C307B7127}" presName="circ4" presStyleLbl="vennNode1" presStyleIdx="3" presStyleCnt="7"/>
      <dgm:spPr/>
    </dgm:pt>
    <dgm:pt modelId="{BF9F8B58-43EA-4167-829B-D7E6E4BF62A8}" type="pres">
      <dgm:prSet presAssocID="{EE488B06-C774-4EDC-B876-9D5C307B7127}" presName="circ4Tx" presStyleLbl="revTx" presStyleIdx="0" presStyleCnt="0" custScaleX="137654">
        <dgm:presLayoutVars>
          <dgm:chMax val="0"/>
          <dgm:chPref val="0"/>
          <dgm:bulletEnabled val="1"/>
        </dgm:presLayoutVars>
      </dgm:prSet>
      <dgm:spPr/>
      <dgm:t>
        <a:bodyPr/>
        <a:lstStyle/>
        <a:p>
          <a:endParaRPr lang="en-US"/>
        </a:p>
      </dgm:t>
    </dgm:pt>
    <dgm:pt modelId="{6FB96284-9759-423F-8140-26547B56FC97}" type="pres">
      <dgm:prSet presAssocID="{15426BCB-6AFE-4DF1-8970-47900A6D1149}" presName="circ5" presStyleLbl="vennNode1" presStyleIdx="4" presStyleCnt="7"/>
      <dgm:spPr/>
    </dgm:pt>
    <dgm:pt modelId="{78D247BB-86C7-4135-9352-F033ABA1AC51}" type="pres">
      <dgm:prSet presAssocID="{15426BCB-6AFE-4DF1-8970-47900A6D1149}" presName="circ5Tx" presStyleLbl="revTx" presStyleIdx="0" presStyleCnt="0" custScaleX="133443">
        <dgm:presLayoutVars>
          <dgm:chMax val="0"/>
          <dgm:chPref val="0"/>
          <dgm:bulletEnabled val="1"/>
        </dgm:presLayoutVars>
      </dgm:prSet>
      <dgm:spPr/>
      <dgm:t>
        <a:bodyPr/>
        <a:lstStyle/>
        <a:p>
          <a:endParaRPr lang="en-US"/>
        </a:p>
      </dgm:t>
    </dgm:pt>
    <dgm:pt modelId="{5A8EF223-5419-4811-B922-D0DCD12E86D3}" type="pres">
      <dgm:prSet presAssocID="{F4165374-8608-41F2-BAC4-059F1375D3C4}" presName="circ6" presStyleLbl="vennNode1" presStyleIdx="5" presStyleCnt="7"/>
      <dgm:spPr/>
    </dgm:pt>
    <dgm:pt modelId="{2F16DBF3-D8A8-4465-8189-0D8C0E67C5D4}" type="pres">
      <dgm:prSet presAssocID="{F4165374-8608-41F2-BAC4-059F1375D3C4}" presName="circ6Tx" presStyleLbl="revTx" presStyleIdx="0" presStyleCnt="0" custScaleX="121545">
        <dgm:presLayoutVars>
          <dgm:chMax val="0"/>
          <dgm:chPref val="0"/>
          <dgm:bulletEnabled val="1"/>
        </dgm:presLayoutVars>
      </dgm:prSet>
      <dgm:spPr/>
      <dgm:t>
        <a:bodyPr/>
        <a:lstStyle/>
        <a:p>
          <a:endParaRPr lang="en-US"/>
        </a:p>
      </dgm:t>
    </dgm:pt>
    <dgm:pt modelId="{235C7AB8-3470-4627-A835-9AE3442891D0}" type="pres">
      <dgm:prSet presAssocID="{2C6A8CF5-890B-444B-9484-318C5BDD2F40}" presName="circ7" presStyleLbl="vennNode1" presStyleIdx="6" presStyleCnt="7"/>
      <dgm:spPr/>
    </dgm:pt>
    <dgm:pt modelId="{6F6C9674-C589-4C12-BA7E-BF6D7D7F1D10}" type="pres">
      <dgm:prSet presAssocID="{2C6A8CF5-890B-444B-9484-318C5BDD2F40}" presName="circ7Tx" presStyleLbl="revTx" presStyleIdx="0" presStyleCnt="0" custScaleX="113729">
        <dgm:presLayoutVars>
          <dgm:chMax val="0"/>
          <dgm:chPref val="0"/>
          <dgm:bulletEnabled val="1"/>
        </dgm:presLayoutVars>
      </dgm:prSet>
      <dgm:spPr/>
      <dgm:t>
        <a:bodyPr/>
        <a:lstStyle/>
        <a:p>
          <a:endParaRPr lang="en-US"/>
        </a:p>
      </dgm:t>
    </dgm:pt>
  </dgm:ptLst>
  <dgm:cxnLst>
    <dgm:cxn modelId="{EA5A8BF8-99C6-4FE5-97C8-4D954E0D7642}" srcId="{B33CAD7B-370C-4B33-AB0A-EC440EC2F4F9}" destId="{F4165374-8608-41F2-BAC4-059F1375D3C4}" srcOrd="5" destOrd="0" parTransId="{C829731A-9D35-441B-93E0-EADDF65339C2}" sibTransId="{FE65EB1F-AD15-41F6-AE41-97560E57778D}"/>
    <dgm:cxn modelId="{650457C8-125C-4A59-B9D1-06A184B86DC7}" srcId="{B33CAD7B-370C-4B33-AB0A-EC440EC2F4F9}" destId="{FAB3D93F-88ED-417C-927E-AC0BF3953C8E}" srcOrd="1" destOrd="0" parTransId="{40FED059-ABE4-48AD-8AA6-1064771838C5}" sibTransId="{A6383802-B411-4CB7-A154-582702EFAB07}"/>
    <dgm:cxn modelId="{9B06A9E6-2E50-4888-AEE7-B8E7907B648B}" type="presOf" srcId="{B33CAD7B-370C-4B33-AB0A-EC440EC2F4F9}" destId="{293D8431-05E9-42D3-A92D-23246C8F0D40}" srcOrd="0" destOrd="0" presId="urn:microsoft.com/office/officeart/2005/8/layout/venn1"/>
    <dgm:cxn modelId="{F6283579-8A2D-4F5F-AB4C-4A957CE6CF24}" type="presOf" srcId="{7F489132-CCED-4078-9922-F337733A0A21}" destId="{5954CA48-ECC7-40D1-920A-97D473E1F369}" srcOrd="0" destOrd="0" presId="urn:microsoft.com/office/officeart/2005/8/layout/venn1"/>
    <dgm:cxn modelId="{DE453270-952F-48C7-9A85-D5D52325F6C8}" srcId="{B33CAD7B-370C-4B33-AB0A-EC440EC2F4F9}" destId="{B2836F9B-BFA5-488A-B3FC-F62FEA97B890}" srcOrd="2" destOrd="0" parTransId="{4625DA01-7F62-4330-BEB5-C29980B5C457}" sibTransId="{80A53C3F-E5FD-4D5B-B79E-07C657CBB8A2}"/>
    <dgm:cxn modelId="{0D6DB506-FF58-4FFB-A9C7-FF3CC36EBC30}" srcId="{B33CAD7B-370C-4B33-AB0A-EC440EC2F4F9}" destId="{EE488B06-C774-4EDC-B876-9D5C307B7127}" srcOrd="3" destOrd="0" parTransId="{18173238-8268-40E2-BEFB-7EAEE9425ABB}" sibTransId="{81A50980-8254-4AAD-9797-5B07EBE2F59F}"/>
    <dgm:cxn modelId="{C1A2B071-8891-4C31-ABD9-39E79AEEC3E6}" type="presOf" srcId="{15426BCB-6AFE-4DF1-8970-47900A6D1149}" destId="{78D247BB-86C7-4135-9352-F033ABA1AC51}" srcOrd="0" destOrd="0" presId="urn:microsoft.com/office/officeart/2005/8/layout/venn1"/>
    <dgm:cxn modelId="{FA866AC6-1DD7-49EF-8C18-2AC94F12692B}" srcId="{B33CAD7B-370C-4B33-AB0A-EC440EC2F4F9}" destId="{7F489132-CCED-4078-9922-F337733A0A21}" srcOrd="0" destOrd="0" parTransId="{17E817B1-3CAF-4D5E-9B4D-81BB2DC6F4BD}" sibTransId="{B9AB5812-E774-47C5-9A70-07315ABB87DA}"/>
    <dgm:cxn modelId="{DE1A3787-5D9D-4A10-881E-F4E46779D01B}" type="presOf" srcId="{2C6A8CF5-890B-444B-9484-318C5BDD2F40}" destId="{6F6C9674-C589-4C12-BA7E-BF6D7D7F1D10}" srcOrd="0" destOrd="0" presId="urn:microsoft.com/office/officeart/2005/8/layout/venn1"/>
    <dgm:cxn modelId="{EC99A836-0B21-4EEA-BB89-4FD49367E87C}" type="presOf" srcId="{B2836F9B-BFA5-488A-B3FC-F62FEA97B890}" destId="{8F9AABFF-DC9C-419D-9FC9-628638A3FB53}" srcOrd="0" destOrd="0" presId="urn:microsoft.com/office/officeart/2005/8/layout/venn1"/>
    <dgm:cxn modelId="{4FC7389D-7A38-4EA8-A9B7-051DE08A0750}" type="presOf" srcId="{F4165374-8608-41F2-BAC4-059F1375D3C4}" destId="{2F16DBF3-D8A8-4465-8189-0D8C0E67C5D4}" srcOrd="0" destOrd="0" presId="urn:microsoft.com/office/officeart/2005/8/layout/venn1"/>
    <dgm:cxn modelId="{C9CF8865-E5D4-474A-BA74-50E2D3E508EE}" type="presOf" srcId="{EE488B06-C774-4EDC-B876-9D5C307B7127}" destId="{BF9F8B58-43EA-4167-829B-D7E6E4BF62A8}" srcOrd="0" destOrd="0" presId="urn:microsoft.com/office/officeart/2005/8/layout/venn1"/>
    <dgm:cxn modelId="{7ECE5F44-904D-431A-A2DE-ECE237D4ECFB}" srcId="{B33CAD7B-370C-4B33-AB0A-EC440EC2F4F9}" destId="{15426BCB-6AFE-4DF1-8970-47900A6D1149}" srcOrd="4" destOrd="0" parTransId="{94283CE2-E678-495F-90AA-5316B497DF8A}" sibTransId="{BA2E0DC8-4B32-4855-AF98-15942963A470}"/>
    <dgm:cxn modelId="{DA0C0E56-0DE1-4E4D-A057-31088213CB27}" srcId="{B33CAD7B-370C-4B33-AB0A-EC440EC2F4F9}" destId="{2C6A8CF5-890B-444B-9484-318C5BDD2F40}" srcOrd="6" destOrd="0" parTransId="{1C12746D-2EC6-4DCC-B9B5-2912BA2DBA73}" sibTransId="{7D3414A0-7255-4440-B85B-B3F2D8232A08}"/>
    <dgm:cxn modelId="{86554838-13C1-40CB-8E84-52B79EB50AFF}" type="presOf" srcId="{FAB3D93F-88ED-417C-927E-AC0BF3953C8E}" destId="{D5454598-0B2E-45B8-9DF5-380A42784612}" srcOrd="0" destOrd="0" presId="urn:microsoft.com/office/officeart/2005/8/layout/venn1"/>
    <dgm:cxn modelId="{40B358D0-DBFA-4A06-A6BD-96040C1AA714}" type="presParOf" srcId="{293D8431-05E9-42D3-A92D-23246C8F0D40}" destId="{EEEC490D-C8C6-437B-A283-4FC0FF4D5ABB}" srcOrd="0" destOrd="0" presId="urn:microsoft.com/office/officeart/2005/8/layout/venn1"/>
    <dgm:cxn modelId="{3905D1BC-47E0-4FD2-8FC2-8378E806B7CE}" type="presParOf" srcId="{293D8431-05E9-42D3-A92D-23246C8F0D40}" destId="{5954CA48-ECC7-40D1-920A-97D473E1F369}" srcOrd="1" destOrd="0" presId="urn:microsoft.com/office/officeart/2005/8/layout/venn1"/>
    <dgm:cxn modelId="{FF9AC2BD-D015-4869-BA9D-6B811BEFD69A}" type="presParOf" srcId="{293D8431-05E9-42D3-A92D-23246C8F0D40}" destId="{64E3784D-6D08-4F4D-80BC-8780E615D07E}" srcOrd="2" destOrd="0" presId="urn:microsoft.com/office/officeart/2005/8/layout/venn1"/>
    <dgm:cxn modelId="{D59BFD48-66A7-472E-A903-9BB8B7F44B87}" type="presParOf" srcId="{293D8431-05E9-42D3-A92D-23246C8F0D40}" destId="{D5454598-0B2E-45B8-9DF5-380A42784612}" srcOrd="3" destOrd="0" presId="urn:microsoft.com/office/officeart/2005/8/layout/venn1"/>
    <dgm:cxn modelId="{29EB1354-C7AE-40EE-BBD1-2A984B797311}" type="presParOf" srcId="{293D8431-05E9-42D3-A92D-23246C8F0D40}" destId="{0BD53F68-EA1D-478A-904F-FC930C3688DB}" srcOrd="4" destOrd="0" presId="urn:microsoft.com/office/officeart/2005/8/layout/venn1"/>
    <dgm:cxn modelId="{06E8384A-0582-4784-8C8E-7B3A9684F769}" type="presParOf" srcId="{293D8431-05E9-42D3-A92D-23246C8F0D40}" destId="{8F9AABFF-DC9C-419D-9FC9-628638A3FB53}" srcOrd="5" destOrd="0" presId="urn:microsoft.com/office/officeart/2005/8/layout/venn1"/>
    <dgm:cxn modelId="{52223DB8-996A-4648-8618-DD8EFEE0ED93}" type="presParOf" srcId="{293D8431-05E9-42D3-A92D-23246C8F0D40}" destId="{6125E1DE-9BE3-4FEE-84DD-4E76212D1552}" srcOrd="6" destOrd="0" presId="urn:microsoft.com/office/officeart/2005/8/layout/venn1"/>
    <dgm:cxn modelId="{83B48459-729B-4A4A-A296-2A591E19064E}" type="presParOf" srcId="{293D8431-05E9-42D3-A92D-23246C8F0D40}" destId="{BF9F8B58-43EA-4167-829B-D7E6E4BF62A8}" srcOrd="7" destOrd="0" presId="urn:microsoft.com/office/officeart/2005/8/layout/venn1"/>
    <dgm:cxn modelId="{D8331FC2-792B-4BA5-87EE-B1C98002FD65}" type="presParOf" srcId="{293D8431-05E9-42D3-A92D-23246C8F0D40}" destId="{6FB96284-9759-423F-8140-26547B56FC97}" srcOrd="8" destOrd="0" presId="urn:microsoft.com/office/officeart/2005/8/layout/venn1"/>
    <dgm:cxn modelId="{ABE05C0B-9D74-4D7C-84B5-C25705E922D0}" type="presParOf" srcId="{293D8431-05E9-42D3-A92D-23246C8F0D40}" destId="{78D247BB-86C7-4135-9352-F033ABA1AC51}" srcOrd="9" destOrd="0" presId="urn:microsoft.com/office/officeart/2005/8/layout/venn1"/>
    <dgm:cxn modelId="{8C2295D5-B796-46B3-8913-AFE9613AD091}" type="presParOf" srcId="{293D8431-05E9-42D3-A92D-23246C8F0D40}" destId="{5A8EF223-5419-4811-B922-D0DCD12E86D3}" srcOrd="10" destOrd="0" presId="urn:microsoft.com/office/officeart/2005/8/layout/venn1"/>
    <dgm:cxn modelId="{ABA3BCA5-79D6-4290-9E14-A0201E2657C5}" type="presParOf" srcId="{293D8431-05E9-42D3-A92D-23246C8F0D40}" destId="{2F16DBF3-D8A8-4465-8189-0D8C0E67C5D4}" srcOrd="11" destOrd="0" presId="urn:microsoft.com/office/officeart/2005/8/layout/venn1"/>
    <dgm:cxn modelId="{94D3B4E2-EB3A-4069-B0E6-72BF83E3A46C}" type="presParOf" srcId="{293D8431-05E9-42D3-A92D-23246C8F0D40}" destId="{235C7AB8-3470-4627-A835-9AE3442891D0}" srcOrd="12" destOrd="0" presId="urn:microsoft.com/office/officeart/2005/8/layout/venn1"/>
    <dgm:cxn modelId="{91588FA1-D667-4687-AAE5-7419F423B172}" type="presParOf" srcId="{293D8431-05E9-42D3-A92D-23246C8F0D40}" destId="{6F6C9674-C589-4C12-BA7E-BF6D7D7F1D10}" srcOrd="13" destOrd="0" presId="urn:microsoft.com/office/officeart/2005/8/layout/venn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C490D-C8C6-437B-A283-4FC0FF4D5ABB}">
      <dsp:nvSpPr>
        <dsp:cNvPr id="0" name=""/>
        <dsp:cNvSpPr/>
      </dsp:nvSpPr>
      <dsp:spPr>
        <a:xfrm>
          <a:off x="2935693" y="1222232"/>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5954CA48-ECC7-40D1-920A-97D473E1F369}">
      <dsp:nvSpPr>
        <dsp:cNvPr id="0" name=""/>
        <dsp:cNvSpPr/>
      </dsp:nvSpPr>
      <dsp:spPr>
        <a:xfrm>
          <a:off x="2845007" y="152399"/>
          <a:ext cx="1794104" cy="960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Heavy societal involvement</a:t>
          </a:r>
          <a:endParaRPr lang="en-US" sz="2000" b="1" kern="1200" dirty="0"/>
        </a:p>
      </dsp:txBody>
      <dsp:txXfrm>
        <a:off x="2845007" y="152399"/>
        <a:ext cx="1794104" cy="960120"/>
      </dsp:txXfrm>
    </dsp:sp>
    <dsp:sp modelId="{64E3784D-6D08-4F4D-80BC-8780E615D07E}">
      <dsp:nvSpPr>
        <dsp:cNvPr id="0" name=""/>
        <dsp:cNvSpPr/>
      </dsp:nvSpPr>
      <dsp:spPr>
        <a:xfrm>
          <a:off x="3394983" y="1443060"/>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D5454598-0B2E-45B8-9DF5-380A42784612}">
      <dsp:nvSpPr>
        <dsp:cNvPr id="0" name=""/>
        <dsp:cNvSpPr/>
      </dsp:nvSpPr>
      <dsp:spPr>
        <a:xfrm>
          <a:off x="5153858" y="912114"/>
          <a:ext cx="1696244"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Powerful multi-core processors</a:t>
          </a:r>
          <a:endParaRPr lang="en-US" sz="2000" b="1" kern="1200" dirty="0"/>
        </a:p>
      </dsp:txBody>
      <dsp:txXfrm>
        <a:off x="5153858" y="912114"/>
        <a:ext cx="1696244" cy="1056132"/>
      </dsp:txXfrm>
    </dsp:sp>
    <dsp:sp modelId="{0BD53F68-EA1D-478A-904F-FC930C3688DB}">
      <dsp:nvSpPr>
        <dsp:cNvPr id="0" name=""/>
        <dsp:cNvSpPr/>
      </dsp:nvSpPr>
      <dsp:spPr>
        <a:xfrm>
          <a:off x="3507849" y="1939922"/>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8F9AABFF-DC9C-419D-9FC9-628638A3FB53}">
      <dsp:nvSpPr>
        <dsp:cNvPr id="0" name=""/>
        <dsp:cNvSpPr/>
      </dsp:nvSpPr>
      <dsp:spPr>
        <a:xfrm>
          <a:off x="5076814" y="2256282"/>
          <a:ext cx="2143912" cy="1128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Superior software methodologies</a:t>
          </a:r>
          <a:endParaRPr lang="en-US" sz="2000" b="1" kern="1200" dirty="0"/>
        </a:p>
      </dsp:txBody>
      <dsp:txXfrm>
        <a:off x="5076814" y="2256282"/>
        <a:ext cx="2143912" cy="1128141"/>
      </dsp:txXfrm>
    </dsp:sp>
    <dsp:sp modelId="{6125E1DE-9BE3-4FEE-84DD-4E76212D1552}">
      <dsp:nvSpPr>
        <dsp:cNvPr id="0" name=""/>
        <dsp:cNvSpPr/>
      </dsp:nvSpPr>
      <dsp:spPr>
        <a:xfrm>
          <a:off x="3190129" y="2338372"/>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BF9F8B58-43EA-4167-829B-D7E6E4BF62A8}">
      <dsp:nvSpPr>
        <dsp:cNvPr id="0" name=""/>
        <dsp:cNvSpPr/>
      </dsp:nvSpPr>
      <dsp:spPr>
        <a:xfrm>
          <a:off x="4261540" y="3768471"/>
          <a:ext cx="2469656" cy="10321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Virtualization leveraging the powerful hardware</a:t>
          </a:r>
          <a:endParaRPr lang="en-US" sz="2000" b="1" kern="1200" dirty="0"/>
        </a:p>
      </dsp:txBody>
      <dsp:txXfrm>
        <a:off x="4261540" y="3768471"/>
        <a:ext cx="2469656" cy="1032129"/>
      </dsp:txXfrm>
    </dsp:sp>
    <dsp:sp modelId="{6FB96284-9759-423F-8140-26547B56FC97}">
      <dsp:nvSpPr>
        <dsp:cNvPr id="0" name=""/>
        <dsp:cNvSpPr/>
      </dsp:nvSpPr>
      <dsp:spPr>
        <a:xfrm>
          <a:off x="2681256" y="2338372"/>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78D247BB-86C7-4135-9352-F033ABA1AC51}">
      <dsp:nvSpPr>
        <dsp:cNvPr id="0" name=""/>
        <dsp:cNvSpPr/>
      </dsp:nvSpPr>
      <dsp:spPr>
        <a:xfrm>
          <a:off x="743727" y="3768471"/>
          <a:ext cx="2394106" cy="10321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Wider bandwidth for communication</a:t>
          </a:r>
          <a:endParaRPr lang="en-US" sz="2000" b="1" kern="1200" dirty="0"/>
        </a:p>
      </dsp:txBody>
      <dsp:txXfrm>
        <a:off x="743727" y="3768471"/>
        <a:ext cx="2394106" cy="1032129"/>
      </dsp:txXfrm>
    </dsp:sp>
    <dsp:sp modelId="{5A8EF223-5419-4811-B922-D0DCD12E86D3}">
      <dsp:nvSpPr>
        <dsp:cNvPr id="0" name=""/>
        <dsp:cNvSpPr/>
      </dsp:nvSpPr>
      <dsp:spPr>
        <a:xfrm>
          <a:off x="2363536" y="1939922"/>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2F16DBF3-D8A8-4465-8189-0D8C0E67C5D4}">
      <dsp:nvSpPr>
        <dsp:cNvPr id="0" name=""/>
        <dsp:cNvSpPr/>
      </dsp:nvSpPr>
      <dsp:spPr>
        <a:xfrm>
          <a:off x="277353" y="2256282"/>
          <a:ext cx="2022051" cy="1128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Proliferation of devices</a:t>
          </a:r>
          <a:endParaRPr lang="en-US" sz="2000" b="1" kern="1200" dirty="0"/>
        </a:p>
      </dsp:txBody>
      <dsp:txXfrm>
        <a:off x="277353" y="2256282"/>
        <a:ext cx="2022051" cy="1128141"/>
      </dsp:txXfrm>
    </dsp:sp>
    <dsp:sp modelId="{235C7AB8-3470-4627-A835-9AE3442891D0}">
      <dsp:nvSpPr>
        <dsp:cNvPr id="0" name=""/>
        <dsp:cNvSpPr/>
      </dsp:nvSpPr>
      <dsp:spPr>
        <a:xfrm>
          <a:off x="2476402" y="1443060"/>
          <a:ext cx="1565763" cy="156595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6F6C9674-C589-4C12-BA7E-BF6D7D7F1D10}">
      <dsp:nvSpPr>
        <dsp:cNvPr id="0" name=""/>
        <dsp:cNvSpPr/>
      </dsp:nvSpPr>
      <dsp:spPr>
        <a:xfrm>
          <a:off x="470608" y="912114"/>
          <a:ext cx="1929121"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Explosion of domain applications</a:t>
          </a:r>
          <a:endParaRPr lang="en-US" sz="2000" b="1" kern="1200" dirty="0"/>
        </a:p>
      </dsp:txBody>
      <dsp:txXfrm>
        <a:off x="470608" y="912114"/>
        <a:ext cx="1929121" cy="10561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3E390-22E4-4FC8-9597-C2A42B5856CA}" type="datetimeFigureOut">
              <a:rPr lang="en-US" smtClean="0"/>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D3ACA-BEDA-4429-82F2-217D351C851D}" type="slidenum">
              <a:rPr lang="en-US" smtClean="0"/>
              <a:t>‹#›</a:t>
            </a:fld>
            <a:endParaRPr lang="en-US"/>
          </a:p>
        </p:txBody>
      </p:sp>
    </p:spTree>
    <p:extLst>
      <p:ext uri="{BB962C8B-B14F-4D97-AF65-F5344CB8AC3E}">
        <p14:creationId xmlns:p14="http://schemas.microsoft.com/office/powerpoint/2010/main" val="392379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B8150A-4330-48E5-AB27-03631A4BA17A}"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0B6D2-494E-47E8-9860-F7620C542CC2}" type="slidenum">
              <a:rPr lang="en-US" smtClean="0"/>
              <a:t>30</a:t>
            </a:fld>
            <a:endParaRPr lang="en-US"/>
          </a:p>
        </p:txBody>
      </p:sp>
    </p:spTree>
    <p:extLst>
      <p:ext uri="{BB962C8B-B14F-4D97-AF65-F5344CB8AC3E}">
        <p14:creationId xmlns:p14="http://schemas.microsoft.com/office/powerpoint/2010/main" val="324816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D3ACA-BEDA-4429-82F2-217D351C851D}" type="slidenum">
              <a:rPr lang="en-US" smtClean="0"/>
              <a:t>47</a:t>
            </a:fld>
            <a:endParaRPr lang="en-US"/>
          </a:p>
        </p:txBody>
      </p:sp>
    </p:spTree>
    <p:extLst>
      <p:ext uri="{BB962C8B-B14F-4D97-AF65-F5344CB8AC3E}">
        <p14:creationId xmlns:p14="http://schemas.microsoft.com/office/powerpoint/2010/main" val="175392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B5094F-090F-4759-9A74-8699906C2A6F}" type="datetime1">
              <a:rPr lang="en-US" smtClean="0"/>
              <a:t>12/10/2014</a:t>
            </a:fld>
            <a:endParaRPr lang="en-US"/>
          </a:p>
        </p:txBody>
      </p:sp>
      <p:sp>
        <p:nvSpPr>
          <p:cNvPr id="17" name="Footer Placeholder 16"/>
          <p:cNvSpPr>
            <a:spLocks noGrp="1"/>
          </p:cNvSpPr>
          <p:nvPr>
            <p:ph type="ftr" sz="quarter" idx="11"/>
          </p:nvPr>
        </p:nvSpPr>
        <p:spPr/>
        <p:txBody>
          <a:bodyPr/>
          <a:lstStyle/>
          <a:p>
            <a:r>
              <a:rPr lang="en-US" smtClean="0"/>
              <a:t>Rich's Big Data Analytics Training</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06CB55B-1226-4379-978C-D2A81D689B8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8F456-8917-4B03-BED1-A96B71C963AC}" type="datetime1">
              <a:rPr lang="en-US" smtClean="0"/>
              <a:t>12/10/2014</a:t>
            </a:fld>
            <a:endParaRPr lang="en-US"/>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6" name="Slide Number Placeholder 5"/>
          <p:cNvSpPr>
            <a:spLocks noGrp="1"/>
          </p:cNvSpPr>
          <p:nvPr>
            <p:ph type="sldNum" sz="quarter" idx="12"/>
          </p:nvPr>
        </p:nvSpPr>
        <p:spPr/>
        <p:txBody>
          <a:bodyPr/>
          <a:lstStyle/>
          <a:p>
            <a:fld id="{306CB55B-1226-4379-978C-D2A81D689B8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06CB55B-1226-4379-978C-D2A81D689B8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7D8046-4D8C-4D30-9B58-D1A9F4702B52}" type="datetime1">
              <a:rPr lang="en-US" smtClean="0"/>
              <a:t>12/10/2014</a:t>
            </a:fld>
            <a:endParaRPr lang="en-US"/>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2C6D91-7B42-4030-9AD0-0157A90F3BCE}" type="datetime1">
              <a:rPr lang="en-US" smtClean="0"/>
              <a:t>12/10/2014</a:t>
            </a:fld>
            <a:endParaRPr lang="en-US"/>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06CB55B-1226-4379-978C-D2A81D689B8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4" name="Date Placeholder 3"/>
          <p:cNvSpPr>
            <a:spLocks noGrp="1"/>
          </p:cNvSpPr>
          <p:nvPr>
            <p:ph type="dt" sz="half" idx="10"/>
          </p:nvPr>
        </p:nvSpPr>
        <p:spPr/>
        <p:txBody>
          <a:bodyPr/>
          <a:lstStyle/>
          <a:p>
            <a:fld id="{CD6F9E7D-AD0B-41B3-9ED4-44C8125B2C00}" type="datetime1">
              <a:rPr lang="en-US" smtClean="0"/>
              <a:t>12/10/2014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06CB55B-1226-4379-978C-D2A81D689B8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623CE2F-F781-4757-9FA1-D181023724B4}" type="datetime1">
              <a:rPr lang="en-US" smtClean="0"/>
              <a:t>12/10/2014</a:t>
            </a:fld>
            <a:endParaRPr lang="en-US"/>
          </a:p>
        </p:txBody>
      </p:sp>
      <p:sp>
        <p:nvSpPr>
          <p:cNvPr id="6" name="Footer Placeholder 5"/>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00D31A7-0F4B-4D22-AF50-B8EE69A8949C}" type="datetime1">
              <a:rPr lang="en-US" smtClean="0"/>
              <a:t>12/10/2014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Rich's Big Data Analytics Training</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06CB55B-1226-4379-978C-D2A81D689B8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045CCD-5F39-4624-81EE-80D4F87A28B2}"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06CB55B-1226-4379-978C-D2A81D689B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2F84CF8-D91E-41E9-A8A8-20BC28C18E3B}" type="datetime1">
              <a:rPr lang="en-US" smtClean="0"/>
              <a:t>12/10/2014</a:t>
            </a:fld>
            <a:endParaRPr lang="en-US"/>
          </a:p>
        </p:txBody>
      </p:sp>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06CB55B-1226-4379-978C-D2A81D689B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06CB55B-1226-4379-978C-D2A81D689B8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E97FADC-05BE-4974-BECC-F2CCC2B6DBE6}" type="datetime1">
              <a:rPr lang="en-US" smtClean="0"/>
              <a:t>12/10/2014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Rich's Big Data Analytics Training</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06CB55B-1226-4379-978C-D2A81D689B8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7A3E44-6BC6-448A-AE63-D811926EBDEC}" type="datetime1">
              <a:rPr lang="en-US" smtClean="0"/>
              <a:t>12/10/2014</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Rich's Big Data Analytics Training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87A9740-7BF3-40E0-BF0F-9764C2049487}" type="datetime1">
              <a:rPr lang="en-US" smtClean="0"/>
              <a:t>12/10/2014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Rich's Big Data Analytics Training</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06CB55B-1226-4379-978C-D2A81D689B8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ws.amazon.com/document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ws.amazon.com/what-is-cloud-computing/" TargetMode="External"/><Relationship Id="rId2" Type="http://schemas.openxmlformats.org/officeDocument/2006/relationships/hyperlink" Target="http://aws.amazon.com/ec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ws.amazon.com/documentation/ec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richs.s3-website-us-east-1.amazonaw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ichs.com/" TargetMode="External"/><Relationship Id="rId2" Type="http://schemas.openxmlformats.org/officeDocument/2006/relationships/hyperlink" Target="https://console.aws.amazon.com/s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rich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ocs.aws.amazon.com/gettingstarted/latest/swh/static-website-hosting-pricing-s3.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docs.aws.amazon.com/gettingstarted/latest/emr/getting-started-emr-overview.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ncdc.noaa.gov/" TargetMode="External"/><Relationship Id="rId2" Type="http://schemas.openxmlformats.org/officeDocument/2006/relationships/hyperlink" Target="http://developer.nytimes.com/doc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ws.amazon.com/free/" TargetMode="External"/><Relationship Id="rId7" Type="http://schemas.openxmlformats.org/officeDocument/2006/relationships/hyperlink" Target="http://code.google.com/appengine/docs/whatisgoogleappengin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alculator.s3.amazonaws.com/calc5.html" TargetMode="External"/><Relationship Id="rId5" Type="http://schemas.openxmlformats.org/officeDocument/2006/relationships/hyperlink" Target="http://docs.aws.amazon.com/AmazonS3/latest/gsg/GetStartedWithS3.html" TargetMode="External"/><Relationship Id="rId4" Type="http://schemas.openxmlformats.org/officeDocument/2006/relationships/hyperlink" Target="http://docs.aws.amazon.com/gettingstarted/latest/awsgsg-intro/gsg-aws-intro.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1.popworld15.appspot.com/" TargetMode="External"/><Relationship Id="rId2" Type="http://schemas.openxmlformats.org/officeDocument/2006/relationships/hyperlink" Target="http://code.google.com/appengin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 Ramamurthy</a:t>
            </a:r>
            <a:endParaRPr lang="en-US" dirty="0"/>
          </a:p>
        </p:txBody>
      </p:sp>
      <p:sp>
        <p:nvSpPr>
          <p:cNvPr id="4" name="Date Placeholder 3"/>
          <p:cNvSpPr>
            <a:spLocks noGrp="1"/>
          </p:cNvSpPr>
          <p:nvPr>
            <p:ph type="dt" sz="half" idx="10"/>
          </p:nvPr>
        </p:nvSpPr>
        <p:spPr/>
        <p:txBody>
          <a:bodyPr/>
          <a:lstStyle/>
          <a:p>
            <a:fld id="{DFF5C0FD-C84F-49A4-BC18-41267127D4B1}" type="datetime1">
              <a:rPr lang="en-US" smtClean="0"/>
              <a:t>12/10/2014</a:t>
            </a:fld>
            <a:endParaRPr lang="en-US"/>
          </a:p>
        </p:txBody>
      </p:sp>
      <p:sp>
        <p:nvSpPr>
          <p:cNvPr id="2" name="Title 1"/>
          <p:cNvSpPr>
            <a:spLocks noGrp="1"/>
          </p:cNvSpPr>
          <p:nvPr>
            <p:ph type="ctrTitle"/>
          </p:nvPr>
        </p:nvSpPr>
        <p:spPr/>
        <p:txBody>
          <a:bodyPr/>
          <a:lstStyle/>
          <a:p>
            <a:r>
              <a:rPr lang="en-US" dirty="0" smtClean="0"/>
              <a:t>Computing on the cloud</a:t>
            </a:r>
            <a:endParaRPr lang="en-US"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1</a:t>
            </a:fld>
            <a:endParaRPr lang="en-US"/>
          </a:p>
        </p:txBody>
      </p:sp>
    </p:spTree>
    <p:extLst>
      <p:ext uri="{BB962C8B-B14F-4D97-AF65-F5344CB8AC3E}">
        <p14:creationId xmlns:p14="http://schemas.microsoft.com/office/powerpoint/2010/main" val="7024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Web Services (AWS)</a:t>
            </a:r>
            <a:endParaRPr lang="en-US" dirty="0"/>
          </a:p>
        </p:txBody>
      </p:sp>
      <p:sp>
        <p:nvSpPr>
          <p:cNvPr id="4" name="Date Placeholder 3"/>
          <p:cNvSpPr>
            <a:spLocks noGrp="1"/>
          </p:cNvSpPr>
          <p:nvPr>
            <p:ph type="dt" sz="half" idx="10"/>
          </p:nvPr>
        </p:nvSpPr>
        <p:spPr/>
        <p:txBody>
          <a:bodyPr/>
          <a:lstStyle/>
          <a:p>
            <a:fld id="{2DC1C261-E212-4918-9562-A8404D7A67C3}"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2800" dirty="0" smtClean="0"/>
              <a:t>Amazon.com, the online market place for goods, has leveraged the services that worked for their own business and has made them available as cloud services, amazon web services (</a:t>
            </a:r>
            <a:r>
              <a:rPr lang="en-US" sz="2800" dirty="0" err="1" smtClean="0"/>
              <a:t>aws</a:t>
            </a:r>
            <a:r>
              <a:rPr lang="en-US" sz="2800" dirty="0" smtClean="0"/>
              <a:t>)</a:t>
            </a:r>
          </a:p>
          <a:p>
            <a:r>
              <a:rPr lang="en-US" sz="2800" dirty="0" smtClean="0"/>
              <a:t>We will get into the details of the various services </a:t>
            </a:r>
            <a:r>
              <a:rPr lang="en-US" sz="2800" dirty="0" err="1" smtClean="0"/>
              <a:t>aws</a:t>
            </a:r>
            <a:r>
              <a:rPr lang="en-US" sz="2800" dirty="0" smtClean="0"/>
              <a:t> offers and work on hands-on exercises for a select set of services</a:t>
            </a:r>
          </a:p>
          <a:p>
            <a:endParaRPr lang="en-US" sz="2800" dirty="0" smtClean="0"/>
          </a:p>
          <a:p>
            <a:endParaRPr lang="en-US" sz="2800" dirty="0" smtClean="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10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
            <a:ext cx="168213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9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Technologies</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11</a:t>
            </a:fld>
            <a:endParaRPr lang="en-US"/>
          </a:p>
        </p:txBody>
      </p:sp>
      <p:sp>
        <p:nvSpPr>
          <p:cNvPr id="6" name="Content Placeholder 5"/>
          <p:cNvSpPr>
            <a:spLocks noGrp="1"/>
          </p:cNvSpPr>
          <p:nvPr>
            <p:ph sz="quarter" idx="1"/>
          </p:nvPr>
        </p:nvSpPr>
        <p:spPr>
          <a:xfrm>
            <a:off x="304800" y="1524000"/>
            <a:ext cx="8503920" cy="4572000"/>
          </a:xfrm>
        </p:spPr>
        <p:txBody>
          <a:bodyPr/>
          <a:lstStyle/>
          <a:p>
            <a:r>
              <a:rPr lang="en-US" dirty="0" smtClean="0"/>
              <a:t>Many technologies make computing on the cloud possible</a:t>
            </a:r>
          </a:p>
          <a:p>
            <a:r>
              <a:rPr lang="en-US" dirty="0" smtClean="0"/>
              <a:t>Web services (interface)</a:t>
            </a:r>
          </a:p>
          <a:p>
            <a:r>
              <a:rPr lang="en-US" dirty="0" smtClean="0"/>
              <a:t>Identity management</a:t>
            </a:r>
          </a:p>
          <a:p>
            <a:r>
              <a:rPr lang="en-US" dirty="0" smtClean="0"/>
              <a:t>Virtualization: virtual machine images</a:t>
            </a:r>
          </a:p>
          <a:p>
            <a:r>
              <a:rPr lang="en-US" dirty="0" smtClean="0"/>
              <a:t>Of course, the Internet, bandwidth increases and such other obvious across the board improvements</a:t>
            </a:r>
          </a:p>
        </p:txBody>
      </p:sp>
    </p:spTree>
    <p:extLst>
      <p:ext uri="{BB962C8B-B14F-4D97-AF65-F5344CB8AC3E}">
        <p14:creationId xmlns:p14="http://schemas.microsoft.com/office/powerpoint/2010/main" val="260774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t>
            </a:r>
            <a:r>
              <a:rPr lang="en-US" dirty="0" smtClean="0"/>
              <a:t>Management</a:t>
            </a:r>
            <a:r>
              <a:rPr lang="en-US" baseline="30000" dirty="0" smtClean="0"/>
              <a:t>7</a:t>
            </a:r>
            <a:endParaRPr lang="en-US" baseline="30000"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12</a:t>
            </a:fld>
            <a:endParaRPr lang="en-US"/>
          </a:p>
        </p:txBody>
      </p:sp>
      <p:sp>
        <p:nvSpPr>
          <p:cNvPr id="6" name="Content Placeholder 5"/>
          <p:cNvSpPr>
            <a:spLocks noGrp="1"/>
          </p:cNvSpPr>
          <p:nvPr>
            <p:ph sz="quarter" idx="1"/>
          </p:nvPr>
        </p:nvSpPr>
        <p:spPr/>
        <p:txBody>
          <a:bodyPr>
            <a:normAutofit/>
          </a:bodyPr>
          <a:lstStyle/>
          <a:p>
            <a:r>
              <a:rPr lang="en-US" dirty="0" smtClean="0"/>
              <a:t>A typical system like your personal computer or laptop or your server manages the identity of its users using “username” and “password” model</a:t>
            </a:r>
          </a:p>
          <a:p>
            <a:r>
              <a:rPr lang="en-US" dirty="0" smtClean="0"/>
              <a:t>In the case of accessing a cloud services, we need something that is more robust, secure, and automatic for identity authentication. An important aspect of your </a:t>
            </a:r>
            <a:r>
              <a:rPr lang="en-US" dirty="0" smtClean="0">
                <a:solidFill>
                  <a:srgbClr val="FF0000"/>
                </a:solidFill>
              </a:rPr>
              <a:t>data strategy </a:t>
            </a:r>
            <a:r>
              <a:rPr lang="en-US" dirty="0" smtClean="0"/>
              <a:t>is  management of these.</a:t>
            </a:r>
          </a:p>
          <a:p>
            <a:pPr lvl="1"/>
            <a:r>
              <a:rPr lang="en-US" dirty="0" smtClean="0">
                <a:solidFill>
                  <a:srgbClr val="FF0000"/>
                </a:solidFill>
              </a:rPr>
              <a:t>Private key -- public key pair: your identity or your group’s or organization’s is mapped on to a key pair; use that to access cloud services</a:t>
            </a:r>
          </a:p>
          <a:p>
            <a:pPr lvl="1"/>
            <a:r>
              <a:rPr lang="en-US" dirty="0" smtClean="0">
                <a:solidFill>
                  <a:srgbClr val="FF0000"/>
                </a:solidFill>
              </a:rPr>
              <a:t>Credentials: access key and secret access key</a:t>
            </a:r>
          </a:p>
          <a:p>
            <a:endParaRPr lang="en-US" dirty="0" smtClean="0"/>
          </a:p>
          <a:p>
            <a:endParaRPr lang="en-US" dirty="0"/>
          </a:p>
        </p:txBody>
      </p:sp>
    </p:spTree>
    <p:extLst>
      <p:ext uri="{BB962C8B-B14F-4D97-AF65-F5344CB8AC3E}">
        <p14:creationId xmlns:p14="http://schemas.microsoft.com/office/powerpoint/2010/main" val="37211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a:t>
            </a:r>
            <a:r>
              <a:rPr lang="en-US" dirty="0" err="1" smtClean="0"/>
              <a:t>aws</a:t>
            </a:r>
            <a:r>
              <a:rPr lang="en-US" dirty="0" smtClean="0"/>
              <a:t>?</a:t>
            </a:r>
            <a:endParaRPr lang="en-US" dirty="0"/>
          </a:p>
        </p:txBody>
      </p:sp>
      <p:sp>
        <p:nvSpPr>
          <p:cNvPr id="4" name="Date Placeholder 3"/>
          <p:cNvSpPr>
            <a:spLocks noGrp="1"/>
          </p:cNvSpPr>
          <p:nvPr>
            <p:ph type="dt" sz="half" idx="10"/>
          </p:nvPr>
        </p:nvSpPr>
        <p:spPr/>
        <p:txBody>
          <a:bodyPr/>
          <a:lstStyle/>
          <a:p>
            <a:fld id="{8BF6426A-2859-4F2A-A20A-BCC4116696DD}"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2800" dirty="0"/>
              <a:t>You can run nearly anything on AWS that you would run on physical hardware: websites, applications, databases, mobile apps, email campaigns, distributed data analysis, media storage, and private networks. </a:t>
            </a:r>
            <a:endParaRPr lang="en-US" sz="2800" dirty="0" smtClean="0"/>
          </a:p>
          <a:p>
            <a:pPr marL="0" indent="0">
              <a:buNone/>
            </a:pPr>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13</a:t>
            </a:fld>
            <a:endParaRPr lang="en-US"/>
          </a:p>
        </p:txBody>
      </p:sp>
    </p:spTree>
    <p:extLst>
      <p:ext uri="{BB962C8B-B14F-4D97-AF65-F5344CB8AC3E}">
        <p14:creationId xmlns:p14="http://schemas.microsoft.com/office/powerpoint/2010/main" val="22118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Getting Started with AWS</a:t>
            </a:r>
            <a:endParaRPr lang="en-US" dirty="0"/>
          </a:p>
        </p:txBody>
      </p:sp>
      <p:sp>
        <p:nvSpPr>
          <p:cNvPr id="2" name="Date Placeholder 1"/>
          <p:cNvSpPr>
            <a:spLocks noGrp="1"/>
          </p:cNvSpPr>
          <p:nvPr>
            <p:ph type="dt" sz="half" idx="10"/>
          </p:nvPr>
        </p:nvSpPr>
        <p:spPr/>
        <p:txBody>
          <a:bodyPr/>
          <a:lstStyle/>
          <a:p>
            <a:fld id="{E4611E5C-3835-4BF2-9CD2-572B3F281E0D}" type="datetime1">
              <a:rPr lang="en-US" smtClean="0"/>
              <a:t>12/10/2014</a:t>
            </a:fld>
            <a:endParaRPr lang="en-US"/>
          </a:p>
        </p:txBody>
      </p:sp>
      <p:sp>
        <p:nvSpPr>
          <p:cNvPr id="7" name="Content Placeholder 6"/>
          <p:cNvSpPr>
            <a:spLocks noGrp="1"/>
          </p:cNvSpPr>
          <p:nvPr>
            <p:ph sz="quarter" idx="1"/>
          </p:nvPr>
        </p:nvSpPr>
        <p:spPr/>
        <p:txBody>
          <a:bodyPr>
            <a:normAutofit fontScale="92500" lnSpcReduction="10000"/>
          </a:bodyPr>
          <a:lstStyle/>
          <a:p>
            <a:r>
              <a:rPr lang="en-US" sz="2800" dirty="0"/>
              <a:t>Amazon Web Services (AWS) provides computing resources and services that you can use to build applications within minutes at pay-as-you-go </a:t>
            </a:r>
            <a:r>
              <a:rPr lang="en-US" sz="2800" dirty="0" smtClean="0"/>
              <a:t>pricing.</a:t>
            </a:r>
          </a:p>
          <a:p>
            <a:r>
              <a:rPr lang="en-US" sz="2800" dirty="0" smtClean="0"/>
              <a:t>For </a:t>
            </a:r>
            <a:r>
              <a:rPr lang="en-US" sz="2800" dirty="0"/>
              <a:t>example, you can rent a server on AWS that you can connect to, configure, secure, and run just as you would a physical server. </a:t>
            </a:r>
            <a:endParaRPr lang="en-US" sz="2800" dirty="0" smtClean="0"/>
          </a:p>
          <a:p>
            <a:r>
              <a:rPr lang="en-US" sz="2800" dirty="0" smtClean="0"/>
              <a:t>The </a:t>
            </a:r>
            <a:r>
              <a:rPr lang="en-US" sz="2800" dirty="0"/>
              <a:t>difference is the virtual server runs on top of a planet-scale network managed by AWS. </a:t>
            </a:r>
            <a:endParaRPr lang="en-US" sz="2800" dirty="0" smtClean="0"/>
          </a:p>
          <a:p>
            <a:r>
              <a:rPr lang="en-US" sz="2800" dirty="0"/>
              <a:t>Using AWS to build your Internet application is like purchasing electricity from a power company instead of running your own generator</a:t>
            </a:r>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14</a:t>
            </a:fld>
            <a:endParaRPr lang="en-US"/>
          </a:p>
        </p:txBody>
      </p:sp>
    </p:spTree>
    <p:extLst>
      <p:ext uri="{BB962C8B-B14F-4D97-AF65-F5344CB8AC3E}">
        <p14:creationId xmlns:p14="http://schemas.microsoft.com/office/powerpoint/2010/main" val="1726814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Getting started</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15</a:t>
            </a:fld>
            <a:endParaRPr lang="en-US"/>
          </a:p>
        </p:txBody>
      </p:sp>
      <p:sp>
        <p:nvSpPr>
          <p:cNvPr id="6" name="Content Placeholder 5"/>
          <p:cNvSpPr>
            <a:spLocks noGrp="1"/>
          </p:cNvSpPr>
          <p:nvPr>
            <p:ph sz="quarter" idx="1"/>
          </p:nvPr>
        </p:nvSpPr>
        <p:spPr/>
        <p:txBody>
          <a:bodyPr/>
          <a:lstStyle/>
          <a:p>
            <a:r>
              <a:rPr lang="en-US" sz="2400" dirty="0"/>
              <a:t>Get an account on </a:t>
            </a:r>
            <a:r>
              <a:rPr lang="en-US" sz="2400" dirty="0" smtClean="0"/>
              <a:t>aws.amazon.com/free -- the </a:t>
            </a:r>
            <a:r>
              <a:rPr lang="en-US" sz="2400" dirty="0"/>
              <a:t>free tier for services</a:t>
            </a:r>
          </a:p>
          <a:p>
            <a:r>
              <a:rPr lang="en-US" sz="2400" dirty="0"/>
              <a:t>Next step is to study the documentation available on various services : </a:t>
            </a:r>
            <a:r>
              <a:rPr lang="en-US" sz="2400" dirty="0">
                <a:hlinkClick r:id="rId2"/>
              </a:rPr>
              <a:t>https://aws.amazon.com/documentation</a:t>
            </a:r>
            <a:r>
              <a:rPr lang="en-US" sz="2400" dirty="0" smtClean="0">
                <a:hlinkClick r:id="rId2"/>
              </a:rPr>
              <a:t>/</a:t>
            </a:r>
            <a:r>
              <a:rPr lang="en-US" sz="2400" dirty="0" smtClean="0"/>
              <a:t> </a:t>
            </a:r>
            <a:endParaRPr lang="en-US" sz="2400" dirty="0"/>
          </a:p>
          <a:p>
            <a:r>
              <a:rPr lang="en-US" sz="2400" dirty="0"/>
              <a:t>Follow the documentation with hands-on tutorials</a:t>
            </a:r>
            <a:r>
              <a:rPr lang="en-US" sz="2400" dirty="0" smtClean="0"/>
              <a:t>.</a:t>
            </a:r>
          </a:p>
          <a:p>
            <a:r>
              <a:rPr lang="en-US" sz="2400" dirty="0" smtClean="0"/>
              <a:t>We will look at the list of the services offered by </a:t>
            </a:r>
            <a:r>
              <a:rPr lang="en-US" sz="2400" dirty="0" err="1" smtClean="0"/>
              <a:t>aws</a:t>
            </a:r>
            <a:r>
              <a:rPr lang="en-US" sz="2400" dirty="0" smtClean="0"/>
              <a:t>.</a:t>
            </a:r>
          </a:p>
          <a:p>
            <a:r>
              <a:rPr lang="en-US" sz="2400" dirty="0"/>
              <a:t>Extensive documentation is available </a:t>
            </a:r>
            <a:r>
              <a:rPr lang="en-US" sz="2400" dirty="0" smtClean="0"/>
              <a:t>with </a:t>
            </a:r>
            <a:r>
              <a:rPr lang="en-US" sz="2400" dirty="0"/>
              <a:t>excellent contribution form the industry in Amazon Marketplace </a:t>
            </a:r>
            <a:r>
              <a:rPr lang="en-US" sz="2400" dirty="0" smtClean="0"/>
              <a:t>AMIs and </a:t>
            </a:r>
            <a:r>
              <a:rPr lang="en-US" sz="2400" dirty="0"/>
              <a:t>Community </a:t>
            </a:r>
            <a:r>
              <a:rPr lang="en-US" sz="2400" dirty="0" smtClean="0"/>
              <a:t>AMIs.</a:t>
            </a:r>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2891576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Console</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16</a:t>
            </a:fld>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763000" cy="542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99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400" dirty="0" smtClean="0"/>
              <a:t>Amazon EC2          </a:t>
            </a:r>
            <a:endParaRPr lang="en-US" sz="4400" dirty="0"/>
          </a:p>
        </p:txBody>
      </p:sp>
      <p:sp>
        <p:nvSpPr>
          <p:cNvPr id="8" name="Date Placeholder 7"/>
          <p:cNvSpPr>
            <a:spLocks noGrp="1"/>
          </p:cNvSpPr>
          <p:nvPr>
            <p:ph type="dt" sz="half" idx="10"/>
          </p:nvPr>
        </p:nvSpPr>
        <p:spPr/>
        <p:txBody>
          <a:bodyPr/>
          <a:lstStyle/>
          <a:p>
            <a:pPr>
              <a:defRPr/>
            </a:pPr>
            <a:fld id="{77532A29-0181-425E-89A5-B7DFAAE34C71}" type="datetime1">
              <a:rPr lang="en-US" smtClean="0"/>
              <a:t>12/10/2014</a:t>
            </a:fld>
            <a:endParaRPr lang="en-US"/>
          </a:p>
        </p:txBody>
      </p:sp>
      <p:sp>
        <p:nvSpPr>
          <p:cNvPr id="30723" name="Content Placeholder 5"/>
          <p:cNvSpPr>
            <a:spLocks noGrp="1"/>
          </p:cNvSpPr>
          <p:nvPr>
            <p:ph sz="quarter" idx="1"/>
          </p:nvPr>
        </p:nvSpPr>
        <p:spPr/>
        <p:txBody>
          <a:bodyPr>
            <a:normAutofit fontScale="92500" lnSpcReduction="10000"/>
          </a:bodyPr>
          <a:lstStyle/>
          <a:p>
            <a:r>
              <a:rPr lang="en-US" dirty="0">
                <a:hlinkClick r:id="rId2"/>
              </a:rPr>
              <a:t>http://aws.amazon.com/ec2</a:t>
            </a:r>
            <a:r>
              <a:rPr lang="en-US" dirty="0" smtClean="0">
                <a:hlinkClick r:id="rId2"/>
              </a:rPr>
              <a:t>/</a:t>
            </a:r>
            <a:endParaRPr lang="en-US" dirty="0" smtClean="0"/>
          </a:p>
          <a:p>
            <a:r>
              <a:rPr lang="en-US" dirty="0" smtClean="0"/>
              <a:t>EC2 </a:t>
            </a:r>
            <a:r>
              <a:rPr lang="en-US" dirty="0" smtClean="0">
                <a:solidFill>
                  <a:schemeClr val="tx1"/>
                </a:solidFill>
                <a:latin typeface="+mn-lt"/>
              </a:rPr>
              <a:t>(Elastic Compute Cloud) was the first </a:t>
            </a:r>
            <a:r>
              <a:rPr lang="en-US" dirty="0" smtClean="0"/>
              <a:t>service that amazon introduced.</a:t>
            </a:r>
          </a:p>
          <a:p>
            <a:r>
              <a:rPr lang="en-US" dirty="0" smtClean="0"/>
              <a:t>Provides </a:t>
            </a:r>
            <a:r>
              <a:rPr lang="en-US" dirty="0"/>
              <a:t>resizable compute capacity in the cloud. It is designed to make web-scale </a:t>
            </a:r>
            <a:r>
              <a:rPr lang="en-US" dirty="0">
                <a:hlinkClick r:id="rId3"/>
              </a:rPr>
              <a:t>cloud computing</a:t>
            </a:r>
            <a:r>
              <a:rPr lang="en-US" dirty="0"/>
              <a:t> easier for developers.</a:t>
            </a:r>
            <a:endParaRPr lang="en-US" dirty="0" smtClean="0"/>
          </a:p>
          <a:p>
            <a:pPr eaLnBrk="1" hangingPunct="1"/>
            <a:r>
              <a:rPr lang="en-US" dirty="0" smtClean="0">
                <a:solidFill>
                  <a:schemeClr val="tx1"/>
                </a:solidFill>
                <a:latin typeface="+mn-lt"/>
              </a:rPr>
              <a:t>Amazon EC2 is one large complex web service.</a:t>
            </a:r>
          </a:p>
          <a:p>
            <a:pPr eaLnBrk="1" hangingPunct="1"/>
            <a:r>
              <a:rPr lang="en-US" dirty="0" smtClean="0">
                <a:solidFill>
                  <a:schemeClr val="tx1"/>
                </a:solidFill>
                <a:latin typeface="+mn-lt"/>
              </a:rPr>
              <a:t>EC2 provides an API for instantiating computing instances with any of the operating systems supported.</a:t>
            </a:r>
          </a:p>
          <a:p>
            <a:pPr eaLnBrk="1" hangingPunct="1"/>
            <a:r>
              <a:rPr lang="en-US" dirty="0" smtClean="0">
                <a:solidFill>
                  <a:schemeClr val="tx1"/>
                </a:solidFill>
                <a:latin typeface="+mn-lt"/>
              </a:rPr>
              <a:t>It can facilitate computations through Amazon Machine Images (AMIs) for various other models.</a:t>
            </a:r>
          </a:p>
        </p:txBody>
      </p:sp>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4" name="Slide Number Placeholder 3"/>
          <p:cNvSpPr>
            <a:spLocks noGrp="1"/>
          </p:cNvSpPr>
          <p:nvPr>
            <p:ph type="sldNum" sz="quarter" idx="12"/>
          </p:nvPr>
        </p:nvSpPr>
        <p:spPr/>
        <p:txBody>
          <a:bodyPr/>
          <a:lstStyle/>
          <a:p>
            <a:fld id="{306CB55B-1226-4379-978C-D2A81D689B8B}" type="slidenum">
              <a:rPr lang="en-US" smtClean="0"/>
              <a:t>17</a:t>
            </a:fld>
            <a:endParaRPr lang="en-US"/>
          </a:p>
        </p:txBody>
      </p:sp>
    </p:spTree>
    <p:extLst>
      <p:ext uri="{BB962C8B-B14F-4D97-AF65-F5344CB8AC3E}">
        <p14:creationId xmlns:p14="http://schemas.microsoft.com/office/powerpoint/2010/main" val="261086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Ec2 AMI and instances</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18</a:t>
            </a:fld>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1600200"/>
            <a:ext cx="27527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4495800"/>
            <a:ext cx="5410200" cy="646331"/>
          </a:xfrm>
          <a:prstGeom prst="rect">
            <a:avLst/>
          </a:prstGeom>
        </p:spPr>
        <p:txBody>
          <a:bodyPr wrap="square">
            <a:spAutoFit/>
          </a:bodyPr>
          <a:lstStyle/>
          <a:p>
            <a:r>
              <a:rPr lang="en-US" dirty="0">
                <a:hlinkClick r:id="rId3"/>
              </a:rPr>
              <a:t>http://</a:t>
            </a:r>
            <a:r>
              <a:rPr lang="en-US" dirty="0" smtClean="0">
                <a:hlinkClick r:id="rId3"/>
              </a:rPr>
              <a:t>aws.amazon.com/documentation/ec2/</a:t>
            </a:r>
            <a:endParaRPr lang="en-US" dirty="0" smtClean="0"/>
          </a:p>
          <a:p>
            <a:r>
              <a:rPr lang="en-US" dirty="0" smtClean="0"/>
              <a:t>AMI: Amazon Machine Image</a:t>
            </a:r>
            <a:endParaRPr lang="en-US" dirty="0"/>
          </a:p>
        </p:txBody>
      </p:sp>
      <p:sp>
        <p:nvSpPr>
          <p:cNvPr id="8" name="TextBox 7"/>
          <p:cNvSpPr txBox="1"/>
          <p:nvPr/>
        </p:nvSpPr>
        <p:spPr>
          <a:xfrm>
            <a:off x="5715000" y="4680466"/>
            <a:ext cx="184731"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86209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Amazon EC2 API</a:t>
            </a:r>
            <a:endParaRPr lang="en-US" dirty="0">
              <a:solidFill>
                <a:schemeClr val="tx2">
                  <a:satMod val="130000"/>
                </a:schemeClr>
              </a:solidFill>
            </a:endParaRPr>
          </a:p>
        </p:txBody>
      </p:sp>
      <p:sp>
        <p:nvSpPr>
          <p:cNvPr id="11267" name="Content Placeholder 2"/>
          <p:cNvSpPr>
            <a:spLocks noGrp="1"/>
          </p:cNvSpPr>
          <p:nvPr>
            <p:ph idx="1"/>
          </p:nvPr>
        </p:nvSpPr>
        <p:spPr/>
        <p:txBody>
          <a:bodyPr/>
          <a:lstStyle/>
          <a:p>
            <a:pPr eaLnBrk="1" hangingPunct="1"/>
            <a:r>
              <a:rPr lang="en-US" altLang="en-US" dirty="0" smtClean="0"/>
              <a:t>EC2 provides web services API for provisioning, managing, and de-provisioning virtual servers inside amazon cloud.</a:t>
            </a:r>
          </a:p>
          <a:p>
            <a:pPr eaLnBrk="1" hangingPunct="1"/>
            <a:r>
              <a:rPr lang="en-US" altLang="en-US" dirty="0" smtClean="0"/>
              <a:t>Applications anywhere on the Internet can launch a virtual server in the amazon cloud with a single web services call (either REST or SOAP WS call)</a:t>
            </a:r>
          </a:p>
          <a:p>
            <a:pPr eaLnBrk="1" hangingPunct="1"/>
            <a:r>
              <a:rPr lang="en-US" altLang="en-US" dirty="0" smtClean="0"/>
              <a:t>We will now create an instance on EC2;</a:t>
            </a:r>
          </a:p>
          <a:p>
            <a:pPr lvl="1"/>
            <a:r>
              <a:rPr lang="en-US" altLang="en-US" dirty="0"/>
              <a:t>T</a:t>
            </a:r>
            <a:r>
              <a:rPr lang="en-US" altLang="en-US" dirty="0" smtClean="0"/>
              <a:t>his can be done automatically (by other applications) programmatically, remotely, from anywhere through EC2 API.</a:t>
            </a:r>
          </a:p>
        </p:txBody>
      </p:sp>
    </p:spTree>
    <p:extLst>
      <p:ext uri="{BB962C8B-B14F-4D97-AF65-F5344CB8AC3E}">
        <p14:creationId xmlns:p14="http://schemas.microsoft.com/office/powerpoint/2010/main" val="2123217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Outline </a:t>
            </a:r>
            <a:endParaRPr lang="en-US" dirty="0"/>
          </a:p>
        </p:txBody>
      </p:sp>
      <p:sp>
        <p:nvSpPr>
          <p:cNvPr id="7" name="Date Placeholder 6"/>
          <p:cNvSpPr>
            <a:spLocks noGrp="1"/>
          </p:cNvSpPr>
          <p:nvPr>
            <p:ph type="dt" sz="half" idx="10"/>
          </p:nvPr>
        </p:nvSpPr>
        <p:spPr/>
        <p:txBody>
          <a:bodyPr/>
          <a:lstStyle/>
          <a:p>
            <a:pPr>
              <a:defRPr/>
            </a:pPr>
            <a:fld id="{D7FDAFB7-EE05-4B15-BD3A-8064693B1600}" type="datetime1">
              <a:rPr lang="en-US" smtClean="0"/>
              <a:t>12/10/2014</a:t>
            </a:fld>
            <a:endParaRPr lang="en-US"/>
          </a:p>
        </p:txBody>
      </p:sp>
      <p:sp>
        <p:nvSpPr>
          <p:cNvPr id="16387" name="Content Placeholder 2"/>
          <p:cNvSpPr>
            <a:spLocks noGrp="1"/>
          </p:cNvSpPr>
          <p:nvPr>
            <p:ph sz="quarter" idx="1"/>
          </p:nvPr>
        </p:nvSpPr>
        <p:spPr>
          <a:xfrm>
            <a:off x="457200" y="1600200"/>
            <a:ext cx="8229600" cy="4297363"/>
          </a:xfrm>
        </p:spPr>
        <p:txBody>
          <a:bodyPr>
            <a:normAutofit lnSpcReduction="10000"/>
          </a:bodyPr>
          <a:lstStyle/>
          <a:p>
            <a:pPr marL="0" indent="0" eaLnBrk="1" hangingPunct="1">
              <a:buNone/>
            </a:pPr>
            <a:endParaRPr lang="en-US" b="1" dirty="0" smtClean="0">
              <a:solidFill>
                <a:schemeClr val="tx1"/>
              </a:solidFill>
              <a:latin typeface="+mn-lt"/>
            </a:endParaRPr>
          </a:p>
          <a:p>
            <a:pPr eaLnBrk="1" hangingPunct="1"/>
            <a:r>
              <a:rPr lang="en-US" dirty="0" smtClean="0">
                <a:solidFill>
                  <a:schemeClr val="tx1"/>
                </a:solidFill>
              </a:rPr>
              <a:t>Golden Era in Computing</a:t>
            </a:r>
          </a:p>
          <a:p>
            <a:pPr eaLnBrk="1" hangingPunct="1"/>
            <a:r>
              <a:rPr lang="en-US" dirty="0" smtClean="0">
                <a:solidFill>
                  <a:schemeClr val="tx1"/>
                </a:solidFill>
              </a:rPr>
              <a:t>Data </a:t>
            </a:r>
            <a:r>
              <a:rPr lang="en-US" dirty="0">
                <a:solidFill>
                  <a:schemeClr val="tx1"/>
                </a:solidFill>
              </a:rPr>
              <a:t> </a:t>
            </a:r>
            <a:r>
              <a:rPr lang="en-US" dirty="0" smtClean="0">
                <a:solidFill>
                  <a:schemeClr val="tx1"/>
                </a:solidFill>
              </a:rPr>
              <a:t>and Computing challenges</a:t>
            </a:r>
          </a:p>
          <a:p>
            <a:pPr eaLnBrk="1" hangingPunct="1"/>
            <a:r>
              <a:rPr lang="en-US" dirty="0" smtClean="0">
                <a:solidFill>
                  <a:schemeClr val="tx1"/>
                </a:solidFill>
              </a:rPr>
              <a:t>Cloud Computing</a:t>
            </a:r>
          </a:p>
          <a:p>
            <a:pPr eaLnBrk="1" hangingPunct="1"/>
            <a:r>
              <a:rPr lang="en-US" dirty="0" smtClean="0">
                <a:solidFill>
                  <a:schemeClr val="tx1"/>
                </a:solidFill>
              </a:rPr>
              <a:t>Popular Cloud Providers</a:t>
            </a:r>
          </a:p>
          <a:p>
            <a:pPr eaLnBrk="1" hangingPunct="1"/>
            <a:r>
              <a:rPr lang="en-US" dirty="0" smtClean="0"/>
              <a:t>Working with Amazon Web Services (</a:t>
            </a:r>
            <a:r>
              <a:rPr lang="en-US" dirty="0" err="1" smtClean="0"/>
              <a:t>aws</a:t>
            </a:r>
            <a:r>
              <a:rPr lang="en-US" dirty="0" smtClean="0"/>
              <a:t>)</a:t>
            </a:r>
          </a:p>
          <a:p>
            <a:pPr eaLnBrk="1" hangingPunct="1"/>
            <a:r>
              <a:rPr lang="en-US" dirty="0" smtClean="0"/>
              <a:t>Identity management: Security strategy</a:t>
            </a:r>
            <a:endParaRPr lang="en-US" dirty="0" smtClean="0">
              <a:solidFill>
                <a:schemeClr val="tx1"/>
              </a:solidFill>
            </a:endParaRPr>
          </a:p>
          <a:p>
            <a:pPr eaLnBrk="1" hangingPunct="1"/>
            <a:r>
              <a:rPr lang="en-US" dirty="0" smtClean="0">
                <a:solidFill>
                  <a:schemeClr val="tx1"/>
                </a:solidFill>
              </a:rPr>
              <a:t>Summary</a:t>
            </a:r>
          </a:p>
          <a:p>
            <a:pPr eaLnBrk="1" hangingPunct="1"/>
            <a:r>
              <a:rPr lang="en-US" dirty="0" smtClean="0">
                <a:solidFill>
                  <a:schemeClr val="tx1"/>
                </a:solidFill>
              </a:rPr>
              <a:t>References</a:t>
            </a:r>
          </a:p>
        </p:txBody>
      </p:sp>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4" name="Slide Number Placeholder 3"/>
          <p:cNvSpPr>
            <a:spLocks noGrp="1"/>
          </p:cNvSpPr>
          <p:nvPr>
            <p:ph type="sldNum" sz="quarter" idx="12"/>
          </p:nvPr>
        </p:nvSpPr>
        <p:spPr/>
        <p:txBody>
          <a:bodyPr/>
          <a:lstStyle/>
          <a:p>
            <a:fld id="{306CB55B-1226-4379-978C-D2A81D689B8B}" type="slidenum">
              <a:rPr lang="en-US" smtClean="0"/>
              <a:t>2</a:t>
            </a:fld>
            <a:endParaRPr lang="en-US"/>
          </a:p>
        </p:txBody>
      </p:sp>
    </p:spTree>
    <p:extLst>
      <p:ext uri="{BB962C8B-B14F-4D97-AF65-F5344CB8AC3E}">
        <p14:creationId xmlns:p14="http://schemas.microsoft.com/office/powerpoint/2010/main" val="1387435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Ec2 Demo</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20</a:t>
            </a:fld>
            <a:endParaRPr lang="en-US"/>
          </a:p>
        </p:txBody>
      </p:sp>
      <p:sp>
        <p:nvSpPr>
          <p:cNvPr id="6" name="Content Placeholder 5"/>
          <p:cNvSpPr>
            <a:spLocks noGrp="1"/>
          </p:cNvSpPr>
          <p:nvPr>
            <p:ph sz="quarter" idx="1"/>
          </p:nvPr>
        </p:nvSpPr>
        <p:spPr/>
        <p:txBody>
          <a:bodyPr/>
          <a:lstStyle/>
          <a:p>
            <a:r>
              <a:rPr lang="en-US" dirty="0" smtClean="0"/>
              <a:t>In this demo we will instantiate a Windows machine and connect to it using public/private key pair</a:t>
            </a:r>
            <a:r>
              <a:rPr lang="en-US" dirty="0" smtClean="0"/>
              <a:t>.</a:t>
            </a:r>
          </a:p>
          <a:p>
            <a:r>
              <a:rPr lang="en-US" dirty="0" smtClean="0"/>
              <a:t>On to Exercise 1</a:t>
            </a:r>
            <a:endParaRPr lang="en-US" dirty="0"/>
          </a:p>
        </p:txBody>
      </p:sp>
    </p:spTree>
    <p:extLst>
      <p:ext uri="{BB962C8B-B14F-4D97-AF65-F5344CB8AC3E}">
        <p14:creationId xmlns:p14="http://schemas.microsoft.com/office/powerpoint/2010/main" val="58998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Storage Service (S3)</a:t>
            </a:r>
            <a:endParaRPr lang="en-US" dirty="0"/>
          </a:p>
        </p:txBody>
      </p:sp>
      <p:sp>
        <p:nvSpPr>
          <p:cNvPr id="4" name="Date Placeholder 3"/>
          <p:cNvSpPr>
            <a:spLocks noGrp="1"/>
          </p:cNvSpPr>
          <p:nvPr>
            <p:ph type="dt" sz="half" idx="10"/>
          </p:nvPr>
        </p:nvSpPr>
        <p:spPr/>
        <p:txBody>
          <a:bodyPr/>
          <a:lstStyle/>
          <a:p>
            <a:fld id="{7D6C356F-A3B9-466A-BB68-A0091FFD79AB}" type="datetime1">
              <a:rPr lang="en-US" smtClean="0"/>
              <a:t>12/10/2014</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115284386"/>
              </p:ext>
            </p:extLst>
          </p:nvPr>
        </p:nvGraphicFramePr>
        <p:xfrm>
          <a:off x="457200" y="2590800"/>
          <a:ext cx="8229600" cy="2590799"/>
        </p:xfrm>
        <a:graphic>
          <a:graphicData uri="http://schemas.openxmlformats.org/drawingml/2006/table">
            <a:tbl>
              <a:tblPr/>
              <a:tblGrid>
                <a:gridCol w="2743200"/>
                <a:gridCol w="2743200"/>
                <a:gridCol w="2743200"/>
              </a:tblGrid>
              <a:tr h="609600">
                <a:tc>
                  <a:txBody>
                    <a:bodyPr/>
                    <a:lstStyle/>
                    <a:p>
                      <a:r>
                        <a:rPr lang="en-US" dirty="0"/>
                        <a:t>Amazon Web Service</a:t>
                      </a:r>
                    </a:p>
                  </a:txBody>
                  <a:tcPr anchor="ctr">
                    <a:lnL>
                      <a:noFill/>
                    </a:lnL>
                    <a:lnR>
                      <a:noFill/>
                    </a:lnR>
                    <a:lnT>
                      <a:noFill/>
                    </a:lnT>
                    <a:lnB>
                      <a:noFill/>
                    </a:lnB>
                  </a:tcPr>
                </a:tc>
                <a:tc>
                  <a:txBody>
                    <a:bodyPr/>
                    <a:lstStyle/>
                    <a:p>
                      <a:r>
                        <a:rPr lang="en-US"/>
                        <a:t>Free usage tier?</a:t>
                      </a:r>
                    </a:p>
                  </a:txBody>
                  <a:tcPr anchor="ctr">
                    <a:lnL>
                      <a:noFill/>
                    </a:lnL>
                    <a:lnR>
                      <a:noFill/>
                    </a:lnR>
                    <a:lnT>
                      <a:noFill/>
                    </a:lnT>
                    <a:lnB>
                      <a:noFill/>
                    </a:lnB>
                  </a:tcPr>
                </a:tc>
                <a:tc>
                  <a:txBody>
                    <a:bodyPr/>
                    <a:lstStyle/>
                    <a:p>
                      <a:r>
                        <a:rPr lang="en-US"/>
                        <a:t>What it does</a:t>
                      </a:r>
                    </a:p>
                  </a:txBody>
                  <a:tcPr anchor="ctr">
                    <a:lnL>
                      <a:noFill/>
                    </a:lnL>
                    <a:lnR>
                      <a:noFill/>
                    </a:lnR>
                    <a:lnT>
                      <a:noFill/>
                    </a:lnT>
                    <a:lnB>
                      <a:noFill/>
                    </a:lnB>
                  </a:tcPr>
                </a:tc>
              </a:tr>
              <a:tr h="1981199">
                <a:tc>
                  <a:txBody>
                    <a:bodyPr/>
                    <a:lstStyle/>
                    <a:p>
                      <a:endParaRPr lang="en-US" dirty="0"/>
                    </a:p>
                    <a:p>
                      <a:r>
                        <a:rPr lang="en-US" dirty="0"/>
                        <a:t>Amazon Simple Storage Service (Amazon S3) </a:t>
                      </a:r>
                      <a:endParaRPr lang="en-US" dirty="0">
                        <a:hlinkClick r:id=""/>
                      </a:endParaRP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dirty="0"/>
                        <a:t>Stores and retrieves digital files. </a:t>
                      </a:r>
                    </a:p>
                  </a:txBody>
                  <a:tcPr anchor="ctr">
                    <a:lnL>
                      <a:noFill/>
                    </a:lnL>
                    <a:lnR>
                      <a:noFill/>
                    </a:lnR>
                    <a:lnT>
                      <a:noFill/>
                    </a:lnT>
                    <a:lnB>
                      <a:noFill/>
                    </a:lnB>
                  </a:tcPr>
                </a:tc>
              </a:tr>
            </a:tbl>
          </a:graphicData>
        </a:graphic>
      </p:graphicFrame>
      <p:pic>
        <p:nvPicPr>
          <p:cNvPr id="3073" name="Picture 1" descr="Amazon 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21</a:t>
            </a:fld>
            <a:endParaRPr lang="en-US"/>
          </a:p>
        </p:txBody>
      </p:sp>
      <p:pic>
        <p:nvPicPr>
          <p:cNvPr id="2050" name="Picture 2" descr="http://docs.aws.amazon.com/AmazonS3/latest/gsg/images/flow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181600"/>
            <a:ext cx="6924675"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8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lstStyle/>
          <a:p>
            <a:r>
              <a:rPr lang="en-US" dirty="0" smtClean="0"/>
              <a:t>Simple Storage Service (S3)</a:t>
            </a:r>
            <a:endParaRPr lang="en-US" dirty="0"/>
          </a:p>
        </p:txBody>
      </p:sp>
      <p:sp>
        <p:nvSpPr>
          <p:cNvPr id="4" name="Date Placeholder 3"/>
          <p:cNvSpPr>
            <a:spLocks noGrp="1"/>
          </p:cNvSpPr>
          <p:nvPr>
            <p:ph type="dt" sz="half" idx="10"/>
          </p:nvPr>
        </p:nvSpPr>
        <p:spPr/>
        <p:txBody>
          <a:bodyPr/>
          <a:lstStyle/>
          <a:p>
            <a:fld id="{B911A914-D571-47C2-9D9F-A069A28482EA}" type="datetime1">
              <a:rPr lang="en-US" smtClean="0"/>
              <a:t>12/10/2014</a:t>
            </a:fld>
            <a:endParaRPr lang="en-US"/>
          </a:p>
        </p:txBody>
      </p:sp>
      <p:sp>
        <p:nvSpPr>
          <p:cNvPr id="3" name="Content Placeholder 2"/>
          <p:cNvSpPr>
            <a:spLocks noGrp="1"/>
          </p:cNvSpPr>
          <p:nvPr>
            <p:ph sz="quarter" idx="1"/>
          </p:nvPr>
        </p:nvSpPr>
        <p:spPr>
          <a:xfrm>
            <a:off x="457200" y="1752600"/>
            <a:ext cx="8229600" cy="4724400"/>
          </a:xfrm>
        </p:spPr>
        <p:txBody>
          <a:bodyPr>
            <a:normAutofit/>
          </a:bodyPr>
          <a:lstStyle/>
          <a:p>
            <a:r>
              <a:rPr lang="en-US" sz="2800" dirty="0"/>
              <a:t>Amazon Simple Storage Service (Amazon S3) is storage for the internet. You can use Amazon S3 to store and retrieve any amount of data at any time, from anywhere on the </a:t>
            </a:r>
            <a:r>
              <a:rPr lang="en-US" sz="2800" dirty="0" smtClean="0"/>
              <a:t>web.</a:t>
            </a:r>
          </a:p>
          <a:p>
            <a:r>
              <a:rPr lang="en-US" sz="2800" dirty="0"/>
              <a:t>The bucket name you choose must be unique across all existing bucket names in Amazon S3. One way to help ensure uniqueness is to prefix your bucket names with the name of your </a:t>
            </a:r>
            <a:r>
              <a:rPr lang="en-US" sz="2800" dirty="0" smtClean="0"/>
              <a:t>organization.</a:t>
            </a: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22</a:t>
            </a:fld>
            <a:endParaRPr lang="en-US"/>
          </a:p>
        </p:txBody>
      </p:sp>
    </p:spTree>
    <p:extLst>
      <p:ext uri="{BB962C8B-B14F-4D97-AF65-F5344CB8AC3E}">
        <p14:creationId xmlns:p14="http://schemas.microsoft.com/office/powerpoint/2010/main" val="1511234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sharing an object</a:t>
            </a:r>
            <a:endParaRPr lang="en-US" dirty="0"/>
          </a:p>
        </p:txBody>
      </p:sp>
      <p:sp>
        <p:nvSpPr>
          <p:cNvPr id="4" name="Date Placeholder 3"/>
          <p:cNvSpPr>
            <a:spLocks noGrp="1"/>
          </p:cNvSpPr>
          <p:nvPr>
            <p:ph type="dt" sz="half" idx="10"/>
          </p:nvPr>
        </p:nvSpPr>
        <p:spPr/>
        <p:txBody>
          <a:bodyPr/>
          <a:lstStyle/>
          <a:p>
            <a:fld id="{90082F59-FE59-415A-9460-87A0AAF9F171}" type="datetime1">
              <a:rPr lang="en-US" smtClean="0"/>
              <a:t>12/10/2014</a:t>
            </a:fld>
            <a:endParaRPr lang="en-US"/>
          </a:p>
        </p:txBody>
      </p:sp>
      <p:sp>
        <p:nvSpPr>
          <p:cNvPr id="3" name="Content Placeholder 2"/>
          <p:cNvSpPr>
            <a:spLocks noGrp="1"/>
          </p:cNvSpPr>
          <p:nvPr>
            <p:ph sz="quarter" idx="1"/>
          </p:nvPr>
        </p:nvSpPr>
        <p:spPr/>
        <p:txBody>
          <a:bodyPr>
            <a:normAutofit fontScale="70000" lnSpcReduction="20000"/>
          </a:bodyPr>
          <a:lstStyle/>
          <a:p>
            <a:r>
              <a:rPr lang="en-US" sz="2800" dirty="0"/>
              <a:t>All objects by default are private. Only the object owner has permission to access these objects. However, the object owner can optionally share objects with others by creating a pre-signed URL, using their own security credentials, to grant time-limited permission to download the objects.</a:t>
            </a:r>
          </a:p>
          <a:p>
            <a:endParaRPr lang="en-US" sz="2800" dirty="0"/>
          </a:p>
          <a:p>
            <a:r>
              <a:rPr lang="en-US" sz="2800" dirty="0"/>
              <a:t>When you create a pre-signed URL for your object, you must provide your security credentials, specify a bucket name, an object key, specify the HTTP method (GET to download the object) and expiration date and time. The pre-signed URLs are valid only for the specified duration.</a:t>
            </a:r>
          </a:p>
          <a:p>
            <a:endParaRPr lang="en-US" sz="2800" dirty="0"/>
          </a:p>
          <a:p>
            <a:r>
              <a:rPr lang="en-US" sz="2800" dirty="0"/>
              <a:t>Anyone who receives the pre-signed URL can then access the object. For example, if you have a video in your bucket and both the bucket and the object are private, you can share the video with others by generating a pre-signed URL. </a:t>
            </a: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23</a:t>
            </a:fld>
            <a:endParaRPr lang="en-US"/>
          </a:p>
        </p:txBody>
      </p:sp>
    </p:spTree>
    <p:extLst>
      <p:ext uri="{BB962C8B-B14F-4D97-AF65-F5344CB8AC3E}">
        <p14:creationId xmlns:p14="http://schemas.microsoft.com/office/powerpoint/2010/main" val="3306417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Demo</a:t>
            </a:r>
            <a:endParaRPr lang="en-US" dirty="0"/>
          </a:p>
        </p:txBody>
      </p:sp>
      <p:sp>
        <p:nvSpPr>
          <p:cNvPr id="4" name="Date Placeholder 3"/>
          <p:cNvSpPr>
            <a:spLocks noGrp="1"/>
          </p:cNvSpPr>
          <p:nvPr>
            <p:ph type="dt" sz="half" idx="10"/>
          </p:nvPr>
        </p:nvSpPr>
        <p:spPr/>
        <p:txBody>
          <a:bodyPr/>
          <a:lstStyle/>
          <a:p>
            <a:fld id="{6AA0B48C-EAA8-40B4-8163-02034BEEB325}"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3200" dirty="0" smtClean="0"/>
              <a:t>We will demo using S3Fox utility</a:t>
            </a:r>
          </a:p>
          <a:p>
            <a:r>
              <a:rPr lang="en-US" sz="3200" dirty="0" smtClean="0"/>
              <a:t>We will also demo using Amazon console</a:t>
            </a:r>
            <a:endParaRPr lang="en-US" sz="32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24</a:t>
            </a:fld>
            <a:endParaRPr lang="en-US"/>
          </a:p>
        </p:txBody>
      </p:sp>
    </p:spTree>
    <p:extLst>
      <p:ext uri="{BB962C8B-B14F-4D97-AF65-F5344CB8AC3E}">
        <p14:creationId xmlns:p14="http://schemas.microsoft.com/office/powerpoint/2010/main" val="748305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a Web Site</a:t>
            </a:r>
            <a:endParaRPr lang="en-US" dirty="0"/>
          </a:p>
        </p:txBody>
      </p:sp>
      <p:sp>
        <p:nvSpPr>
          <p:cNvPr id="4" name="Date Placeholder 3"/>
          <p:cNvSpPr>
            <a:spLocks noGrp="1"/>
          </p:cNvSpPr>
          <p:nvPr>
            <p:ph type="dt" sz="half" idx="10"/>
          </p:nvPr>
        </p:nvSpPr>
        <p:spPr/>
        <p:txBody>
          <a:bodyPr/>
          <a:lstStyle/>
          <a:p>
            <a:fld id="{923984F8-C15F-41EB-9C04-281343E4DD5A}"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2800" dirty="0" smtClean="0"/>
              <a:t>A </a:t>
            </a:r>
            <a:r>
              <a:rPr lang="en-US" sz="2800" dirty="0"/>
              <a:t>static website does not require server-side processing and relies only on client-side technologies such as HTML, CSS, and JavaScript. </a:t>
            </a: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25</a:t>
            </a:fld>
            <a:endParaRPr lang="en-US"/>
          </a:p>
        </p:txBody>
      </p:sp>
    </p:spTree>
    <p:extLst>
      <p:ext uri="{BB962C8B-B14F-4D97-AF65-F5344CB8AC3E}">
        <p14:creationId xmlns:p14="http://schemas.microsoft.com/office/powerpoint/2010/main" val="2093529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Services for web site hosting</a:t>
            </a:r>
            <a:endParaRPr lang="en-US" dirty="0"/>
          </a:p>
        </p:txBody>
      </p:sp>
      <p:sp>
        <p:nvSpPr>
          <p:cNvPr id="4" name="Date Placeholder 3"/>
          <p:cNvSpPr>
            <a:spLocks noGrp="1"/>
          </p:cNvSpPr>
          <p:nvPr>
            <p:ph type="dt" sz="half" idx="10"/>
          </p:nvPr>
        </p:nvSpPr>
        <p:spPr/>
        <p:txBody>
          <a:bodyPr/>
          <a:lstStyle/>
          <a:p>
            <a:fld id="{3024E5C5-51BD-41DD-ABA7-9653875683AC}" type="datetime1">
              <a:rPr lang="en-US" smtClean="0"/>
              <a:t>12/10/2014</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250335427"/>
              </p:ext>
            </p:extLst>
          </p:nvPr>
        </p:nvGraphicFramePr>
        <p:xfrm>
          <a:off x="457200" y="2110740"/>
          <a:ext cx="8229600" cy="3931920"/>
        </p:xfrm>
        <a:graphic>
          <a:graphicData uri="http://schemas.openxmlformats.org/drawingml/2006/table">
            <a:tbl>
              <a:tblPr/>
              <a:tblGrid>
                <a:gridCol w="2743200"/>
                <a:gridCol w="2743200"/>
                <a:gridCol w="2743200"/>
              </a:tblGrid>
              <a:tr h="0">
                <a:tc>
                  <a:txBody>
                    <a:bodyPr/>
                    <a:lstStyle/>
                    <a:p>
                      <a:r>
                        <a:rPr lang="en-US" b="1" dirty="0"/>
                        <a:t>Amazon Web Service</a:t>
                      </a:r>
                    </a:p>
                  </a:txBody>
                  <a:tcPr anchor="ctr">
                    <a:lnL>
                      <a:noFill/>
                    </a:lnL>
                    <a:lnR>
                      <a:noFill/>
                    </a:lnR>
                    <a:lnT>
                      <a:noFill/>
                    </a:lnT>
                    <a:lnB>
                      <a:noFill/>
                    </a:lnB>
                  </a:tcPr>
                </a:tc>
                <a:tc>
                  <a:txBody>
                    <a:bodyPr/>
                    <a:lstStyle/>
                    <a:p>
                      <a:r>
                        <a:rPr lang="en-US" b="1" dirty="0"/>
                        <a:t>Free usage tier?</a:t>
                      </a:r>
                    </a:p>
                  </a:txBody>
                  <a:tcPr anchor="ctr">
                    <a:lnL>
                      <a:noFill/>
                    </a:lnL>
                    <a:lnR>
                      <a:noFill/>
                    </a:lnR>
                    <a:lnT>
                      <a:noFill/>
                    </a:lnT>
                    <a:lnB>
                      <a:noFill/>
                    </a:lnB>
                  </a:tcPr>
                </a:tc>
                <a:tc>
                  <a:txBody>
                    <a:bodyPr/>
                    <a:lstStyle/>
                    <a:p>
                      <a:r>
                        <a:rPr lang="en-US" b="1" dirty="0"/>
                        <a:t>What it does</a:t>
                      </a:r>
                    </a:p>
                  </a:txBody>
                  <a:tcPr anchor="ctr">
                    <a:lnL>
                      <a:noFill/>
                    </a:lnL>
                    <a:lnR>
                      <a:noFill/>
                    </a:lnR>
                    <a:lnT>
                      <a:noFill/>
                    </a:lnT>
                    <a:lnB>
                      <a:noFill/>
                    </a:lnB>
                  </a:tcPr>
                </a:tc>
              </a:tr>
              <a:tr h="0">
                <a:tc>
                  <a:txBody>
                    <a:bodyPr/>
                    <a:lstStyle/>
                    <a:p>
                      <a:endParaRPr lang="en-US">
                        <a:hlinkClick r:id=""/>
                      </a:endParaRPr>
                    </a:p>
                    <a:p>
                      <a:r>
                        <a:rPr lang="en-US">
                          <a:hlinkClick r:id=""/>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a:t>Stores files and can be configured to deliver them to browsers using an Internet URL. </a:t>
                      </a:r>
                    </a:p>
                  </a:txBody>
                  <a:tcPr anchor="ctr">
                    <a:lnL>
                      <a:noFill/>
                    </a:lnL>
                    <a:lnR>
                      <a:noFill/>
                    </a:lnR>
                    <a:lnT>
                      <a:noFill/>
                    </a:lnT>
                    <a:lnB>
                      <a:noFill/>
                    </a:lnB>
                  </a:tcPr>
                </a:tc>
              </a:tr>
              <a:tr h="0">
                <a:tc>
                  <a:txBody>
                    <a:bodyPr/>
                    <a:lstStyle/>
                    <a:p>
                      <a:endParaRPr lang="en-US" dirty="0">
                        <a:hlinkClick r:id=""/>
                      </a:endParaRPr>
                    </a:p>
                    <a:p>
                      <a:r>
                        <a:rPr lang="en-US" dirty="0">
                          <a:hlinkClick r:id=""/>
                        </a:rPr>
                        <a:t>Amazon Route 53 </a:t>
                      </a:r>
                    </a:p>
                  </a:txBody>
                  <a:tcPr anchor="ctr">
                    <a:lnL>
                      <a:noFill/>
                    </a:lnL>
                    <a:lnR>
                      <a:noFill/>
                    </a:lnR>
                    <a:lnT>
                      <a:noFill/>
                    </a:lnT>
                    <a:lnB>
                      <a:noFill/>
                    </a:lnB>
                  </a:tcPr>
                </a:tc>
                <a:tc>
                  <a:txBody>
                    <a:bodyPr/>
                    <a:lstStyle/>
                    <a:p>
                      <a:r>
                        <a:rPr lang="en-US"/>
                        <a:t>No</a:t>
                      </a:r>
                    </a:p>
                  </a:txBody>
                  <a:tcPr anchor="ctr">
                    <a:lnL>
                      <a:noFill/>
                    </a:lnL>
                    <a:lnR>
                      <a:noFill/>
                    </a:lnR>
                    <a:lnT>
                      <a:noFill/>
                    </a:lnT>
                    <a:lnB>
                      <a:noFill/>
                    </a:lnB>
                  </a:tcPr>
                </a:tc>
                <a:tc>
                  <a:txBody>
                    <a:bodyPr/>
                    <a:lstStyle/>
                    <a:p>
                      <a:r>
                        <a:rPr lang="en-US"/>
                        <a:t>Attaches a custom domain name (e.g., http://example.com) to AWS resources. </a:t>
                      </a:r>
                    </a:p>
                  </a:txBody>
                  <a:tcPr anchor="ctr">
                    <a:lnL>
                      <a:noFill/>
                    </a:lnL>
                    <a:lnR>
                      <a:noFill/>
                    </a:lnR>
                    <a:lnT>
                      <a:noFill/>
                    </a:lnT>
                    <a:lnB>
                      <a:noFill/>
                    </a:lnB>
                  </a:tcPr>
                </a:tc>
              </a:tr>
              <a:tr h="0">
                <a:tc>
                  <a:txBody>
                    <a:bodyPr/>
                    <a:lstStyle/>
                    <a:p>
                      <a:endParaRPr lang="en-US">
                        <a:hlinkClick r:id=""/>
                      </a:endParaRPr>
                    </a:p>
                    <a:p>
                      <a:r>
                        <a:rPr lang="en-US">
                          <a:hlinkClick r:id=""/>
                        </a:rPr>
                        <a:t>Amazon CloudFront </a:t>
                      </a:r>
                    </a:p>
                  </a:txBody>
                  <a:tcPr anchor="ctr">
                    <a:lnL>
                      <a:noFill/>
                    </a:lnL>
                    <a:lnR>
                      <a:noFill/>
                    </a:lnR>
                    <a:lnT>
                      <a:noFill/>
                    </a:lnT>
                    <a:lnB>
                      <a:noFill/>
                    </a:lnB>
                  </a:tcPr>
                </a:tc>
                <a:tc>
                  <a:txBody>
                    <a:bodyPr/>
                    <a:lstStyle/>
                    <a:p>
                      <a:r>
                        <a:rPr lang="en-US"/>
                        <a:t>Yes</a:t>
                      </a:r>
                    </a:p>
                    <a:p>
                      <a:pPr>
                        <a:buFont typeface="Arial"/>
                        <a:buChar char="•"/>
                      </a:pPr>
                      <a:r>
                        <a:rPr lang="en-US"/>
                        <a:t>50 GB data transfer</a:t>
                      </a:r>
                    </a:p>
                    <a:p>
                      <a:pPr>
                        <a:buFont typeface="Arial"/>
                        <a:buChar char="•"/>
                      </a:pPr>
                      <a:r>
                        <a:rPr lang="en-US"/>
                        <a:t>2,000,000 requests per month</a:t>
                      </a:r>
                    </a:p>
                  </a:txBody>
                  <a:tcPr anchor="ctr">
                    <a:lnL>
                      <a:noFill/>
                    </a:lnL>
                    <a:lnR>
                      <a:noFill/>
                    </a:lnR>
                    <a:lnT>
                      <a:noFill/>
                    </a:lnT>
                    <a:lnB>
                      <a:noFill/>
                    </a:lnB>
                  </a:tcPr>
                </a:tc>
                <a:tc>
                  <a:txBody>
                    <a:bodyPr/>
                    <a:lstStyle/>
                    <a:p>
                      <a:r>
                        <a:rPr lang="en-US" dirty="0"/>
                        <a:t>Speeds up access to the website by caching the files in edge locations around the world. </a:t>
                      </a:r>
                    </a:p>
                  </a:txBody>
                  <a:tcPr anchor="ctr">
                    <a:lnL>
                      <a:noFill/>
                    </a:lnL>
                    <a:lnR>
                      <a:noFill/>
                    </a:lnR>
                    <a:lnT>
                      <a:noFill/>
                    </a:lnT>
                    <a:lnB>
                      <a:noFill/>
                    </a:lnB>
                  </a:tcPr>
                </a:tc>
              </a:tr>
            </a:tbl>
          </a:graphicData>
        </a:graphic>
      </p:graphicFrame>
      <p:pic>
        <p:nvPicPr>
          <p:cNvPr id="6145" name="Picture 1" descr="Amazon 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 y="22723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azon Rout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6004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mazon Cloud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92" y="455295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26</a:t>
            </a:fld>
            <a:endParaRPr lang="en-US"/>
          </a:p>
        </p:txBody>
      </p:sp>
    </p:spTree>
    <p:extLst>
      <p:ext uri="{BB962C8B-B14F-4D97-AF65-F5344CB8AC3E}">
        <p14:creationId xmlns:p14="http://schemas.microsoft.com/office/powerpoint/2010/main" val="3333906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85800"/>
          </a:xfrm>
        </p:spPr>
        <p:txBody>
          <a:bodyPr/>
          <a:lstStyle/>
          <a:p>
            <a:r>
              <a:rPr lang="en-US" dirty="0" smtClean="0"/>
              <a:t>Static website hosting architecture</a:t>
            </a:r>
            <a:endParaRPr lang="en-US" dirty="0"/>
          </a:p>
        </p:txBody>
      </p:sp>
      <p:sp>
        <p:nvSpPr>
          <p:cNvPr id="4" name="Date Placeholder 3"/>
          <p:cNvSpPr>
            <a:spLocks noGrp="1"/>
          </p:cNvSpPr>
          <p:nvPr>
            <p:ph type="dt" sz="half" idx="10"/>
          </p:nvPr>
        </p:nvSpPr>
        <p:spPr/>
        <p:txBody>
          <a:bodyPr/>
          <a:lstStyle/>
          <a:p>
            <a:fld id="{86324C2B-A581-422D-862E-C8DB8F9AEB64}" type="datetime1">
              <a:rPr lang="en-US" smtClean="0"/>
              <a:t>12/10/2014</a:t>
            </a:fld>
            <a:endParaRPr lang="en-US"/>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832400" cy="49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27</a:t>
            </a:fld>
            <a:endParaRPr lang="en-US"/>
          </a:p>
        </p:txBody>
      </p:sp>
    </p:spTree>
    <p:extLst>
      <p:ext uri="{BB962C8B-B14F-4D97-AF65-F5344CB8AC3E}">
        <p14:creationId xmlns:p14="http://schemas.microsoft.com/office/powerpoint/2010/main" val="2057708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dirty="0" smtClean="0"/>
              <a:t>Web-site with custom domain (costs money)</a:t>
            </a:r>
            <a:endParaRPr lang="en-US" dirty="0"/>
          </a:p>
        </p:txBody>
      </p:sp>
      <p:sp>
        <p:nvSpPr>
          <p:cNvPr id="4" name="Date Placeholder 3"/>
          <p:cNvSpPr>
            <a:spLocks noGrp="1"/>
          </p:cNvSpPr>
          <p:nvPr>
            <p:ph type="dt" sz="half" idx="10"/>
          </p:nvPr>
        </p:nvSpPr>
        <p:spPr/>
        <p:txBody>
          <a:bodyPr/>
          <a:lstStyle/>
          <a:p>
            <a:fld id="{73442347-670E-4AEA-9596-5EDDAE2C5638}" type="datetime1">
              <a:rPr lang="en-US" smtClean="0"/>
              <a:t>12/10/2014</a:t>
            </a:fld>
            <a:endParaRPr lang="en-US"/>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04999" y="1524000"/>
            <a:ext cx="4950069" cy="504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28</a:t>
            </a:fld>
            <a:endParaRPr lang="en-US"/>
          </a:p>
        </p:txBody>
      </p:sp>
    </p:spTree>
    <p:extLst>
      <p:ext uri="{BB962C8B-B14F-4D97-AF65-F5344CB8AC3E}">
        <p14:creationId xmlns:p14="http://schemas.microsoft.com/office/powerpoint/2010/main" val="395713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200"/>
          </a:xfrm>
        </p:spPr>
        <p:txBody>
          <a:bodyPr>
            <a:normAutofit fontScale="90000"/>
          </a:bodyPr>
          <a:lstStyle/>
          <a:p>
            <a:r>
              <a:rPr lang="en-US" dirty="0" smtClean="0"/>
              <a:t>Web-site with performance mgt. (costs money)</a:t>
            </a:r>
            <a:endParaRPr lang="en-US" dirty="0"/>
          </a:p>
        </p:txBody>
      </p:sp>
      <p:sp>
        <p:nvSpPr>
          <p:cNvPr id="4" name="Date Placeholder 3"/>
          <p:cNvSpPr>
            <a:spLocks noGrp="1"/>
          </p:cNvSpPr>
          <p:nvPr>
            <p:ph type="dt" sz="half" idx="10"/>
          </p:nvPr>
        </p:nvSpPr>
        <p:spPr/>
        <p:txBody>
          <a:bodyPr/>
          <a:lstStyle/>
          <a:p>
            <a:fld id="{E8E6EDCC-45B8-4730-912D-235FA1D01B0E}" type="datetime1">
              <a:rPr lang="en-US" smtClean="0"/>
              <a:t>12/10/2014</a:t>
            </a:fld>
            <a:endParaRPr lang="en-US"/>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105400" cy="5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29</a:t>
            </a:fld>
            <a:endParaRPr lang="en-US"/>
          </a:p>
        </p:txBody>
      </p:sp>
    </p:spTree>
    <p:extLst>
      <p:ext uri="{BB962C8B-B14F-4D97-AF65-F5344CB8AC3E}">
        <p14:creationId xmlns:p14="http://schemas.microsoft.com/office/powerpoint/2010/main" val="71295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pPr eaLnBrk="1" fontAlgn="auto" hangingPunct="1">
              <a:spcAft>
                <a:spcPts val="0"/>
              </a:spcAft>
              <a:defRPr/>
            </a:pPr>
            <a:r>
              <a:rPr lang="en-US" sz="4400" dirty="0" smtClean="0">
                <a:solidFill>
                  <a:schemeClr val="tx2">
                    <a:satMod val="130000"/>
                  </a:schemeClr>
                </a:solidFill>
              </a:rPr>
              <a:t>A Golden Era in Computing</a:t>
            </a:r>
            <a:endParaRPr lang="en-US" sz="4400" dirty="0">
              <a:solidFill>
                <a:schemeClr val="tx2">
                  <a:satMod val="130000"/>
                </a:schemeClr>
              </a:solidFill>
            </a:endParaRPr>
          </a:p>
        </p:txBody>
      </p:sp>
      <p:sp>
        <p:nvSpPr>
          <p:cNvPr id="11" name="Date Placeholder 10"/>
          <p:cNvSpPr>
            <a:spLocks noGrp="1"/>
          </p:cNvSpPr>
          <p:nvPr>
            <p:ph type="dt" sz="half" idx="10"/>
          </p:nvPr>
        </p:nvSpPr>
        <p:spPr>
          <a:prstGeom prst="rect">
            <a:avLst/>
          </a:prstGeom>
        </p:spPr>
        <p:txBody>
          <a:bodyPr/>
          <a:lstStyle/>
          <a:p>
            <a:pPr>
              <a:defRPr/>
            </a:pPr>
            <a:fld id="{1C2A7DAE-32BE-4D2B-8520-DBCC4F34FE0A}" type="datetime1">
              <a:rPr lang="en-US" smtClean="0"/>
              <a:t>12/10/2014</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507769688"/>
              </p:ext>
            </p:extLst>
          </p:nvPr>
        </p:nvGraphicFramePr>
        <p:xfrm>
          <a:off x="838200" y="1447800"/>
          <a:ext cx="749808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Explosion 1 9"/>
          <p:cNvSpPr/>
          <p:nvPr/>
        </p:nvSpPr>
        <p:spPr>
          <a:xfrm>
            <a:off x="1866900" y="3276600"/>
            <a:ext cx="990600" cy="8159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b="1" dirty="0">
              <a:solidFill>
                <a:prstClr val="white"/>
              </a:solidFill>
            </a:endParaRPr>
          </a:p>
        </p:txBody>
      </p:sp>
      <p:sp>
        <p:nvSpPr>
          <p:cNvPr id="3" name="Explosion 2 2"/>
          <p:cNvSpPr/>
          <p:nvPr/>
        </p:nvSpPr>
        <p:spPr>
          <a:xfrm>
            <a:off x="2826657" y="1832429"/>
            <a:ext cx="914400" cy="7620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6" name="Slide Number Placeholder 5"/>
          <p:cNvSpPr>
            <a:spLocks noGrp="1"/>
          </p:cNvSpPr>
          <p:nvPr>
            <p:ph type="sldNum" sz="quarter" idx="12"/>
          </p:nvPr>
        </p:nvSpPr>
        <p:spPr/>
        <p:txBody>
          <a:bodyPr/>
          <a:lstStyle/>
          <a:p>
            <a:fld id="{306CB55B-1226-4379-978C-D2A81D689B8B}" type="slidenum">
              <a:rPr lang="en-US" smtClean="0"/>
              <a:t>3</a:t>
            </a:fld>
            <a:endParaRPr lang="en-US"/>
          </a:p>
        </p:txBody>
      </p:sp>
    </p:spTree>
    <p:extLst>
      <p:ext uri="{BB962C8B-B14F-4D97-AF65-F5344CB8AC3E}">
        <p14:creationId xmlns:p14="http://schemas.microsoft.com/office/powerpoint/2010/main" val="3471592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Choose a domain name </a:t>
            </a:r>
            <a:endParaRPr lang="en-US" dirty="0"/>
          </a:p>
        </p:txBody>
      </p:sp>
      <p:sp>
        <p:nvSpPr>
          <p:cNvPr id="4" name="Date Placeholder 3"/>
          <p:cNvSpPr>
            <a:spLocks noGrp="1"/>
          </p:cNvSpPr>
          <p:nvPr>
            <p:ph type="dt" sz="half" idx="10"/>
          </p:nvPr>
        </p:nvSpPr>
        <p:spPr/>
        <p:txBody>
          <a:bodyPr/>
          <a:lstStyle/>
          <a:p>
            <a:fld id="{2030C349-A991-4616-90CD-5FC8B3C78945}" type="datetime1">
              <a:rPr lang="en-US" smtClean="0"/>
              <a:t>12/10/2014</a:t>
            </a:fld>
            <a:endParaRPr lang="en-US"/>
          </a:p>
        </p:txBody>
      </p:sp>
      <p:sp>
        <p:nvSpPr>
          <p:cNvPr id="3" name="Content Placeholder 2"/>
          <p:cNvSpPr>
            <a:spLocks noGrp="1"/>
          </p:cNvSpPr>
          <p:nvPr>
            <p:ph sz="quarter" idx="1"/>
          </p:nvPr>
        </p:nvSpPr>
        <p:spPr/>
        <p:txBody>
          <a:bodyPr>
            <a:normAutofit fontScale="92500" lnSpcReduction="10000"/>
          </a:bodyPr>
          <a:lstStyle/>
          <a:p>
            <a:r>
              <a:rPr lang="en-US" sz="2800" dirty="0" smtClean="0"/>
              <a:t>When </a:t>
            </a:r>
            <a:r>
              <a:rPr lang="en-US" sz="2800" dirty="0"/>
              <a:t>you host a website on Amazon S3, AWS assigns your website a URL based on the name of the storage location you create in Amazon S3 to hold the website files (called an S3 bucket) and the geographical region where you created the bucket. </a:t>
            </a:r>
            <a:endParaRPr lang="en-US" sz="2800" dirty="0" smtClean="0"/>
          </a:p>
          <a:p>
            <a:r>
              <a:rPr lang="en-US" sz="2800" dirty="0" smtClean="0"/>
              <a:t>For </a:t>
            </a:r>
            <a:r>
              <a:rPr lang="en-US" sz="2800" dirty="0"/>
              <a:t>example, if you create a bucket called </a:t>
            </a:r>
            <a:r>
              <a:rPr lang="en-US" sz="2800" b="1" dirty="0" err="1" smtClean="0"/>
              <a:t>richs</a:t>
            </a:r>
            <a:r>
              <a:rPr lang="en-US" sz="2800" dirty="0" smtClean="0"/>
              <a:t> </a:t>
            </a:r>
            <a:r>
              <a:rPr lang="en-US" sz="2800" dirty="0"/>
              <a:t>on the east coast of the United States and use it to host your website, the default URL will be </a:t>
            </a:r>
            <a:r>
              <a:rPr lang="en-US" sz="2800" dirty="0">
                <a:hlinkClick r:id="rId3"/>
              </a:rPr>
              <a:t>http</a:t>
            </a:r>
            <a:r>
              <a:rPr lang="en-US" sz="2800" dirty="0" smtClean="0">
                <a:hlinkClick r:id="rId3"/>
              </a:rPr>
              <a:t>://richs.s3-website-us-east-1.amazonaws.com/</a:t>
            </a:r>
            <a:r>
              <a:rPr lang="en-US" sz="2800" dirty="0" smtClean="0"/>
              <a:t>.</a:t>
            </a:r>
          </a:p>
          <a:p>
            <a:r>
              <a:rPr lang="en-US" sz="2800" dirty="0" smtClean="0"/>
              <a:t>We will not use Route 53 and </a:t>
            </a:r>
            <a:r>
              <a:rPr lang="en-US" sz="2800" dirty="0" err="1" smtClean="0"/>
              <a:t>CloudFront</a:t>
            </a:r>
            <a:r>
              <a:rPr lang="en-US" sz="2800" dirty="0" smtClean="0"/>
              <a:t> for this proof-of-concept implementation.</a:t>
            </a:r>
            <a:endParaRPr lang="en-US" sz="2800" dirty="0"/>
          </a:p>
          <a:p>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30</a:t>
            </a:fld>
            <a:endParaRPr lang="en-US"/>
          </a:p>
        </p:txBody>
      </p:sp>
    </p:spTree>
    <p:extLst>
      <p:ext uri="{BB962C8B-B14F-4D97-AF65-F5344CB8AC3E}">
        <p14:creationId xmlns:p14="http://schemas.microsoft.com/office/powerpoint/2010/main" val="4099272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Date Placeholder 3"/>
          <p:cNvSpPr>
            <a:spLocks noGrp="1"/>
          </p:cNvSpPr>
          <p:nvPr>
            <p:ph type="dt" sz="half" idx="10"/>
          </p:nvPr>
        </p:nvSpPr>
        <p:spPr/>
        <p:txBody>
          <a:bodyPr/>
          <a:lstStyle/>
          <a:p>
            <a:fld id="{4F63FC87-4CC6-4F91-95E3-8CB578264E4E}"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2800" dirty="0"/>
              <a:t>Open the Amazon S3 console at </a:t>
            </a:r>
            <a:r>
              <a:rPr lang="en-US" sz="2800" dirty="0">
                <a:hlinkClick r:id="rId2"/>
              </a:rPr>
              <a:t>https://console.aws.amazon.com/s3</a:t>
            </a:r>
            <a:r>
              <a:rPr lang="en-US" sz="2800" dirty="0" smtClean="0">
                <a:hlinkClick r:id="rId2"/>
              </a:rPr>
              <a:t>/</a:t>
            </a:r>
            <a:r>
              <a:rPr lang="en-US" sz="2800" dirty="0" smtClean="0"/>
              <a:t>.</a:t>
            </a:r>
          </a:p>
          <a:p>
            <a:r>
              <a:rPr lang="en-US" sz="2800" dirty="0" smtClean="0"/>
              <a:t>Create 3 buckets in s3: richs.com, </a:t>
            </a:r>
            <a:r>
              <a:rPr lang="en-US" sz="2800" dirty="0" smtClean="0">
                <a:hlinkClick r:id="rId3"/>
              </a:rPr>
              <a:t>www.richs.com</a:t>
            </a:r>
            <a:r>
              <a:rPr lang="en-US" sz="2800" dirty="0" smtClean="0"/>
              <a:t>, logs.richs.com</a:t>
            </a:r>
          </a:p>
          <a:p>
            <a:r>
              <a:rPr lang="en-US" sz="2800" dirty="0" smtClean="0"/>
              <a:t>Upload the files of your static web page into richs.com bucket</a:t>
            </a:r>
          </a:p>
          <a:p>
            <a:r>
              <a:rPr lang="en-US" sz="2800" dirty="0" smtClean="0"/>
              <a:t>Set the permissions of richs.com to allow others to view: In the policy edit window enter the code given below and save.</a:t>
            </a:r>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31</a:t>
            </a:fld>
            <a:endParaRPr lang="en-US"/>
          </a:p>
        </p:txBody>
      </p:sp>
    </p:spTree>
    <p:extLst>
      <p:ext uri="{BB962C8B-B14F-4D97-AF65-F5344CB8AC3E}">
        <p14:creationId xmlns:p14="http://schemas.microsoft.com/office/powerpoint/2010/main" val="184039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policy code</a:t>
            </a:r>
            <a:endParaRPr lang="en-US" dirty="0"/>
          </a:p>
        </p:txBody>
      </p:sp>
      <p:sp>
        <p:nvSpPr>
          <p:cNvPr id="4" name="Date Placeholder 3"/>
          <p:cNvSpPr>
            <a:spLocks noGrp="1"/>
          </p:cNvSpPr>
          <p:nvPr>
            <p:ph type="dt" sz="half" idx="10"/>
          </p:nvPr>
        </p:nvSpPr>
        <p:spPr/>
        <p:txBody>
          <a:bodyPr/>
          <a:lstStyle/>
          <a:p>
            <a:fld id="{C8DF5758-CBC8-49A7-A8B5-0EC37B6F4924}" type="datetime1">
              <a:rPr lang="en-US" smtClean="0"/>
              <a:t>12/10/2014</a:t>
            </a:fld>
            <a:endParaRPr lang="en-US"/>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a:t>
            </a:r>
          </a:p>
          <a:p>
            <a:pPr marL="0" indent="0">
              <a:buNone/>
            </a:pPr>
            <a:r>
              <a:rPr lang="en-US" dirty="0"/>
              <a:t>  "Version":"2008-10-17",</a:t>
            </a:r>
          </a:p>
          <a:p>
            <a:pPr marL="0" indent="0">
              <a:buNone/>
            </a:pPr>
            <a:r>
              <a:rPr lang="en-US" dirty="0"/>
              <a:t>  "Statement":[{</a:t>
            </a:r>
          </a:p>
          <a:p>
            <a:pPr marL="0" indent="0">
              <a:buNone/>
            </a:pPr>
            <a:r>
              <a:rPr lang="en-US" dirty="0"/>
              <a:t>        "</a:t>
            </a:r>
            <a:r>
              <a:rPr lang="en-US" dirty="0" err="1"/>
              <a:t>Sid":"Allow</a:t>
            </a:r>
            <a:r>
              <a:rPr lang="en-US" dirty="0"/>
              <a:t> Public Access to All Objects",</a:t>
            </a:r>
          </a:p>
          <a:p>
            <a:pPr marL="0" indent="0">
              <a:buNone/>
            </a:pPr>
            <a:r>
              <a:rPr lang="en-US" dirty="0"/>
              <a:t>         "</a:t>
            </a:r>
            <a:r>
              <a:rPr lang="en-US" dirty="0" err="1"/>
              <a:t>Effect":"Allow</a:t>
            </a:r>
            <a:r>
              <a:rPr lang="en-US" dirty="0"/>
              <a:t>",</a:t>
            </a:r>
          </a:p>
          <a:p>
            <a:pPr marL="0" indent="0">
              <a:buNone/>
            </a:pPr>
            <a:r>
              <a:rPr lang="en-US" dirty="0"/>
              <a:t>           "Principal": {</a:t>
            </a:r>
          </a:p>
          <a:p>
            <a:pPr marL="0" indent="0">
              <a:buNone/>
            </a:pPr>
            <a:r>
              <a:rPr lang="en-US" dirty="0"/>
              <a:t>             "AWS": "*"</a:t>
            </a:r>
          </a:p>
          <a:p>
            <a:pPr marL="0" indent="0">
              <a:buNone/>
            </a:pPr>
            <a:r>
              <a:rPr lang="en-US" dirty="0"/>
              <a:t>          },</a:t>
            </a:r>
          </a:p>
          <a:p>
            <a:pPr marL="0" indent="0">
              <a:buNone/>
            </a:pPr>
            <a:r>
              <a:rPr lang="en-US" dirty="0"/>
              <a:t>       "Action":["s3:GetObject"],</a:t>
            </a:r>
          </a:p>
          <a:p>
            <a:pPr marL="0" indent="0">
              <a:buNone/>
            </a:pPr>
            <a:r>
              <a:rPr lang="en-US" dirty="0"/>
              <a:t>       "Resource":["arn:aws:s3</a:t>
            </a:r>
            <a:r>
              <a:rPr lang="en-US" dirty="0" smtClean="0"/>
              <a:t>:::richs.com</a:t>
            </a:r>
            <a:r>
              <a:rPr lang="en-US" dirty="0"/>
              <a:t>/*"</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32</a:t>
            </a:fld>
            <a:endParaRPr lang="en-US"/>
          </a:p>
        </p:txBody>
      </p:sp>
    </p:spTree>
    <p:extLst>
      <p:ext uri="{BB962C8B-B14F-4D97-AF65-F5344CB8AC3E}">
        <p14:creationId xmlns:p14="http://schemas.microsoft.com/office/powerpoint/2010/main" val="1689589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r>
              <a:rPr lang="en-US" dirty="0" smtClean="0"/>
              <a:t>Enable logging and redirection</a:t>
            </a:r>
            <a:endParaRPr lang="en-US" dirty="0"/>
          </a:p>
        </p:txBody>
      </p:sp>
      <p:sp>
        <p:nvSpPr>
          <p:cNvPr id="4" name="Date Placeholder 3"/>
          <p:cNvSpPr>
            <a:spLocks noGrp="1"/>
          </p:cNvSpPr>
          <p:nvPr>
            <p:ph type="dt" sz="half" idx="10"/>
          </p:nvPr>
        </p:nvSpPr>
        <p:spPr/>
        <p:txBody>
          <a:bodyPr/>
          <a:lstStyle/>
          <a:p>
            <a:fld id="{D499358C-A6C0-4A7F-9A74-F647C172CBEF}" type="datetime1">
              <a:rPr lang="en-US" smtClean="0"/>
              <a:t>12/10/2014</a:t>
            </a:fld>
            <a:endParaRPr lang="en-US"/>
          </a:p>
        </p:txBody>
      </p:sp>
      <p:sp>
        <p:nvSpPr>
          <p:cNvPr id="3" name="Content Placeholder 2"/>
          <p:cNvSpPr>
            <a:spLocks noGrp="1"/>
          </p:cNvSpPr>
          <p:nvPr>
            <p:ph sz="quarter" idx="1"/>
          </p:nvPr>
        </p:nvSpPr>
        <p:spPr>
          <a:xfrm>
            <a:off x="457200" y="1447800"/>
            <a:ext cx="8229600" cy="4144963"/>
          </a:xfrm>
        </p:spPr>
        <p:txBody>
          <a:bodyPr>
            <a:noAutofit/>
          </a:bodyPr>
          <a:lstStyle/>
          <a:p>
            <a:r>
              <a:rPr lang="en-US" sz="2800" dirty="0" smtClean="0"/>
              <a:t>In the logging window enter logs.richs.com and /root in the next box</a:t>
            </a:r>
          </a:p>
          <a:p>
            <a:r>
              <a:rPr lang="en-US" sz="2800" dirty="0" smtClean="0"/>
              <a:t>Right click on </a:t>
            </a:r>
            <a:r>
              <a:rPr lang="en-US" sz="2800" dirty="0" smtClean="0">
                <a:hlinkClick r:id="rId2"/>
              </a:rPr>
              <a:t>www.richs.com</a:t>
            </a:r>
            <a:r>
              <a:rPr lang="en-US" sz="2800" dirty="0" smtClean="0"/>
              <a:t> and redirect it to richs.com</a:t>
            </a:r>
          </a:p>
          <a:p>
            <a:r>
              <a:rPr lang="en-US" sz="2800" dirty="0" smtClean="0"/>
              <a:t>Click on the endpoint address that shows up in properties window of richs.com</a:t>
            </a:r>
          </a:p>
          <a:p>
            <a:r>
              <a:rPr lang="en-US" sz="2800" dirty="0" smtClean="0"/>
              <a:t>You should be able to see the static application. </a:t>
            </a:r>
            <a:endParaRPr lang="en-US" sz="2800" dirty="0"/>
          </a:p>
          <a:p>
            <a:r>
              <a:rPr lang="en-US" sz="2800" dirty="0" smtClean="0"/>
              <a:t>Enjoy.</a:t>
            </a:r>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33</a:t>
            </a:fld>
            <a:endParaRPr lang="en-US"/>
          </a:p>
        </p:txBody>
      </p:sp>
    </p:spTree>
    <p:extLst>
      <p:ext uri="{BB962C8B-B14F-4D97-AF65-F5344CB8AC3E}">
        <p14:creationId xmlns:p14="http://schemas.microsoft.com/office/powerpoint/2010/main" val="1075888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architecture </a:t>
            </a:r>
            <a:endParaRPr lang="en-US" dirty="0"/>
          </a:p>
        </p:txBody>
      </p:sp>
      <p:sp>
        <p:nvSpPr>
          <p:cNvPr id="4" name="Date Placeholder 3"/>
          <p:cNvSpPr>
            <a:spLocks noGrp="1"/>
          </p:cNvSpPr>
          <p:nvPr>
            <p:ph type="dt" sz="half" idx="10"/>
          </p:nvPr>
        </p:nvSpPr>
        <p:spPr/>
        <p:txBody>
          <a:bodyPr/>
          <a:lstStyle/>
          <a:p>
            <a:fld id="{492F6538-30B7-45B8-AF3D-5110BF324F29}" type="datetime1">
              <a:rPr lang="en-US" smtClean="0"/>
              <a:t>12/10/2014</a:t>
            </a:fld>
            <a:endParaRPr lang="en-US"/>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881981" y="1527175"/>
            <a:ext cx="53435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34</a:t>
            </a:fld>
            <a:endParaRPr lang="en-US"/>
          </a:p>
        </p:txBody>
      </p:sp>
    </p:spTree>
    <p:extLst>
      <p:ext uri="{BB962C8B-B14F-4D97-AF65-F5344CB8AC3E}">
        <p14:creationId xmlns:p14="http://schemas.microsoft.com/office/powerpoint/2010/main" val="3254298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Estimated Monthly Bill for this site</a:t>
            </a:r>
            <a:endParaRPr lang="en-US" dirty="0"/>
          </a:p>
        </p:txBody>
      </p:sp>
      <p:sp>
        <p:nvSpPr>
          <p:cNvPr id="4" name="Date Placeholder 3"/>
          <p:cNvSpPr>
            <a:spLocks noGrp="1"/>
          </p:cNvSpPr>
          <p:nvPr>
            <p:ph type="dt" sz="half" idx="10"/>
          </p:nvPr>
        </p:nvSpPr>
        <p:spPr/>
        <p:txBody>
          <a:bodyPr/>
          <a:lstStyle/>
          <a:p>
            <a:fld id="{EB9FD06F-927C-48B6-8940-F2E8B80170F8}"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2800" dirty="0" smtClean="0"/>
              <a:t>If it is active with 30000 requests/client accesses is about $5.22/month, may be even less now</a:t>
            </a:r>
          </a:p>
          <a:p>
            <a:r>
              <a:rPr lang="en-US" sz="2800" dirty="0">
                <a:hlinkClick r:id="rId2"/>
              </a:rPr>
              <a:t>http://</a:t>
            </a:r>
            <a:r>
              <a:rPr lang="en-US" sz="2800" dirty="0" smtClean="0">
                <a:hlinkClick r:id="rId2"/>
              </a:rPr>
              <a:t>docs.aws.amazon.com/gettingstarted/latest/swh/static-website-hosting-pricing-s3.html</a:t>
            </a:r>
            <a:endParaRPr lang="en-US" sz="2800" dirty="0" smtClean="0"/>
          </a:p>
          <a:p>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35</a:t>
            </a:fld>
            <a:endParaRPr lang="en-US"/>
          </a:p>
        </p:txBody>
      </p:sp>
    </p:spTree>
    <p:extLst>
      <p:ext uri="{BB962C8B-B14F-4D97-AF65-F5344CB8AC3E}">
        <p14:creationId xmlns:p14="http://schemas.microsoft.com/office/powerpoint/2010/main" val="3438820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Monthly </a:t>
            </a:r>
            <a:r>
              <a:rPr lang="en-US" dirty="0"/>
              <a:t>C</a:t>
            </a:r>
            <a:r>
              <a:rPr lang="en-US" dirty="0" smtClean="0"/>
              <a:t>ost Calculator</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36</a:t>
            </a:fld>
            <a:endParaRPr lang="en-US"/>
          </a:p>
        </p:txBody>
      </p:sp>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540044"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60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Data Collection Demo</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37</a:t>
            </a:fld>
            <a:endParaRPr lang="en-US"/>
          </a:p>
        </p:txBody>
      </p:sp>
      <p:sp>
        <p:nvSpPr>
          <p:cNvPr id="6" name="Content Placeholder 5"/>
          <p:cNvSpPr>
            <a:spLocks noGrp="1"/>
          </p:cNvSpPr>
          <p:nvPr>
            <p:ph sz="quarter" idx="1"/>
          </p:nvPr>
        </p:nvSpPr>
        <p:spPr/>
        <p:txBody>
          <a:bodyPr>
            <a:normAutofit lnSpcReduction="10000"/>
          </a:bodyPr>
          <a:lstStyle/>
          <a:p>
            <a:r>
              <a:rPr lang="en-US" dirty="0" smtClean="0"/>
              <a:t>In this demo, we will collect live data using a pre-built stack of amazon services called the “</a:t>
            </a:r>
            <a:r>
              <a:rPr lang="en-US" dirty="0" err="1" smtClean="0"/>
              <a:t>CloudFormation</a:t>
            </a:r>
            <a:r>
              <a:rPr lang="en-US" dirty="0" smtClean="0"/>
              <a:t>”: this is a typical use of on-demand computing </a:t>
            </a:r>
          </a:p>
          <a:p>
            <a:r>
              <a:rPr lang="en-US" dirty="0" smtClean="0"/>
              <a:t>Twitter </a:t>
            </a:r>
            <a:r>
              <a:rPr lang="en-US" dirty="0"/>
              <a:t>data collection using </a:t>
            </a:r>
            <a:r>
              <a:rPr lang="en-US" dirty="0" err="1"/>
              <a:t>CloudFormation</a:t>
            </a:r>
            <a:endParaRPr lang="en-US" dirty="0"/>
          </a:p>
          <a:p>
            <a:pPr lvl="1"/>
            <a:r>
              <a:rPr lang="en-US" dirty="0"/>
              <a:t>Note access to instance using PKI </a:t>
            </a:r>
            <a:r>
              <a:rPr lang="en-US" dirty="0" err="1"/>
              <a:t>keypairs</a:t>
            </a:r>
            <a:endParaRPr lang="en-US" dirty="0"/>
          </a:p>
          <a:p>
            <a:r>
              <a:rPr lang="en-US" dirty="0"/>
              <a:t>Storing data in S3</a:t>
            </a:r>
          </a:p>
          <a:p>
            <a:r>
              <a:rPr lang="en-US" dirty="0"/>
              <a:t>MR computation on EMR: word count</a:t>
            </a:r>
          </a:p>
          <a:p>
            <a:r>
              <a:rPr lang="en-US" dirty="0"/>
              <a:t>Reference for the demos: </a:t>
            </a:r>
            <a:r>
              <a:rPr lang="en-US" dirty="0">
                <a:hlinkClick r:id="rId2"/>
              </a:rPr>
              <a:t>http://</a:t>
            </a:r>
            <a:r>
              <a:rPr lang="en-US" dirty="0" smtClean="0">
                <a:hlinkClick r:id="rId2"/>
              </a:rPr>
              <a:t>docs.aws.amazon.com/gettingstarted/latest/emr/getting-started-emr-overview.html</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4033955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the Demo</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38</a:t>
            </a:fld>
            <a:endParaRPr lang="en-US"/>
          </a:p>
        </p:txBody>
      </p:sp>
      <p:sp>
        <p:nvSpPr>
          <p:cNvPr id="6" name="Content Placeholder 5"/>
          <p:cNvSpPr>
            <a:spLocks noGrp="1"/>
          </p:cNvSpPr>
          <p:nvPr>
            <p:ph sz="quarter" idx="1"/>
          </p:nvPr>
        </p:nvSpPr>
        <p:spPr/>
        <p:txBody>
          <a:bodyPr>
            <a:normAutofit/>
          </a:bodyPr>
          <a:lstStyle/>
          <a:p>
            <a:r>
              <a:rPr lang="en-US" dirty="0"/>
              <a:t>Suppose your company recently released a new product and you want to assess its reception among consumers who use Twitter. </a:t>
            </a:r>
            <a:endParaRPr lang="en-US" dirty="0" smtClean="0"/>
          </a:p>
          <a:p>
            <a:r>
              <a:rPr lang="en-US" dirty="0" smtClean="0"/>
              <a:t>In this demo we will </a:t>
            </a:r>
            <a:r>
              <a:rPr lang="en-US" dirty="0"/>
              <a:t>launch an AWS </a:t>
            </a:r>
            <a:r>
              <a:rPr lang="en-US" dirty="0" err="1"/>
              <a:t>CloudFormation</a:t>
            </a:r>
            <a:r>
              <a:rPr lang="en-US" dirty="0"/>
              <a:t> stack that provides a script for collecting tweets. </a:t>
            </a:r>
            <a:endParaRPr lang="en-US" dirty="0" smtClean="0"/>
          </a:p>
          <a:p>
            <a:r>
              <a:rPr lang="en-US" dirty="0" smtClean="0"/>
              <a:t>We will then store the </a:t>
            </a:r>
            <a:r>
              <a:rPr lang="en-US" dirty="0"/>
              <a:t>tweets in Amazon </a:t>
            </a:r>
            <a:r>
              <a:rPr lang="en-US" dirty="0" smtClean="0"/>
              <a:t>S3.</a:t>
            </a:r>
          </a:p>
          <a:p>
            <a:r>
              <a:rPr lang="en-US" dirty="0" smtClean="0"/>
              <a:t>Then we will run a simple </a:t>
            </a:r>
            <a:r>
              <a:rPr lang="en-US" dirty="0" err="1" smtClean="0"/>
              <a:t>wordcount</a:t>
            </a:r>
            <a:r>
              <a:rPr lang="en-US" dirty="0" smtClean="0"/>
              <a:t> algorithm to rank the words.</a:t>
            </a:r>
          </a:p>
        </p:txBody>
      </p:sp>
    </p:spTree>
    <p:extLst>
      <p:ext uri="{BB962C8B-B14F-4D97-AF65-F5344CB8AC3E}">
        <p14:creationId xmlns:p14="http://schemas.microsoft.com/office/powerpoint/2010/main" val="4083560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a:p>
        </p:txBody>
      </p:sp>
      <p:sp>
        <p:nvSpPr>
          <p:cNvPr id="2" name="Date Placeholder 1"/>
          <p:cNvSpPr>
            <a:spLocks noGrp="1"/>
          </p:cNvSpPr>
          <p:nvPr>
            <p:ph type="dt" sz="half" idx="10"/>
          </p:nvPr>
        </p:nvSpPr>
        <p:spPr/>
        <p:txBody>
          <a:bodyPr/>
          <a:lstStyle/>
          <a:p>
            <a:fld id="{4E1875F6-925E-47EF-B292-AFC24D67CBC9}" type="datetime1">
              <a:rPr lang="en-US" smtClean="0"/>
              <a:t>12/10/2014</a:t>
            </a:fld>
            <a:endParaRPr lang="en-US"/>
          </a:p>
        </p:txBody>
      </p:sp>
      <p:sp>
        <p:nvSpPr>
          <p:cNvPr id="7" name="Title 6"/>
          <p:cNvSpPr>
            <a:spLocks noGrp="1"/>
          </p:cNvSpPr>
          <p:nvPr>
            <p:ph type="ctrTitle"/>
          </p:nvPr>
        </p:nvSpPr>
        <p:spPr/>
        <p:txBody>
          <a:bodyPr/>
          <a:lstStyle/>
          <a:p>
            <a:r>
              <a:rPr lang="en-US" dirty="0" smtClean="0"/>
              <a:t>Run a virtual server on AWS: Linux server</a:t>
            </a:r>
            <a:endParaRPr lang="en-US" dirty="0"/>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6" name="Slide Number Placeholder 5"/>
          <p:cNvSpPr>
            <a:spLocks noGrp="1"/>
          </p:cNvSpPr>
          <p:nvPr>
            <p:ph type="sldNum" sz="quarter" idx="12"/>
          </p:nvPr>
        </p:nvSpPr>
        <p:spPr/>
        <p:txBody>
          <a:bodyPr/>
          <a:lstStyle/>
          <a:p>
            <a:fld id="{306CB55B-1226-4379-978C-D2A81D689B8B}" type="slidenum">
              <a:rPr lang="en-US" smtClean="0"/>
              <a:t>39</a:t>
            </a:fld>
            <a:endParaRPr lang="en-US"/>
          </a:p>
        </p:txBody>
      </p:sp>
    </p:spTree>
    <p:extLst>
      <p:ext uri="{BB962C8B-B14F-4D97-AF65-F5344CB8AC3E}">
        <p14:creationId xmlns:p14="http://schemas.microsoft.com/office/powerpoint/2010/main" val="3033342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for everyone</a:t>
            </a:r>
            <a:endParaRPr lang="en-US" dirty="0"/>
          </a:p>
        </p:txBody>
      </p:sp>
      <p:sp>
        <p:nvSpPr>
          <p:cNvPr id="3" name="Date Placeholder 2"/>
          <p:cNvSpPr>
            <a:spLocks noGrp="1"/>
          </p:cNvSpPr>
          <p:nvPr>
            <p:ph type="dt" sz="half" idx="10"/>
          </p:nvPr>
        </p:nvSpPr>
        <p:spPr/>
        <p:txBody>
          <a:bodyPr/>
          <a:lstStyle/>
          <a:p>
            <a:fld id="{502C6D91-7B42-4030-9AD0-0157A90F3BCE}" type="datetime1">
              <a:rPr lang="en-US" smtClean="0"/>
              <a:t>12/10/2014</a:t>
            </a:fld>
            <a:endParaRPr lang="en-US"/>
          </a:p>
        </p:txBody>
      </p:sp>
      <p:sp>
        <p:nvSpPr>
          <p:cNvPr id="4" name="Footer Placeholder 3"/>
          <p:cNvSpPr>
            <a:spLocks noGrp="1"/>
          </p:cNvSpPr>
          <p:nvPr>
            <p:ph type="ftr" sz="quarter" idx="11"/>
          </p:nvPr>
        </p:nvSpPr>
        <p:spPr/>
        <p:txBody>
          <a:bodyPr/>
          <a:lstStyle/>
          <a:p>
            <a:r>
              <a:rPr lang="en-US" smtClean="0"/>
              <a:t>Rich's Big Data Analytics Training</a:t>
            </a:r>
            <a:endParaRPr lang="en-US"/>
          </a:p>
        </p:txBody>
      </p:sp>
      <p:sp>
        <p:nvSpPr>
          <p:cNvPr id="5" name="Slide Number Placeholder 4"/>
          <p:cNvSpPr>
            <a:spLocks noGrp="1"/>
          </p:cNvSpPr>
          <p:nvPr>
            <p:ph type="sldNum" sz="quarter" idx="12"/>
          </p:nvPr>
        </p:nvSpPr>
        <p:spPr/>
        <p:txBody>
          <a:bodyPr/>
          <a:lstStyle/>
          <a:p>
            <a:fld id="{306CB55B-1226-4379-978C-D2A81D689B8B}" type="slidenum">
              <a:rPr lang="en-US" smtClean="0"/>
              <a:t>4</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smtClean="0"/>
              <a:t>Explosion in computing accessible to all through emerging models</a:t>
            </a:r>
          </a:p>
          <a:p>
            <a:pPr lvl="1"/>
            <a:r>
              <a:rPr lang="en-US" sz="2600" dirty="0" smtClean="0"/>
              <a:t>R packages, data (validated) with documentation, easy to install and use; transformed complex algorithms and statistical models into one-line commands</a:t>
            </a:r>
          </a:p>
          <a:p>
            <a:pPr lvl="1"/>
            <a:r>
              <a:rPr lang="en-US" sz="2600" dirty="0" smtClean="0"/>
              <a:t>Proliferation of mobile apps readily available for use</a:t>
            </a:r>
          </a:p>
          <a:p>
            <a:pPr lvl="1"/>
            <a:r>
              <a:rPr lang="en-US" sz="2600" dirty="0" smtClean="0"/>
              <a:t>Compute servers loaded with features (thanks to advances in virtualization) : amazon machine images *(AMI), stacks*, data pipelines</a:t>
            </a:r>
          </a:p>
          <a:p>
            <a:pPr lvl="1"/>
            <a:r>
              <a:rPr lang="en-US" sz="2600" dirty="0" smtClean="0"/>
              <a:t>API (application programming interfaces) providing data </a:t>
            </a:r>
            <a:r>
              <a:rPr lang="en-US" sz="2600" dirty="0"/>
              <a:t>and functions: NYT </a:t>
            </a:r>
            <a:r>
              <a:rPr lang="en-US" sz="2600" dirty="0" smtClean="0"/>
              <a:t>API: </a:t>
            </a:r>
            <a:r>
              <a:rPr lang="en-US" sz="2600" dirty="0" smtClean="0">
                <a:hlinkClick r:id="rId2"/>
              </a:rPr>
              <a:t>http</a:t>
            </a:r>
            <a:r>
              <a:rPr lang="en-US" sz="2600" dirty="0">
                <a:hlinkClick r:id="rId2"/>
              </a:rPr>
              <a:t>://</a:t>
            </a:r>
            <a:r>
              <a:rPr lang="en-US" sz="2600" dirty="0" smtClean="0">
                <a:hlinkClick r:id="rId2"/>
              </a:rPr>
              <a:t>developer.nytimes.com/docs</a:t>
            </a:r>
            <a:r>
              <a:rPr lang="en-US" sz="2600" dirty="0" smtClean="0"/>
              <a:t> , </a:t>
            </a:r>
            <a:r>
              <a:rPr lang="en-US" sz="2600" dirty="0"/>
              <a:t>NOAA: </a:t>
            </a:r>
            <a:r>
              <a:rPr lang="en-US" sz="2600" dirty="0">
                <a:hlinkClick r:id="rId3"/>
              </a:rPr>
              <a:t>http://www.ncdc.noaa.gov</a:t>
            </a:r>
            <a:r>
              <a:rPr lang="en-US" sz="2600" dirty="0" smtClean="0">
                <a:hlinkClick r:id="rId3"/>
              </a:rPr>
              <a:t>/</a:t>
            </a:r>
            <a:endParaRPr lang="en-US" sz="2600" dirty="0" smtClean="0"/>
          </a:p>
          <a:p>
            <a:pPr lvl="1"/>
            <a:r>
              <a:rPr lang="en-US" sz="2600" dirty="0" smtClean="0"/>
              <a:t>Web services/ RSS(really simple syndication) for unstructured data (text, images)</a:t>
            </a:r>
          </a:p>
          <a:p>
            <a:pPr lvl="1"/>
            <a:r>
              <a:rPr lang="en-US" sz="2600" dirty="0" smtClean="0"/>
              <a:t>Cloud models and services to host most anything with on-demand and elastic capability.</a:t>
            </a:r>
          </a:p>
          <a:p>
            <a:endParaRPr lang="en-US" sz="3100"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680366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Elastic Compute Cloud (EC2)</a:t>
            </a:r>
            <a:endParaRPr lang="en-US" dirty="0"/>
          </a:p>
        </p:txBody>
      </p:sp>
      <p:sp>
        <p:nvSpPr>
          <p:cNvPr id="4" name="Date Placeholder 3"/>
          <p:cNvSpPr>
            <a:spLocks noGrp="1"/>
          </p:cNvSpPr>
          <p:nvPr>
            <p:ph type="dt" sz="half" idx="10"/>
          </p:nvPr>
        </p:nvSpPr>
        <p:spPr/>
        <p:txBody>
          <a:bodyPr/>
          <a:lstStyle/>
          <a:p>
            <a:fld id="{E34690D8-71DD-4B00-AE53-90F738E93157}" type="datetime1">
              <a:rPr lang="en-US" smtClean="0"/>
              <a:t>12/10/2014</a:t>
            </a:fld>
            <a:endParaRPr lang="en-US"/>
          </a:p>
        </p:txBody>
      </p:sp>
      <p:sp>
        <p:nvSpPr>
          <p:cNvPr id="3" name="Content Placeholder 2"/>
          <p:cNvSpPr>
            <a:spLocks noGrp="1"/>
          </p:cNvSpPr>
          <p:nvPr>
            <p:ph sz="quarter" idx="1"/>
          </p:nvPr>
        </p:nvSpPr>
        <p:spPr/>
        <p:txBody>
          <a:bodyPr>
            <a:normAutofit fontScale="77500" lnSpcReduction="20000"/>
          </a:bodyPr>
          <a:lstStyle/>
          <a:p>
            <a:r>
              <a:rPr lang="en-US" sz="2800" dirty="0" smtClean="0"/>
              <a:t>We completed an application using S3.</a:t>
            </a:r>
          </a:p>
          <a:p>
            <a:r>
              <a:rPr lang="en-US" sz="2800" dirty="0" smtClean="0"/>
              <a:t>For this exercise we will use the EC2 that is preeminent product of </a:t>
            </a:r>
            <a:r>
              <a:rPr lang="en-US" sz="2800" dirty="0" err="1" smtClean="0"/>
              <a:t>aws</a:t>
            </a:r>
            <a:endParaRPr lang="en-US" sz="2800" dirty="0" smtClean="0"/>
          </a:p>
          <a:p>
            <a:r>
              <a:rPr lang="en-US" sz="2800" dirty="0" smtClean="0"/>
              <a:t>One </a:t>
            </a:r>
            <a:r>
              <a:rPr lang="en-US" sz="2800" dirty="0"/>
              <a:t>can </a:t>
            </a:r>
            <a:r>
              <a:rPr lang="en-US" sz="2800" dirty="0" smtClean="0"/>
              <a:t>use EC2 </a:t>
            </a:r>
            <a:r>
              <a:rPr lang="en-US" sz="2800" dirty="0"/>
              <a:t>to run and manage virtual servers on AWS. Your servers are launched as EC2 instances and initialized with a machine image called an AMI</a:t>
            </a:r>
            <a:r>
              <a:rPr lang="en-US" sz="2800" dirty="0" smtClean="0"/>
              <a:t>.</a:t>
            </a:r>
            <a:endParaRPr lang="en-US" sz="2800" dirty="0"/>
          </a:p>
          <a:p>
            <a:r>
              <a:rPr lang="en-US" sz="2800" dirty="0"/>
              <a:t>In the free usage tier, you can launch a t1.micro Amazon EC2 instance. Micro instances provide a small amount of consistent CPU resources and allow you to burst CPU capacity when additional cycles are available. </a:t>
            </a:r>
            <a:endParaRPr lang="en-US" sz="2800" dirty="0" smtClean="0"/>
          </a:p>
          <a:p>
            <a:r>
              <a:rPr lang="en-US" sz="2800" dirty="0" smtClean="0"/>
              <a:t>A </a:t>
            </a:r>
            <a:r>
              <a:rPr lang="en-US" sz="2800" dirty="0"/>
              <a:t>t1.micro instance is well suited for low-throughput applications and websites that consume significant compute cycles only occasionally. </a:t>
            </a:r>
            <a:endParaRPr lang="en-US" sz="2800" dirty="0" smtClean="0"/>
          </a:p>
          <a:p>
            <a:r>
              <a:rPr lang="en-US" sz="2800" dirty="0" smtClean="0"/>
              <a:t>For this exercise we will launch a Linux server using a Amazon Machine Image that is eligible for the free tier.</a:t>
            </a:r>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40</a:t>
            </a:fld>
            <a:endParaRPr lang="en-US"/>
          </a:p>
        </p:txBody>
      </p:sp>
    </p:spTree>
    <p:extLst>
      <p:ext uri="{BB962C8B-B14F-4D97-AF65-F5344CB8AC3E}">
        <p14:creationId xmlns:p14="http://schemas.microsoft.com/office/powerpoint/2010/main" val="4080382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normAutofit/>
          </a:bodyPr>
          <a:lstStyle/>
          <a:p>
            <a:r>
              <a:rPr lang="en-US" dirty="0" smtClean="0"/>
              <a:t>Amazon Machine Images (AMI)</a:t>
            </a:r>
            <a:endParaRPr lang="en-US" dirty="0"/>
          </a:p>
        </p:txBody>
      </p:sp>
      <p:sp>
        <p:nvSpPr>
          <p:cNvPr id="4" name="Date Placeholder 3"/>
          <p:cNvSpPr>
            <a:spLocks noGrp="1"/>
          </p:cNvSpPr>
          <p:nvPr>
            <p:ph type="dt" sz="half" idx="10"/>
          </p:nvPr>
        </p:nvSpPr>
        <p:spPr/>
        <p:txBody>
          <a:bodyPr/>
          <a:lstStyle/>
          <a:p>
            <a:fld id="{9DCD5E3C-8F7C-49DD-B94D-6FE74EF72C80}" type="datetime1">
              <a:rPr lang="en-US" smtClean="0"/>
              <a:t>12/10/2014</a:t>
            </a:fld>
            <a:endParaRPr lang="en-US"/>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89744" y="1527175"/>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41</a:t>
            </a:fld>
            <a:endParaRPr lang="en-US"/>
          </a:p>
        </p:txBody>
      </p:sp>
    </p:spTree>
    <p:extLst>
      <p:ext uri="{BB962C8B-B14F-4D97-AF65-F5344CB8AC3E}">
        <p14:creationId xmlns:p14="http://schemas.microsoft.com/office/powerpoint/2010/main" val="1314783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server </a:t>
            </a:r>
            <a:endParaRPr lang="en-US" dirty="0"/>
          </a:p>
        </p:txBody>
      </p:sp>
      <p:sp>
        <p:nvSpPr>
          <p:cNvPr id="4" name="Date Placeholder 3"/>
          <p:cNvSpPr>
            <a:spLocks noGrp="1"/>
          </p:cNvSpPr>
          <p:nvPr>
            <p:ph type="dt" sz="half" idx="10"/>
          </p:nvPr>
        </p:nvSpPr>
        <p:spPr/>
        <p:txBody>
          <a:bodyPr/>
          <a:lstStyle/>
          <a:p>
            <a:fld id="{24DC1146-DA2B-4B2D-B605-5F4BE5B754E6}" type="datetime1">
              <a:rPr lang="en-US" smtClean="0"/>
              <a:t>12/10/2014</a:t>
            </a:fld>
            <a:endParaRPr lang="en-US"/>
          </a:p>
        </p:txBody>
      </p:sp>
      <p:sp>
        <p:nvSpPr>
          <p:cNvPr id="3" name="Content Placeholder 2"/>
          <p:cNvSpPr>
            <a:spLocks noGrp="1"/>
          </p:cNvSpPr>
          <p:nvPr>
            <p:ph sz="quarter" idx="1"/>
          </p:nvPr>
        </p:nvSpPr>
        <p:spPr/>
        <p:txBody>
          <a:bodyPr>
            <a:normAutofit fontScale="92500" lnSpcReduction="20000"/>
          </a:bodyPr>
          <a:lstStyle/>
          <a:p>
            <a:r>
              <a:rPr lang="en-US" sz="2800" dirty="0" smtClean="0"/>
              <a:t>After you launch the instance you need putty to </a:t>
            </a:r>
            <a:r>
              <a:rPr lang="en-US" sz="2800" dirty="0" err="1" smtClean="0"/>
              <a:t>ssh</a:t>
            </a:r>
            <a:r>
              <a:rPr lang="en-US" sz="2800" dirty="0" smtClean="0"/>
              <a:t> into your server.</a:t>
            </a:r>
          </a:p>
          <a:p>
            <a:r>
              <a:rPr lang="en-US" sz="2800" dirty="0" smtClean="0"/>
              <a:t>Note the </a:t>
            </a:r>
            <a:r>
              <a:rPr lang="en-US" sz="2800" dirty="0" err="1" smtClean="0"/>
              <a:t>dns</a:t>
            </a:r>
            <a:r>
              <a:rPr lang="en-US" sz="2800" dirty="0" smtClean="0"/>
              <a:t> for the launched server at the bottom half of the console</a:t>
            </a:r>
            <a:r>
              <a:rPr lang="en-US" sz="2800" dirty="0"/>
              <a:t>: </a:t>
            </a:r>
            <a:r>
              <a:rPr lang="en-US" sz="2800" dirty="0" smtClean="0"/>
              <a:t>ec2-54-198-95-68.compute-1.amazonaws.com</a:t>
            </a:r>
          </a:p>
          <a:p>
            <a:r>
              <a:rPr lang="en-US" sz="2800" dirty="0" smtClean="0"/>
              <a:t>Convert the </a:t>
            </a:r>
            <a:r>
              <a:rPr lang="en-US" sz="2800" dirty="0" err="1" smtClean="0"/>
              <a:t>richs.pem</a:t>
            </a:r>
            <a:r>
              <a:rPr lang="en-US" sz="2800" dirty="0" smtClean="0"/>
              <a:t> into .</a:t>
            </a:r>
            <a:r>
              <a:rPr lang="en-US" sz="2800" dirty="0" err="1" smtClean="0"/>
              <a:t>ppk</a:t>
            </a:r>
            <a:r>
              <a:rPr lang="en-US" sz="2800" dirty="0" smtClean="0"/>
              <a:t> private key</a:t>
            </a:r>
          </a:p>
          <a:p>
            <a:r>
              <a:rPr lang="en-US" sz="2800" dirty="0" smtClean="0"/>
              <a:t>Launch a putty window and use all these items above and username ec2-user to log into the launched server.</a:t>
            </a:r>
          </a:p>
          <a:p>
            <a:r>
              <a:rPr lang="en-US" sz="2800" dirty="0" smtClean="0"/>
              <a:t>Work on some Linux commands to check this new launch out. (</a:t>
            </a:r>
            <a:r>
              <a:rPr lang="en-US" sz="2800" dirty="0" err="1" smtClean="0"/>
              <a:t>sudo</a:t>
            </a:r>
            <a:r>
              <a:rPr lang="en-US" sz="2800" dirty="0" smtClean="0"/>
              <a:t> yum install </a:t>
            </a:r>
            <a:r>
              <a:rPr lang="en-US" sz="2800" dirty="0" err="1" smtClean="0"/>
              <a:t>emacs</a:t>
            </a:r>
            <a:r>
              <a:rPr lang="en-US" sz="2800" dirty="0" smtClean="0"/>
              <a:t>)</a:t>
            </a:r>
          </a:p>
          <a:p>
            <a:r>
              <a:rPr lang="en-US" sz="2800" dirty="0" smtClean="0"/>
              <a:t>Make sure you terminate the server when you are done using it. This can be done from the EC2 dashboard</a:t>
            </a:r>
            <a:endParaRPr lang="en-US" sz="2800" dirty="0"/>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42</a:t>
            </a:fld>
            <a:endParaRPr lang="en-US"/>
          </a:p>
        </p:txBody>
      </p:sp>
    </p:spTree>
    <p:extLst>
      <p:ext uri="{BB962C8B-B14F-4D97-AF65-F5344CB8AC3E}">
        <p14:creationId xmlns:p14="http://schemas.microsoft.com/office/powerpoint/2010/main" val="4177945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lstStyle/>
          <a:p>
            <a:r>
              <a:rPr lang="en-US" dirty="0" smtClean="0"/>
              <a:t>Putty connect to Linux Server</a:t>
            </a:r>
            <a:endParaRPr lang="en-US" dirty="0"/>
          </a:p>
        </p:txBody>
      </p:sp>
      <p:sp>
        <p:nvSpPr>
          <p:cNvPr id="4" name="Date Placeholder 3"/>
          <p:cNvSpPr>
            <a:spLocks noGrp="1"/>
          </p:cNvSpPr>
          <p:nvPr>
            <p:ph type="dt" sz="half" idx="10"/>
          </p:nvPr>
        </p:nvSpPr>
        <p:spPr/>
        <p:txBody>
          <a:bodyPr/>
          <a:lstStyle/>
          <a:p>
            <a:fld id="{EC07E2B6-00F5-4D0D-A80A-694B0F6F931D}" type="datetime1">
              <a:rPr lang="en-US" smtClean="0"/>
              <a:t>12/10/2014</a:t>
            </a:fld>
            <a:endParaRPr lang="en-US"/>
          </a:p>
        </p:txBody>
      </p:sp>
      <p:pic>
        <p:nvPicPr>
          <p:cNvPr id="12291"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263198" y="1599894"/>
            <a:ext cx="4581091" cy="442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7" name="Slide Number Placeholder 6"/>
          <p:cNvSpPr>
            <a:spLocks noGrp="1"/>
          </p:cNvSpPr>
          <p:nvPr>
            <p:ph type="sldNum" sz="quarter" idx="12"/>
          </p:nvPr>
        </p:nvSpPr>
        <p:spPr/>
        <p:txBody>
          <a:bodyPr/>
          <a:lstStyle/>
          <a:p>
            <a:fld id="{306CB55B-1226-4379-978C-D2A81D689B8B}" type="slidenum">
              <a:rPr lang="en-US" smtClean="0"/>
              <a:t>43</a:t>
            </a:fld>
            <a:endParaRPr lang="en-US"/>
          </a:p>
        </p:txBody>
      </p:sp>
    </p:spTree>
    <p:extLst>
      <p:ext uri="{BB962C8B-B14F-4D97-AF65-F5344CB8AC3E}">
        <p14:creationId xmlns:p14="http://schemas.microsoft.com/office/powerpoint/2010/main" val="1124206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a:p>
        </p:txBody>
      </p:sp>
      <p:sp>
        <p:nvSpPr>
          <p:cNvPr id="2" name="Date Placeholder 1"/>
          <p:cNvSpPr>
            <a:spLocks noGrp="1"/>
          </p:cNvSpPr>
          <p:nvPr>
            <p:ph type="dt" sz="half" idx="10"/>
          </p:nvPr>
        </p:nvSpPr>
        <p:spPr/>
        <p:txBody>
          <a:bodyPr/>
          <a:lstStyle/>
          <a:p>
            <a:fld id="{1BD40423-6155-4890-966E-494BA4D99650}" type="datetime1">
              <a:rPr lang="en-US" smtClean="0"/>
              <a:t>12/10/2014</a:t>
            </a:fld>
            <a:endParaRPr lang="en-US"/>
          </a:p>
        </p:txBody>
      </p:sp>
      <p:sp>
        <p:nvSpPr>
          <p:cNvPr id="7" name="Title 6"/>
          <p:cNvSpPr>
            <a:spLocks noGrp="1"/>
          </p:cNvSpPr>
          <p:nvPr>
            <p:ph type="ctrTitle"/>
          </p:nvPr>
        </p:nvSpPr>
        <p:spPr/>
        <p:txBody>
          <a:bodyPr/>
          <a:lstStyle/>
          <a:p>
            <a:r>
              <a:rPr lang="en-US" dirty="0" smtClean="0"/>
              <a:t>Run a virtual server on AWS: Windows server</a:t>
            </a:r>
            <a:endParaRPr lang="en-US" dirty="0"/>
          </a:p>
        </p:txBody>
      </p:sp>
      <p:sp>
        <p:nvSpPr>
          <p:cNvPr id="5" name="Footer Placeholder 4"/>
          <p:cNvSpPr>
            <a:spLocks noGrp="1"/>
          </p:cNvSpPr>
          <p:nvPr>
            <p:ph type="ftr" sz="quarter" idx="11"/>
          </p:nvPr>
        </p:nvSpPr>
        <p:spPr/>
        <p:txBody>
          <a:bodyPr/>
          <a:lstStyle/>
          <a:p>
            <a:r>
              <a:rPr lang="en-US" smtClean="0"/>
              <a:t>Rich's Big Data Analytics Training</a:t>
            </a:r>
            <a:endParaRPr lang="en-US"/>
          </a:p>
        </p:txBody>
      </p:sp>
      <p:sp>
        <p:nvSpPr>
          <p:cNvPr id="6" name="Slide Number Placeholder 5"/>
          <p:cNvSpPr>
            <a:spLocks noGrp="1"/>
          </p:cNvSpPr>
          <p:nvPr>
            <p:ph type="sldNum" sz="quarter" idx="12"/>
          </p:nvPr>
        </p:nvSpPr>
        <p:spPr/>
        <p:txBody>
          <a:bodyPr/>
          <a:lstStyle/>
          <a:p>
            <a:fld id="{306CB55B-1226-4379-978C-D2A81D689B8B}" type="slidenum">
              <a:rPr lang="en-US" smtClean="0"/>
              <a:t>44</a:t>
            </a:fld>
            <a:endParaRPr lang="en-US"/>
          </a:p>
        </p:txBody>
      </p:sp>
    </p:spTree>
    <p:extLst>
      <p:ext uri="{BB962C8B-B14F-4D97-AF65-F5344CB8AC3E}">
        <p14:creationId xmlns:p14="http://schemas.microsoft.com/office/powerpoint/2010/main" val="1179120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acquire a Windows Server on </a:t>
            </a:r>
            <a:r>
              <a:rPr lang="en-US" dirty="0" err="1" smtClean="0"/>
              <a:t>aws</a:t>
            </a:r>
            <a:endParaRPr lang="en-US" dirty="0"/>
          </a:p>
        </p:txBody>
      </p:sp>
      <p:sp>
        <p:nvSpPr>
          <p:cNvPr id="4" name="Date Placeholder 3"/>
          <p:cNvSpPr>
            <a:spLocks noGrp="1"/>
          </p:cNvSpPr>
          <p:nvPr>
            <p:ph type="dt" sz="half" idx="10"/>
          </p:nvPr>
        </p:nvSpPr>
        <p:spPr/>
        <p:txBody>
          <a:bodyPr/>
          <a:lstStyle/>
          <a:p>
            <a:fld id="{E4AD091B-5989-45ED-A4BF-A758B71A9C0A}" type="datetime1">
              <a:rPr lang="en-US" smtClean="0"/>
              <a:t>12/10/2014</a:t>
            </a:fld>
            <a:endParaRPr lang="en-US"/>
          </a:p>
        </p:txBody>
      </p:sp>
      <p:sp>
        <p:nvSpPr>
          <p:cNvPr id="3" name="Content Placeholder 2"/>
          <p:cNvSpPr>
            <a:spLocks noGrp="1"/>
          </p:cNvSpPr>
          <p:nvPr>
            <p:ph sz="quarter" idx="1"/>
          </p:nvPr>
        </p:nvSpPr>
        <p:spPr/>
        <p:txBody>
          <a:bodyPr>
            <a:normAutofit fontScale="92500" lnSpcReduction="10000"/>
          </a:bodyPr>
          <a:lstStyle/>
          <a:p>
            <a:r>
              <a:rPr lang="en-US" sz="2800" dirty="0" smtClean="0"/>
              <a:t>Similar to Linux instance:</a:t>
            </a:r>
          </a:p>
          <a:p>
            <a:r>
              <a:rPr lang="en-US" sz="2800" dirty="0" smtClean="0"/>
              <a:t>Choose a free tier Windows 64 bit instance</a:t>
            </a:r>
          </a:p>
          <a:p>
            <a:r>
              <a:rPr lang="en-US" sz="2800" dirty="0" smtClean="0"/>
              <a:t>Use the same security keys-pair</a:t>
            </a:r>
          </a:p>
          <a:p>
            <a:r>
              <a:rPr lang="en-US" sz="2800" dirty="0" smtClean="0"/>
              <a:t>Set the security group to allow RDP, SSH</a:t>
            </a:r>
          </a:p>
          <a:p>
            <a:r>
              <a:rPr lang="en-US" sz="2800" dirty="0" smtClean="0"/>
              <a:t>Connect using RDP (remote desktop protocol)</a:t>
            </a:r>
          </a:p>
          <a:p>
            <a:r>
              <a:rPr lang="en-US" sz="2800" dirty="0" smtClean="0"/>
              <a:t>You can see the local system if you enable appropriate privileges when connecting</a:t>
            </a:r>
          </a:p>
          <a:p>
            <a:r>
              <a:rPr lang="en-US" sz="2800" dirty="0" smtClean="0"/>
              <a:t>Transfer software and install and use the server.</a:t>
            </a:r>
          </a:p>
          <a:p>
            <a:r>
              <a:rPr lang="en-US" sz="2800" dirty="0" smtClean="0"/>
              <a:t>Lets go on to the demo. Make sure you stop, and terminate the instance after done.</a:t>
            </a: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45</a:t>
            </a:fld>
            <a:endParaRPr lang="en-US"/>
          </a:p>
        </p:txBody>
      </p:sp>
    </p:spTree>
    <p:extLst>
      <p:ext uri="{BB962C8B-B14F-4D97-AF65-F5344CB8AC3E}">
        <p14:creationId xmlns:p14="http://schemas.microsoft.com/office/powerpoint/2010/main" val="3265825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10"/>
          </p:nvPr>
        </p:nvSpPr>
        <p:spPr/>
        <p:txBody>
          <a:bodyPr/>
          <a:lstStyle/>
          <a:p>
            <a:fld id="{3B07045C-94CA-447F-A1A5-CE5EB0321E83}" type="datetime1">
              <a:rPr lang="en-US" smtClean="0"/>
              <a:t>12/10/2014</a:t>
            </a:fld>
            <a:endParaRPr lang="en-US"/>
          </a:p>
        </p:txBody>
      </p:sp>
      <p:sp>
        <p:nvSpPr>
          <p:cNvPr id="3" name="Content Placeholder 2"/>
          <p:cNvSpPr>
            <a:spLocks noGrp="1"/>
          </p:cNvSpPr>
          <p:nvPr>
            <p:ph sz="quarter" idx="1"/>
          </p:nvPr>
        </p:nvSpPr>
        <p:spPr/>
        <p:txBody>
          <a:bodyPr>
            <a:normAutofit/>
          </a:bodyPr>
          <a:lstStyle/>
          <a:p>
            <a:r>
              <a:rPr lang="en-US" sz="2800" dirty="0" smtClean="0"/>
              <a:t>We looked at the capabilities of Amazon Web Services through 5 different examples;</a:t>
            </a:r>
          </a:p>
          <a:p>
            <a:pPr lvl="1"/>
            <a:r>
              <a:rPr lang="en-US" sz="2400" dirty="0" smtClean="0"/>
              <a:t>Working with S3</a:t>
            </a:r>
          </a:p>
          <a:p>
            <a:pPr lvl="1"/>
            <a:r>
              <a:rPr lang="en-US" sz="2400" dirty="0" smtClean="0"/>
              <a:t>Static web app</a:t>
            </a:r>
          </a:p>
          <a:p>
            <a:pPr lvl="1"/>
            <a:r>
              <a:rPr lang="en-US" sz="2400" dirty="0" smtClean="0"/>
              <a:t>Twitter data collection using </a:t>
            </a:r>
            <a:r>
              <a:rPr lang="en-US" sz="2400" dirty="0" err="1" smtClean="0"/>
              <a:t>CloudFormation</a:t>
            </a:r>
            <a:r>
              <a:rPr lang="en-US" sz="2400" dirty="0" smtClean="0"/>
              <a:t> service</a:t>
            </a:r>
          </a:p>
          <a:p>
            <a:pPr lvl="1"/>
            <a:r>
              <a:rPr lang="en-US" sz="2400" dirty="0" smtClean="0"/>
              <a:t>Launching an instance of Linux instance + working </a:t>
            </a:r>
          </a:p>
          <a:p>
            <a:pPr lvl="1"/>
            <a:r>
              <a:rPr lang="en-US" sz="2400" dirty="0" smtClean="0"/>
              <a:t>Launching an instance of Windows instance + working  </a:t>
            </a:r>
          </a:p>
          <a:p>
            <a:r>
              <a:rPr lang="en-US" sz="2800" dirty="0" smtClean="0"/>
              <a:t>You can easily adapt and use any of these or other </a:t>
            </a:r>
            <a:r>
              <a:rPr lang="en-US" sz="2800" dirty="0" err="1" smtClean="0"/>
              <a:t>aws</a:t>
            </a:r>
            <a:r>
              <a:rPr lang="en-US" sz="2800" dirty="0" smtClean="0"/>
              <a:t> services at your workplace.</a:t>
            </a: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46</a:t>
            </a:fld>
            <a:endParaRPr lang="en-US"/>
          </a:p>
        </p:txBody>
      </p:sp>
    </p:spTree>
    <p:extLst>
      <p:ext uri="{BB962C8B-B14F-4D97-AF65-F5344CB8AC3E}">
        <p14:creationId xmlns:p14="http://schemas.microsoft.com/office/powerpoint/2010/main" val="2467370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eaLnBrk="1" fontAlgn="auto" hangingPunct="1">
              <a:spcAft>
                <a:spcPts val="0"/>
              </a:spcAft>
              <a:defRPr/>
            </a:pPr>
            <a:r>
              <a:rPr lang="en-US" sz="3600" dirty="0" smtClean="0"/>
              <a:t>References &amp; useful links</a:t>
            </a:r>
            <a:endParaRPr lang="en-US" sz="3600" dirty="0"/>
          </a:p>
        </p:txBody>
      </p:sp>
      <p:sp>
        <p:nvSpPr>
          <p:cNvPr id="4" name="Date Placeholder 3"/>
          <p:cNvSpPr>
            <a:spLocks noGrp="1"/>
          </p:cNvSpPr>
          <p:nvPr>
            <p:ph type="dt" sz="half" idx="10"/>
          </p:nvPr>
        </p:nvSpPr>
        <p:spPr/>
        <p:txBody>
          <a:bodyPr/>
          <a:lstStyle/>
          <a:p>
            <a:pPr>
              <a:defRPr/>
            </a:pPr>
            <a:fld id="{24158F29-D715-47DE-AF88-A04C60D8F6EB}" type="datetime1">
              <a:rPr lang="en-US" smtClean="0"/>
              <a:t>12/10/2014</a:t>
            </a:fld>
            <a:endParaRPr lang="en-US"/>
          </a:p>
        </p:txBody>
      </p:sp>
      <p:sp>
        <p:nvSpPr>
          <p:cNvPr id="3" name="Content Placeholder 2"/>
          <p:cNvSpPr>
            <a:spLocks noGrp="1"/>
          </p:cNvSpPr>
          <p:nvPr>
            <p:ph sz="quarter" idx="1"/>
          </p:nvPr>
        </p:nvSpPr>
        <p:spPr/>
        <p:txBody>
          <a:bodyPr rtlCol="0">
            <a:normAutofit fontScale="85000" lnSpcReduction="20000"/>
          </a:bodyPr>
          <a:lstStyle/>
          <a:p>
            <a:pPr marL="514350" indent="-514350" eaLnBrk="1" fontAlgn="auto" hangingPunct="1">
              <a:spcAft>
                <a:spcPts val="0"/>
              </a:spcAft>
              <a:buFont typeface="+mj-lt"/>
              <a:buAutoNum type="arabicPeriod"/>
              <a:defRPr/>
            </a:pPr>
            <a:r>
              <a:rPr lang="en-US" dirty="0" smtClean="0">
                <a:solidFill>
                  <a:schemeClr val="tx1">
                    <a:lumMod val="50000"/>
                    <a:lumOff val="50000"/>
                  </a:schemeClr>
                </a:solidFill>
              </a:rPr>
              <a:t>Amazon AWS: </a:t>
            </a:r>
            <a:r>
              <a:rPr lang="en-US" dirty="0" smtClean="0">
                <a:solidFill>
                  <a:schemeClr val="tx1">
                    <a:lumMod val="50000"/>
                    <a:lumOff val="50000"/>
                  </a:schemeClr>
                </a:solidFill>
                <a:hlinkClick r:id="rId3"/>
              </a:rPr>
              <a:t>http://aws.amazon.com/free/</a:t>
            </a:r>
            <a:endParaRPr lang="en-US" dirty="0" smtClean="0">
              <a:solidFill>
                <a:schemeClr val="tx1">
                  <a:lumMod val="50000"/>
                  <a:lumOff val="50000"/>
                </a:schemeClr>
              </a:solidFill>
            </a:endParaRPr>
          </a:p>
          <a:p>
            <a:pPr marL="457200" indent="-457200">
              <a:buFont typeface="+mj-lt"/>
              <a:buAutoNum type="arabicPeriod"/>
            </a:pPr>
            <a:r>
              <a:rPr lang="en-US" sz="2400" dirty="0" smtClean="0">
                <a:hlinkClick r:id="rId4"/>
              </a:rPr>
              <a:t>http://docs.aws.amazon.com/gettingstarted/latest/awsgsg-intro/gsg-aws-intro.html</a:t>
            </a:r>
            <a:endParaRPr lang="en-US" sz="2400" dirty="0" smtClean="0"/>
          </a:p>
          <a:p>
            <a:pPr marL="457200" indent="-457200">
              <a:buFont typeface="+mj-lt"/>
              <a:buAutoNum type="arabicPeriod"/>
            </a:pPr>
            <a:r>
              <a:rPr lang="en-US" sz="2400" dirty="0" smtClean="0">
                <a:hlinkClick r:id="rId5"/>
              </a:rPr>
              <a:t>http://docs.aws.amazon.com/AmazonS3/latest/gsg/GetStartedWithS3.html</a:t>
            </a:r>
            <a:endParaRPr lang="en-US" dirty="0" smtClean="0">
              <a:solidFill>
                <a:schemeClr val="tx1">
                  <a:lumMod val="50000"/>
                  <a:lumOff val="50000"/>
                </a:schemeClr>
              </a:solidFill>
            </a:endParaRPr>
          </a:p>
          <a:p>
            <a:pPr marL="514350" indent="-514350" eaLnBrk="1" fontAlgn="auto" hangingPunct="1">
              <a:spcAft>
                <a:spcPts val="0"/>
              </a:spcAft>
              <a:buFont typeface="+mj-lt"/>
              <a:buAutoNum type="arabicPeriod"/>
              <a:defRPr/>
            </a:pPr>
            <a:r>
              <a:rPr lang="en-US" dirty="0" smtClean="0">
                <a:solidFill>
                  <a:schemeClr val="tx1">
                    <a:lumMod val="50000"/>
                    <a:lumOff val="50000"/>
                  </a:schemeClr>
                </a:solidFill>
              </a:rPr>
              <a:t>AWS Cost Calculator: </a:t>
            </a:r>
          </a:p>
          <a:p>
            <a:pPr marL="514350" indent="-514350">
              <a:buFont typeface="+mj-lt"/>
              <a:buAutoNum type="arabicPeriod"/>
              <a:defRPr/>
            </a:pPr>
            <a:r>
              <a:rPr lang="en-US" dirty="0" smtClean="0">
                <a:solidFill>
                  <a:schemeClr val="tx1">
                    <a:lumMod val="50000"/>
                    <a:lumOff val="50000"/>
                  </a:schemeClr>
                </a:solidFill>
                <a:hlinkClick r:id="rId6"/>
              </a:rPr>
              <a:t>http://calculator.s3.amazonaws.com/index.html</a:t>
            </a:r>
          </a:p>
          <a:p>
            <a:pPr marL="514350" indent="-514350" eaLnBrk="1" fontAlgn="auto" hangingPunct="1">
              <a:spcAft>
                <a:spcPts val="0"/>
              </a:spcAft>
              <a:buFont typeface="+mj-lt"/>
              <a:buAutoNum type="arabicPeriod"/>
              <a:defRPr/>
            </a:pPr>
            <a:r>
              <a:rPr lang="en-US" dirty="0" smtClean="0">
                <a:solidFill>
                  <a:schemeClr val="tx1">
                    <a:lumMod val="50000"/>
                    <a:lumOff val="50000"/>
                  </a:schemeClr>
                </a:solidFill>
              </a:rPr>
              <a:t>Google App Engine (GAE): </a:t>
            </a:r>
            <a:r>
              <a:rPr lang="en-US" dirty="0" smtClean="0">
                <a:solidFill>
                  <a:schemeClr val="tx1">
                    <a:lumMod val="50000"/>
                    <a:lumOff val="50000"/>
                  </a:schemeClr>
                </a:solidFill>
                <a:hlinkClick r:id="rId7"/>
              </a:rPr>
              <a:t>http://code.google.com/appengine/docs/whatisgoogleappengine.html</a:t>
            </a:r>
            <a:endParaRPr lang="en-US" dirty="0" smtClean="0">
              <a:solidFill>
                <a:schemeClr val="tx1">
                  <a:lumMod val="50000"/>
                  <a:lumOff val="50000"/>
                </a:schemeClr>
              </a:solidFill>
            </a:endParaRPr>
          </a:p>
          <a:p>
            <a:pPr marL="514350" lvl="0" indent="-514350">
              <a:buFont typeface="+mj-lt"/>
              <a:buAutoNum type="arabicPeriod"/>
              <a:defRPr/>
            </a:pPr>
            <a:r>
              <a:rPr lang="en-US" dirty="0"/>
              <a:t>B. Ramamurthy. Securing Business IT in the Cloud. Book Chapter in Security, Trust, Regulatory Aspects of Cloud Computing in Business Environments, Edited by S. Srinivasan, IGI Global, Hershey, PA, 2013.</a:t>
            </a:r>
          </a:p>
          <a:p>
            <a:pPr marL="514350" indent="-514350" eaLnBrk="1" fontAlgn="auto" hangingPunct="1">
              <a:spcAft>
                <a:spcPts val="0"/>
              </a:spcAft>
              <a:buFont typeface="+mj-lt"/>
              <a:buAutoNum type="arabicPeriod"/>
              <a:defRPr/>
            </a:pPr>
            <a:endParaRPr lang="en-US" dirty="0" smtClean="0">
              <a:solidFill>
                <a:schemeClr val="tx1">
                  <a:lumMod val="50000"/>
                  <a:lumOff val="50000"/>
                </a:schemeClr>
              </a:solidFill>
            </a:endParaRPr>
          </a:p>
          <a:p>
            <a:pPr eaLnBrk="1" fontAlgn="auto" hangingPunct="1">
              <a:spcAft>
                <a:spcPts val="0"/>
              </a:spcAft>
              <a:buFont typeface="Arial" pitchFamily="34" charset="0"/>
              <a:buChar char="•"/>
              <a:defRPr/>
            </a:pPr>
            <a:endParaRPr lang="en-US" dirty="0" smtClean="0">
              <a:solidFill>
                <a:schemeClr val="tx1">
                  <a:lumMod val="50000"/>
                  <a:lumOff val="50000"/>
                </a:schemeClr>
              </a:solidFill>
            </a:endParaRPr>
          </a:p>
          <a:p>
            <a:pPr eaLnBrk="1" fontAlgn="auto" hangingPunct="1">
              <a:spcAft>
                <a:spcPts val="0"/>
              </a:spcAft>
              <a:buFont typeface="Arial" pitchFamily="34" charset="0"/>
              <a:buChar char="•"/>
              <a:defRPr/>
            </a:pPr>
            <a:endParaRPr lang="en-US" dirty="0" smtClean="0">
              <a:solidFill>
                <a:schemeClr val="tx1">
                  <a:lumMod val="50000"/>
                  <a:lumOff val="50000"/>
                </a:schemeClr>
              </a:solidFill>
            </a:endParaRPr>
          </a:p>
          <a:p>
            <a:pPr eaLnBrk="1" fontAlgn="auto" hangingPunct="1">
              <a:spcAft>
                <a:spcPts val="0"/>
              </a:spcAft>
              <a:buFont typeface="Arial" pitchFamily="34" charset="0"/>
              <a:buChar char="•"/>
              <a:defRPr/>
            </a:pPr>
            <a:endParaRPr lang="en-US" dirty="0" smtClean="0">
              <a:solidFill>
                <a:schemeClr val="tx1">
                  <a:lumMod val="50000"/>
                  <a:lumOff val="50000"/>
                </a:schemeClr>
              </a:solidFill>
            </a:endParaRPr>
          </a:p>
        </p:txBody>
      </p:sp>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47</a:t>
            </a:fld>
            <a:endParaRPr lang="en-US"/>
          </a:p>
        </p:txBody>
      </p:sp>
    </p:spTree>
    <p:extLst>
      <p:ext uri="{BB962C8B-B14F-4D97-AF65-F5344CB8AC3E}">
        <p14:creationId xmlns:p14="http://schemas.microsoft.com/office/powerpoint/2010/main" val="163452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304800"/>
            <a:ext cx="8229600" cy="838200"/>
          </a:xfrm>
        </p:spPr>
        <p:txBody>
          <a:bodyPr/>
          <a:lstStyle/>
          <a:p>
            <a:pPr eaLnBrk="1" fontAlgn="auto" hangingPunct="1">
              <a:spcAft>
                <a:spcPts val="0"/>
              </a:spcAft>
              <a:defRPr/>
            </a:pPr>
            <a:r>
              <a:rPr lang="en-US" sz="3600" dirty="0" smtClean="0"/>
              <a:t>Computing Challenges</a:t>
            </a:r>
            <a:endParaRPr lang="en-US" sz="3600" dirty="0"/>
          </a:p>
        </p:txBody>
      </p:sp>
      <p:sp>
        <p:nvSpPr>
          <p:cNvPr id="5" name="Date Placeholder 4"/>
          <p:cNvSpPr>
            <a:spLocks noGrp="1"/>
          </p:cNvSpPr>
          <p:nvPr>
            <p:ph type="dt" sz="half" idx="10"/>
          </p:nvPr>
        </p:nvSpPr>
        <p:spPr/>
        <p:txBody>
          <a:bodyPr/>
          <a:lstStyle/>
          <a:p>
            <a:pPr>
              <a:defRPr/>
            </a:pPr>
            <a:fld id="{21566C1A-0679-4EE4-9416-07CD507FD286}" type="datetime1">
              <a:rPr lang="en-US" smtClean="0"/>
              <a:t>12/10/2014</a:t>
            </a:fld>
            <a:endParaRPr lang="en-US"/>
          </a:p>
        </p:txBody>
      </p:sp>
      <p:sp>
        <p:nvSpPr>
          <p:cNvPr id="22531" name="Rectangle 3"/>
          <p:cNvSpPr>
            <a:spLocks noGrp="1" noChangeArrowheads="1"/>
          </p:cNvSpPr>
          <p:nvPr>
            <p:ph sz="quarter" idx="1"/>
          </p:nvPr>
        </p:nvSpPr>
        <p:spPr>
          <a:xfrm>
            <a:off x="457200" y="1447800"/>
            <a:ext cx="8153400" cy="4873625"/>
          </a:xfrm>
        </p:spPr>
        <p:txBody>
          <a:bodyPr>
            <a:normAutofit fontScale="92500" lnSpcReduction="20000"/>
          </a:bodyPr>
          <a:lstStyle/>
          <a:p>
            <a:pPr eaLnBrk="1" hangingPunct="1">
              <a:lnSpc>
                <a:spcPct val="90000"/>
              </a:lnSpc>
            </a:pPr>
            <a:r>
              <a:rPr lang="en-US" dirty="0">
                <a:solidFill>
                  <a:schemeClr val="tx1"/>
                </a:solidFill>
                <a:latin typeface="Maiandra GD" pitchFamily="34" charset="0"/>
              </a:rPr>
              <a:t>S</a:t>
            </a:r>
            <a:r>
              <a:rPr lang="en-US" dirty="0" smtClean="0">
                <a:solidFill>
                  <a:schemeClr val="tx1"/>
                </a:solidFill>
                <a:latin typeface="Maiandra GD" pitchFamily="34" charset="0"/>
              </a:rPr>
              <a:t>calability issue: large scale data, high performance computing, automation, response time, rapid prototyping, and rapid time to production</a:t>
            </a:r>
          </a:p>
          <a:p>
            <a:pPr eaLnBrk="1" hangingPunct="1">
              <a:lnSpc>
                <a:spcPct val="90000"/>
              </a:lnSpc>
            </a:pPr>
            <a:r>
              <a:rPr lang="en-US" dirty="0" smtClean="0">
                <a:solidFill>
                  <a:schemeClr val="tx1"/>
                </a:solidFill>
                <a:latin typeface="Maiandra GD" pitchFamily="34" charset="0"/>
              </a:rPr>
              <a:t>Need to effectively address (</a:t>
            </a:r>
            <a:r>
              <a:rPr lang="en-US" dirty="0" err="1" smtClean="0">
                <a:solidFill>
                  <a:schemeClr val="tx1"/>
                </a:solidFill>
                <a:latin typeface="Maiandra GD" pitchFamily="34" charset="0"/>
              </a:rPr>
              <a:t>i</a:t>
            </a:r>
            <a:r>
              <a:rPr lang="en-US" dirty="0" smtClean="0">
                <a:solidFill>
                  <a:schemeClr val="tx1"/>
                </a:solidFill>
                <a:latin typeface="Maiandra GD" pitchFamily="34" charset="0"/>
              </a:rPr>
              <a:t>) ever shortening cycle of obsolescence, (ii) heterogeneity and (iii) rapid changes in requirements</a:t>
            </a:r>
          </a:p>
          <a:p>
            <a:pPr eaLnBrk="1" hangingPunct="1">
              <a:lnSpc>
                <a:spcPct val="90000"/>
              </a:lnSpc>
            </a:pPr>
            <a:r>
              <a:rPr lang="en-US" dirty="0" smtClean="0">
                <a:solidFill>
                  <a:schemeClr val="tx1"/>
                </a:solidFill>
                <a:latin typeface="Maiandra GD" pitchFamily="34" charset="0"/>
              </a:rPr>
              <a:t>Transform data from diverse sources into intelligence and deliver intelligence to right people/user/systems</a:t>
            </a:r>
          </a:p>
          <a:p>
            <a:pPr eaLnBrk="1" hangingPunct="1">
              <a:lnSpc>
                <a:spcPct val="90000"/>
              </a:lnSpc>
            </a:pPr>
            <a:r>
              <a:rPr lang="en-US" dirty="0" smtClean="0">
                <a:solidFill>
                  <a:schemeClr val="tx1"/>
                </a:solidFill>
                <a:latin typeface="Maiandra GD" pitchFamily="34" charset="0"/>
              </a:rPr>
              <a:t>What about providing all this in a cost-effective manner?</a:t>
            </a:r>
          </a:p>
          <a:p>
            <a:pPr eaLnBrk="1" hangingPunct="1">
              <a:lnSpc>
                <a:spcPct val="90000"/>
              </a:lnSpc>
            </a:pPr>
            <a:r>
              <a:rPr lang="en-US" dirty="0" smtClean="0">
                <a:solidFill>
                  <a:schemeClr val="tx1"/>
                </a:solidFill>
                <a:latin typeface="Maiandra GD" pitchFamily="34" charset="0"/>
              </a:rPr>
              <a:t>How to make computing available and accessible as a public resource?</a:t>
            </a:r>
          </a:p>
          <a:p>
            <a:pPr eaLnBrk="1" hangingPunct="1">
              <a:lnSpc>
                <a:spcPct val="90000"/>
              </a:lnSpc>
            </a:pPr>
            <a:r>
              <a:rPr lang="en-US" dirty="0" smtClean="0">
                <a:solidFill>
                  <a:schemeClr val="tx1"/>
                </a:solidFill>
                <a:latin typeface="Maiandra GD" pitchFamily="34" charset="0"/>
              </a:rPr>
              <a:t>Most of all how to store and process the data collected by the numerous devices and </a:t>
            </a:r>
            <a:r>
              <a:rPr lang="en-US" dirty="0" smtClean="0">
                <a:latin typeface="Maiandra GD" pitchFamily="34" charset="0"/>
              </a:rPr>
              <a:t>processes</a:t>
            </a:r>
            <a:r>
              <a:rPr lang="en-US" dirty="0" smtClean="0">
                <a:solidFill>
                  <a:schemeClr val="tx1"/>
                </a:solidFill>
                <a:latin typeface="Maiandra GD" pitchFamily="34" charset="0"/>
              </a:rPr>
              <a:t> in our own environment? What will serve as backend for these numerous </a:t>
            </a:r>
            <a:r>
              <a:rPr lang="en-US" dirty="0" smtClean="0">
                <a:latin typeface="Maiandra GD" pitchFamily="34" charset="0"/>
              </a:rPr>
              <a:t>sources</a:t>
            </a:r>
            <a:r>
              <a:rPr lang="en-US" dirty="0" smtClean="0">
                <a:solidFill>
                  <a:schemeClr val="tx1"/>
                </a:solidFill>
                <a:latin typeface="Maiandra GD" pitchFamily="34" charset="0"/>
              </a:rPr>
              <a:t>?</a:t>
            </a:r>
          </a:p>
          <a:p>
            <a:pPr eaLnBrk="1" hangingPunct="1">
              <a:lnSpc>
                <a:spcPct val="90000"/>
              </a:lnSpc>
            </a:pPr>
            <a:endParaRPr lang="en-US" dirty="0" smtClean="0">
              <a:solidFill>
                <a:schemeClr val="tx1"/>
              </a:solidFill>
              <a:latin typeface="Maiandra GD" pitchFamily="34" charset="0"/>
            </a:endParaRPr>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Blip>
                <a:blip r:embed="rId2"/>
              </a:buBlip>
            </a:pPr>
            <a:endParaRPr lang="en-US" sz="2000" dirty="0" smtClean="0"/>
          </a:p>
          <a:p>
            <a:pPr eaLnBrk="1" hangingPunct="1">
              <a:lnSpc>
                <a:spcPct val="90000"/>
              </a:lnSpc>
              <a:buFont typeface="Wingdings" pitchFamily="2" charset="2"/>
              <a:buNone/>
            </a:pPr>
            <a:endParaRPr lang="en-US" sz="2000" dirty="0" smtClean="0"/>
          </a:p>
        </p:txBody>
      </p:sp>
      <p:sp>
        <p:nvSpPr>
          <p:cNvPr id="2" name="Footer Placeholder 1"/>
          <p:cNvSpPr>
            <a:spLocks noGrp="1"/>
          </p:cNvSpPr>
          <p:nvPr>
            <p:ph type="ftr" sz="quarter" idx="11"/>
          </p:nvPr>
        </p:nvSpPr>
        <p:spPr/>
        <p:txBody>
          <a:bodyPr/>
          <a:lstStyle/>
          <a:p>
            <a:r>
              <a:rPr lang="en-US" smtClean="0"/>
              <a:t>Rich's Big Data Analytics Training</a:t>
            </a:r>
            <a:endParaRPr lang="en-US"/>
          </a:p>
        </p:txBody>
      </p:sp>
      <p:sp>
        <p:nvSpPr>
          <p:cNvPr id="3" name="Slide Number Placeholder 2"/>
          <p:cNvSpPr>
            <a:spLocks noGrp="1"/>
          </p:cNvSpPr>
          <p:nvPr>
            <p:ph type="sldNum" sz="quarter" idx="12"/>
          </p:nvPr>
        </p:nvSpPr>
        <p:spPr/>
        <p:txBody>
          <a:bodyPr/>
          <a:lstStyle/>
          <a:p>
            <a:fld id="{306CB55B-1226-4379-978C-D2A81D689B8B}" type="slidenum">
              <a:rPr lang="en-US" smtClean="0"/>
              <a:t>5</a:t>
            </a:fld>
            <a:endParaRPr lang="en-US"/>
          </a:p>
        </p:txBody>
      </p:sp>
    </p:spTree>
    <p:extLst>
      <p:ext uri="{BB962C8B-B14F-4D97-AF65-F5344CB8AC3E}">
        <p14:creationId xmlns:p14="http://schemas.microsoft.com/office/powerpoint/2010/main" val="1834620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lstStyle/>
          <a:p>
            <a:pPr eaLnBrk="1" fontAlgn="auto" hangingPunct="1">
              <a:spcAft>
                <a:spcPts val="0"/>
              </a:spcAft>
              <a:defRPr/>
            </a:pPr>
            <a:r>
              <a:rPr lang="en-US" sz="3600" dirty="0" smtClean="0"/>
              <a:t>Enter the cloud</a:t>
            </a:r>
            <a:endParaRPr lang="en-US" sz="3600" dirty="0"/>
          </a:p>
        </p:txBody>
      </p:sp>
      <p:sp>
        <p:nvSpPr>
          <p:cNvPr id="6" name="Date Placeholder 5"/>
          <p:cNvSpPr>
            <a:spLocks noGrp="1"/>
          </p:cNvSpPr>
          <p:nvPr>
            <p:ph type="dt" sz="half" idx="10"/>
          </p:nvPr>
        </p:nvSpPr>
        <p:spPr/>
        <p:txBody>
          <a:bodyPr/>
          <a:lstStyle/>
          <a:p>
            <a:pPr>
              <a:defRPr/>
            </a:pPr>
            <a:fld id="{BA0600C8-6B19-41B7-9790-7E6FF7D391FC}" type="datetime1">
              <a:rPr lang="en-US" smtClean="0"/>
              <a:t>12/10/2014</a:t>
            </a:fld>
            <a:endParaRPr lang="en-US"/>
          </a:p>
        </p:txBody>
      </p:sp>
      <p:sp>
        <p:nvSpPr>
          <p:cNvPr id="23555" name="Content Placeholder 6"/>
          <p:cNvSpPr>
            <a:spLocks noGrp="1"/>
          </p:cNvSpPr>
          <p:nvPr>
            <p:ph sz="quarter" idx="1"/>
          </p:nvPr>
        </p:nvSpPr>
        <p:spPr/>
        <p:txBody>
          <a:bodyPr/>
          <a:lstStyle/>
          <a:p>
            <a:pPr eaLnBrk="1" hangingPunct="1"/>
            <a:r>
              <a:rPr lang="en-US" b="1" dirty="0" smtClean="0">
                <a:solidFill>
                  <a:schemeClr val="tx1"/>
                </a:solidFill>
                <a:latin typeface="Maiandra GD" pitchFamily="34" charset="0"/>
              </a:rPr>
              <a:t>Cloud computing</a:t>
            </a:r>
            <a:r>
              <a:rPr lang="en-US" dirty="0" smtClean="0">
                <a:solidFill>
                  <a:schemeClr val="tx1"/>
                </a:solidFill>
                <a:latin typeface="Maiandra GD" pitchFamily="34" charset="0"/>
              </a:rPr>
              <a:t> is Internet-based computing, whereby shared resources, software and information are provided to computers and other devices on-demand, like the electricity grid.</a:t>
            </a:r>
          </a:p>
          <a:p>
            <a:pPr eaLnBrk="1" hangingPunct="1"/>
            <a:r>
              <a:rPr lang="en-US" dirty="0" smtClean="0">
                <a:solidFill>
                  <a:schemeClr val="tx1"/>
                </a:solidFill>
                <a:latin typeface="Maiandra GD" pitchFamily="34" charset="0"/>
              </a:rPr>
              <a:t>The cloud computing  is a culmination of numerous attempts at large scale computing with seamless access to virtually limitless resources.</a:t>
            </a:r>
          </a:p>
          <a:p>
            <a:pPr lvl="1" eaLnBrk="1" hangingPunct="1"/>
            <a:r>
              <a:rPr lang="en-US" sz="2400" dirty="0" smtClean="0">
                <a:solidFill>
                  <a:schemeClr val="tx1"/>
                </a:solidFill>
                <a:latin typeface="Maiandra GD" pitchFamily="34" charset="0"/>
              </a:rPr>
              <a:t> on-demand computing, utility computing, ubiquitous computing, autonomic computing, platform computing, edge computing, elastic computing, </a:t>
            </a:r>
            <a:r>
              <a:rPr lang="en-US" sz="2400" b="1" dirty="0" smtClean="0">
                <a:solidFill>
                  <a:schemeClr val="tx1"/>
                </a:solidFill>
                <a:latin typeface="Maiandra GD" pitchFamily="34" charset="0"/>
              </a:rPr>
              <a:t>grid computing</a:t>
            </a:r>
            <a:r>
              <a:rPr lang="en-US" sz="2400" dirty="0" smtClean="0">
                <a:solidFill>
                  <a:schemeClr val="tx1"/>
                </a:solidFill>
                <a:latin typeface="Maiandra GD" pitchFamily="34" charset="0"/>
              </a:rPr>
              <a:t>, …</a:t>
            </a:r>
          </a:p>
          <a:p>
            <a:pPr eaLnBrk="1" hangingPunct="1">
              <a:buFont typeface="Arial" charset="0"/>
              <a:buNone/>
            </a:pPr>
            <a:endParaRPr lang="en-US" dirty="0" smtClean="0"/>
          </a:p>
        </p:txBody>
      </p:sp>
      <p:sp>
        <p:nvSpPr>
          <p:cNvPr id="2" name="Footer Placeholder 1"/>
          <p:cNvSpPr>
            <a:spLocks noGrp="1"/>
          </p:cNvSpPr>
          <p:nvPr>
            <p:ph type="ftr" sz="quarter" idx="11"/>
          </p:nvPr>
        </p:nvSpPr>
        <p:spPr/>
        <p:txBody>
          <a:bodyPr/>
          <a:lstStyle/>
          <a:p>
            <a:r>
              <a:rPr lang="en-US" smtClean="0"/>
              <a:t>Rich's Big Data Analytics Training</a:t>
            </a:r>
            <a:endParaRPr lang="en-US"/>
          </a:p>
        </p:txBody>
      </p:sp>
      <p:sp>
        <p:nvSpPr>
          <p:cNvPr id="4" name="Slide Number Placeholder 3"/>
          <p:cNvSpPr>
            <a:spLocks noGrp="1"/>
          </p:cNvSpPr>
          <p:nvPr>
            <p:ph type="sldNum" sz="quarter" idx="12"/>
          </p:nvPr>
        </p:nvSpPr>
        <p:spPr/>
        <p:txBody>
          <a:bodyPr/>
          <a:lstStyle/>
          <a:p>
            <a:fld id="{306CB55B-1226-4379-978C-D2A81D689B8B}" type="slidenum">
              <a:rPr lang="en-US" smtClean="0"/>
              <a:t>6</a:t>
            </a:fld>
            <a:endParaRPr lang="en-US"/>
          </a:p>
        </p:txBody>
      </p:sp>
    </p:spTree>
    <p:extLst>
      <p:ext uri="{BB962C8B-B14F-4D97-AF65-F5344CB8AC3E}">
        <p14:creationId xmlns:p14="http://schemas.microsoft.com/office/powerpoint/2010/main" val="254845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eaLnBrk="1" fontAlgn="auto" hangingPunct="1">
              <a:spcAft>
                <a:spcPts val="0"/>
              </a:spcAft>
              <a:defRPr/>
            </a:pPr>
            <a:r>
              <a:rPr lang="en-US" dirty="0"/>
              <a:t>C</a:t>
            </a:r>
            <a:r>
              <a:rPr lang="en-US" sz="3600" dirty="0" smtClean="0"/>
              <a:t>loud Computing</a:t>
            </a:r>
            <a:endParaRPr lang="en-US" sz="3600" dirty="0"/>
          </a:p>
        </p:txBody>
      </p:sp>
      <p:sp>
        <p:nvSpPr>
          <p:cNvPr id="7" name="Date Placeholder 6"/>
          <p:cNvSpPr>
            <a:spLocks noGrp="1"/>
          </p:cNvSpPr>
          <p:nvPr>
            <p:ph type="dt" sz="half" idx="10"/>
          </p:nvPr>
        </p:nvSpPr>
        <p:spPr/>
        <p:txBody>
          <a:bodyPr/>
          <a:lstStyle/>
          <a:p>
            <a:pPr>
              <a:defRPr/>
            </a:pPr>
            <a:fld id="{0B4040ED-D741-4CBF-8920-E691E394F667}" type="datetime1">
              <a:rPr lang="en-US" smtClean="0"/>
              <a:t>12/10/2014</a:t>
            </a:fld>
            <a:endParaRPr lang="en-US" dirty="0"/>
          </a:p>
        </p:txBody>
      </p:sp>
      <p:sp>
        <p:nvSpPr>
          <p:cNvPr id="26627" name="Content Placeholder 5"/>
          <p:cNvSpPr>
            <a:spLocks noGrp="1"/>
          </p:cNvSpPr>
          <p:nvPr>
            <p:ph sz="quarter" idx="1"/>
          </p:nvPr>
        </p:nvSpPr>
        <p:spPr>
          <a:xfrm>
            <a:off x="457200" y="1676400"/>
            <a:ext cx="8229600" cy="4525963"/>
          </a:xfrm>
        </p:spPr>
        <p:txBody>
          <a:bodyPr>
            <a:normAutofit fontScale="85000" lnSpcReduction="20000"/>
          </a:bodyPr>
          <a:lstStyle/>
          <a:p>
            <a:pPr eaLnBrk="1" hangingPunct="1"/>
            <a:r>
              <a:rPr lang="en-US" dirty="0" smtClean="0">
                <a:solidFill>
                  <a:schemeClr val="tx1"/>
                </a:solidFill>
                <a:latin typeface="Maiandra GD" pitchFamily="34" charset="0"/>
              </a:rPr>
              <a:t>Cloud provides processor, software, operating systems, storage, monitoring, load balancing, clusters and other requirements as a service </a:t>
            </a:r>
          </a:p>
          <a:p>
            <a:pPr eaLnBrk="1" hangingPunct="1"/>
            <a:r>
              <a:rPr lang="en-US" dirty="0" smtClean="0">
                <a:solidFill>
                  <a:schemeClr val="tx1"/>
                </a:solidFill>
                <a:latin typeface="Maiandra GD" pitchFamily="34" charset="0"/>
              </a:rPr>
              <a:t>Pay as you go model of business</a:t>
            </a:r>
          </a:p>
          <a:p>
            <a:pPr eaLnBrk="1" hangingPunct="1"/>
            <a:r>
              <a:rPr lang="en-US" dirty="0" smtClean="0">
                <a:solidFill>
                  <a:schemeClr val="tx1"/>
                </a:solidFill>
                <a:latin typeface="Maiandra GD" pitchFamily="34" charset="0"/>
              </a:rPr>
              <a:t>When using a public cloud the model is similar to renting a property than owning one.</a:t>
            </a:r>
          </a:p>
          <a:p>
            <a:pPr eaLnBrk="1" hangingPunct="1"/>
            <a:r>
              <a:rPr lang="en-US" dirty="0" smtClean="0">
                <a:solidFill>
                  <a:schemeClr val="tx1"/>
                </a:solidFill>
                <a:latin typeface="Maiandra GD" pitchFamily="34" charset="0"/>
              </a:rPr>
              <a:t>An organization could also maintain a private cloud and/or use both.</a:t>
            </a:r>
          </a:p>
          <a:p>
            <a:pPr eaLnBrk="1" hangingPunct="1"/>
            <a:r>
              <a:rPr lang="en-US" dirty="0" smtClean="0">
                <a:latin typeface="Maiandra GD" pitchFamily="34" charset="0"/>
              </a:rPr>
              <a:t>Cloud transfers capital expenditure into operating expenditure.</a:t>
            </a:r>
            <a:endParaRPr lang="en-US" dirty="0" smtClean="0">
              <a:solidFill>
                <a:schemeClr val="tx1"/>
              </a:solidFill>
              <a:latin typeface="Maiandra GD" pitchFamily="34" charset="0"/>
            </a:endParaRPr>
          </a:p>
          <a:p>
            <a:pPr eaLnBrk="1" hangingPunct="1"/>
            <a:r>
              <a:rPr lang="en-US" dirty="0" smtClean="0">
                <a:solidFill>
                  <a:schemeClr val="tx1"/>
                </a:solidFill>
                <a:latin typeface="Maiandra GD" pitchFamily="34" charset="0"/>
              </a:rPr>
              <a:t>Cloud computing models: </a:t>
            </a:r>
          </a:p>
          <a:p>
            <a:pPr lvl="1" eaLnBrk="1" hangingPunct="1"/>
            <a:r>
              <a:rPr lang="en-US" sz="2400" dirty="0" smtClean="0">
                <a:solidFill>
                  <a:schemeClr val="tx1"/>
                </a:solidFill>
                <a:latin typeface="Maiandra GD" pitchFamily="34" charset="0"/>
              </a:rPr>
              <a:t>platform (</a:t>
            </a:r>
            <a:r>
              <a:rPr lang="en-US" sz="2400" dirty="0" err="1" smtClean="0">
                <a:solidFill>
                  <a:schemeClr val="tx1"/>
                </a:solidFill>
                <a:latin typeface="Maiandra GD" pitchFamily="34" charset="0"/>
              </a:rPr>
              <a:t>PaaS</a:t>
            </a:r>
            <a:r>
              <a:rPr lang="en-US" sz="2400" dirty="0" smtClean="0">
                <a:solidFill>
                  <a:schemeClr val="tx1"/>
                </a:solidFill>
                <a:latin typeface="Maiandra GD" pitchFamily="34" charset="0"/>
              </a:rPr>
              <a:t>), </a:t>
            </a:r>
            <a:r>
              <a:rPr lang="en-US" sz="2400" dirty="0" err="1" smtClean="0">
                <a:solidFill>
                  <a:schemeClr val="tx1"/>
                </a:solidFill>
                <a:latin typeface="Maiandra GD" pitchFamily="34" charset="0"/>
              </a:rPr>
              <a:t>Eg</a:t>
            </a:r>
            <a:r>
              <a:rPr lang="en-US" sz="2400" dirty="0" smtClean="0">
                <a:solidFill>
                  <a:schemeClr val="tx1"/>
                </a:solidFill>
                <a:latin typeface="Maiandra GD" pitchFamily="34" charset="0"/>
              </a:rPr>
              <a:t>., Windows Azure</a:t>
            </a:r>
          </a:p>
          <a:p>
            <a:pPr lvl="1" eaLnBrk="1" hangingPunct="1"/>
            <a:r>
              <a:rPr lang="en-US" sz="2400" dirty="0" smtClean="0">
                <a:solidFill>
                  <a:schemeClr val="tx1"/>
                </a:solidFill>
                <a:latin typeface="Maiandra GD" pitchFamily="34" charset="0"/>
              </a:rPr>
              <a:t>software (</a:t>
            </a:r>
            <a:r>
              <a:rPr lang="en-US" sz="2400" dirty="0" err="1" smtClean="0">
                <a:solidFill>
                  <a:schemeClr val="tx1"/>
                </a:solidFill>
                <a:latin typeface="Maiandra GD" pitchFamily="34" charset="0"/>
              </a:rPr>
              <a:t>SaaS</a:t>
            </a:r>
            <a:r>
              <a:rPr lang="en-US" sz="2400" dirty="0" smtClean="0">
                <a:solidFill>
                  <a:schemeClr val="tx1"/>
                </a:solidFill>
                <a:latin typeface="Maiandra GD" pitchFamily="34" charset="0"/>
              </a:rPr>
              <a:t>), </a:t>
            </a:r>
            <a:r>
              <a:rPr lang="en-US" sz="2400" dirty="0" err="1" smtClean="0">
                <a:solidFill>
                  <a:schemeClr val="tx1"/>
                </a:solidFill>
                <a:latin typeface="Maiandra GD" pitchFamily="34" charset="0"/>
              </a:rPr>
              <a:t>Eg</a:t>
            </a:r>
            <a:r>
              <a:rPr lang="en-US" sz="2400" dirty="0" smtClean="0">
                <a:solidFill>
                  <a:schemeClr val="tx1"/>
                </a:solidFill>
                <a:latin typeface="Maiandra GD" pitchFamily="34" charset="0"/>
              </a:rPr>
              <a:t>., Google App Engine</a:t>
            </a:r>
          </a:p>
          <a:p>
            <a:pPr lvl="1" eaLnBrk="1" hangingPunct="1"/>
            <a:r>
              <a:rPr lang="en-US" sz="2400" dirty="0" smtClean="0">
                <a:solidFill>
                  <a:schemeClr val="tx1"/>
                </a:solidFill>
                <a:latin typeface="Maiandra GD" pitchFamily="34" charset="0"/>
              </a:rPr>
              <a:t>infrastructure (</a:t>
            </a:r>
            <a:r>
              <a:rPr lang="en-US" sz="2400" dirty="0" err="1" smtClean="0">
                <a:solidFill>
                  <a:schemeClr val="tx1"/>
                </a:solidFill>
                <a:latin typeface="Maiandra GD" pitchFamily="34" charset="0"/>
              </a:rPr>
              <a:t>IaaS</a:t>
            </a:r>
            <a:r>
              <a:rPr lang="en-US" sz="2400" dirty="0" smtClean="0">
                <a:solidFill>
                  <a:schemeClr val="tx1"/>
                </a:solidFill>
                <a:latin typeface="Maiandra GD" pitchFamily="34" charset="0"/>
              </a:rPr>
              <a:t>), </a:t>
            </a:r>
            <a:r>
              <a:rPr lang="en-US" sz="2400" dirty="0" err="1" smtClean="0">
                <a:solidFill>
                  <a:schemeClr val="tx1"/>
                </a:solidFill>
                <a:latin typeface="Maiandra GD" pitchFamily="34" charset="0"/>
              </a:rPr>
              <a:t>Eg</a:t>
            </a:r>
            <a:r>
              <a:rPr lang="en-US" sz="2400" dirty="0" smtClean="0">
                <a:solidFill>
                  <a:schemeClr val="tx1"/>
                </a:solidFill>
                <a:latin typeface="Maiandra GD" pitchFamily="34" charset="0"/>
              </a:rPr>
              <a:t>., Amazon AWS</a:t>
            </a:r>
          </a:p>
          <a:p>
            <a:pPr lvl="1" eaLnBrk="1" hangingPunct="1"/>
            <a:endParaRPr lang="en-US" sz="2400" dirty="0" smtClean="0">
              <a:solidFill>
                <a:schemeClr val="tx1"/>
              </a:solidFill>
              <a:latin typeface="Maiandra GD" pitchFamily="34" charset="0"/>
            </a:endParaRPr>
          </a:p>
        </p:txBody>
      </p:sp>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4" name="Slide Number Placeholder 3"/>
          <p:cNvSpPr>
            <a:spLocks noGrp="1"/>
          </p:cNvSpPr>
          <p:nvPr>
            <p:ph type="sldNum" sz="quarter" idx="12"/>
          </p:nvPr>
        </p:nvSpPr>
        <p:spPr/>
        <p:txBody>
          <a:bodyPr/>
          <a:lstStyle/>
          <a:p>
            <a:fld id="{306CB55B-1226-4379-978C-D2A81D689B8B}" type="slidenum">
              <a:rPr lang="en-US" smtClean="0"/>
              <a:t>7</a:t>
            </a:fld>
            <a:endParaRPr lang="en-US"/>
          </a:p>
        </p:txBody>
      </p:sp>
    </p:spTree>
    <p:extLst>
      <p:ext uri="{BB962C8B-B14F-4D97-AF65-F5344CB8AC3E}">
        <p14:creationId xmlns:p14="http://schemas.microsoft.com/office/powerpoint/2010/main" val="97751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a:t>
            </a:r>
            <a:endParaRPr lang="en-US" dirty="0"/>
          </a:p>
        </p:txBody>
      </p:sp>
      <p:sp>
        <p:nvSpPr>
          <p:cNvPr id="4" name="Date Placeholder 3"/>
          <p:cNvSpPr>
            <a:spLocks noGrp="1"/>
          </p:cNvSpPr>
          <p:nvPr>
            <p:ph type="dt" sz="half" idx="10"/>
          </p:nvPr>
        </p:nvSpPr>
        <p:spPr/>
        <p:txBody>
          <a:bodyPr/>
          <a:lstStyle/>
          <a:p>
            <a:fld id="{2EF0D35A-D0FD-4203-A228-389D1CFB354A}" type="datetime1">
              <a:rPr lang="en-US" smtClean="0"/>
              <a:t>12/10/2014</a:t>
            </a:fld>
            <a:endParaRPr lang="en-US"/>
          </a:p>
        </p:txBody>
      </p:sp>
      <p:sp>
        <p:nvSpPr>
          <p:cNvPr id="3" name="Content Placeholder 2"/>
          <p:cNvSpPr>
            <a:spLocks noGrp="1"/>
          </p:cNvSpPr>
          <p:nvPr>
            <p:ph sz="quarter" idx="1"/>
          </p:nvPr>
        </p:nvSpPr>
        <p:spPr/>
        <p:txBody>
          <a:bodyPr>
            <a:normAutofit lnSpcReduction="10000"/>
          </a:bodyPr>
          <a:lstStyle/>
          <a:p>
            <a:r>
              <a:rPr lang="en-US" dirty="0"/>
              <a:t>Enterprise-level on-demand capacity builder</a:t>
            </a:r>
          </a:p>
          <a:p>
            <a:r>
              <a:rPr lang="en-US" dirty="0" smtClean="0"/>
              <a:t>Fabric </a:t>
            </a:r>
            <a:r>
              <a:rPr lang="en-US" dirty="0"/>
              <a:t>of cycles and storage available on-request for a cost</a:t>
            </a:r>
          </a:p>
          <a:p>
            <a:r>
              <a:rPr lang="en-US" dirty="0" smtClean="0"/>
              <a:t>You </a:t>
            </a:r>
            <a:r>
              <a:rPr lang="en-US" dirty="0"/>
              <a:t>have to use Azure API to work with the infrastructure offered by Microsoft</a:t>
            </a:r>
          </a:p>
          <a:p>
            <a:r>
              <a:rPr lang="en-US" dirty="0" smtClean="0"/>
              <a:t>Significant </a:t>
            </a:r>
            <a:r>
              <a:rPr lang="en-US" dirty="0"/>
              <a:t>features: web role, worker role , blob storage, table and drive-storage</a:t>
            </a:r>
          </a:p>
          <a:p>
            <a:r>
              <a:rPr lang="en-US" dirty="0" smtClean="0"/>
              <a:t>Platform </a:t>
            </a:r>
            <a:r>
              <a:rPr lang="en-US" dirty="0"/>
              <a:t>as a </a:t>
            </a:r>
            <a:r>
              <a:rPr lang="en-US" dirty="0" smtClean="0"/>
              <a:t>service</a:t>
            </a:r>
          </a:p>
          <a:p>
            <a:r>
              <a:rPr lang="en-US" dirty="0" smtClean="0"/>
              <a:t>Azure IDE is similar to Windows environment tools for cloud deployment of applications</a:t>
            </a: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0"/>
            <a:ext cx="12573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Rich's Big Data Analytics Training</a:t>
            </a:r>
            <a:endParaRPr lang="en-US"/>
          </a:p>
        </p:txBody>
      </p:sp>
      <p:sp>
        <p:nvSpPr>
          <p:cNvPr id="8" name="Slide Number Placeholder 7"/>
          <p:cNvSpPr>
            <a:spLocks noGrp="1"/>
          </p:cNvSpPr>
          <p:nvPr>
            <p:ph type="sldNum" sz="quarter" idx="12"/>
          </p:nvPr>
        </p:nvSpPr>
        <p:spPr/>
        <p:txBody>
          <a:bodyPr/>
          <a:lstStyle/>
          <a:p>
            <a:fld id="{306CB55B-1226-4379-978C-D2A81D689B8B}" type="slidenum">
              <a:rPr lang="en-US" smtClean="0"/>
              <a:t>8</a:t>
            </a:fld>
            <a:endParaRPr lang="en-US"/>
          </a:p>
        </p:txBody>
      </p:sp>
    </p:spTree>
    <p:extLst>
      <p:ext uri="{BB962C8B-B14F-4D97-AF65-F5344CB8AC3E}">
        <p14:creationId xmlns:p14="http://schemas.microsoft.com/office/powerpoint/2010/main" val="3685260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t>Google App Engine </a:t>
            </a:r>
            <a:endParaRPr lang="en-US" sz="3600" dirty="0"/>
          </a:p>
        </p:txBody>
      </p:sp>
      <p:sp>
        <p:nvSpPr>
          <p:cNvPr id="8" name="Date Placeholder 7"/>
          <p:cNvSpPr>
            <a:spLocks noGrp="1"/>
          </p:cNvSpPr>
          <p:nvPr>
            <p:ph type="dt" sz="half" idx="10"/>
          </p:nvPr>
        </p:nvSpPr>
        <p:spPr/>
        <p:txBody>
          <a:bodyPr/>
          <a:lstStyle/>
          <a:p>
            <a:pPr>
              <a:defRPr/>
            </a:pPr>
            <a:fld id="{2ACE8823-117E-4791-A8A3-0BDBC0F5D7D0}" type="datetime1">
              <a:rPr lang="en-US" smtClean="0"/>
              <a:t>12/10/2014</a:t>
            </a:fld>
            <a:endParaRPr lang="en-US"/>
          </a:p>
        </p:txBody>
      </p:sp>
      <p:sp>
        <p:nvSpPr>
          <p:cNvPr id="31747" name="Content Placeholder 5"/>
          <p:cNvSpPr>
            <a:spLocks noGrp="1"/>
          </p:cNvSpPr>
          <p:nvPr>
            <p:ph sz="quarter" idx="1"/>
          </p:nvPr>
        </p:nvSpPr>
        <p:spPr/>
        <p:txBody>
          <a:bodyPr>
            <a:normAutofit/>
          </a:bodyPr>
          <a:lstStyle/>
          <a:p>
            <a:pPr eaLnBrk="1" hangingPunct="1"/>
            <a:r>
              <a:rPr lang="en-US" sz="2000" dirty="0" smtClean="0">
                <a:solidFill>
                  <a:schemeClr val="tx1"/>
                </a:solidFill>
                <a:latin typeface="+mn-lt"/>
              </a:rPr>
              <a:t>This is more a web interface for a development environment that offers a one stop facility for design, development and deployment Java and Python-based applications in Java, Go and Python.</a:t>
            </a:r>
          </a:p>
          <a:p>
            <a:pPr eaLnBrk="1" hangingPunct="1"/>
            <a:r>
              <a:rPr lang="en-US" sz="2000" dirty="0" smtClean="0">
                <a:solidFill>
                  <a:schemeClr val="tx1"/>
                </a:solidFill>
                <a:latin typeface="+mn-lt"/>
              </a:rPr>
              <a:t>Google offers the same reliability, availability and scalability at par with Google’s own applications </a:t>
            </a:r>
          </a:p>
          <a:p>
            <a:pPr eaLnBrk="1" hangingPunct="1"/>
            <a:r>
              <a:rPr lang="en-US" sz="2000" dirty="0" smtClean="0">
                <a:solidFill>
                  <a:schemeClr val="tx1"/>
                </a:solidFill>
                <a:latin typeface="+mn-lt"/>
              </a:rPr>
              <a:t>Interface is software programming based</a:t>
            </a:r>
          </a:p>
          <a:p>
            <a:pPr eaLnBrk="1" hangingPunct="1"/>
            <a:r>
              <a:rPr lang="en-US" sz="2000" dirty="0" smtClean="0">
                <a:solidFill>
                  <a:schemeClr val="tx1"/>
                </a:solidFill>
                <a:latin typeface="+mn-lt"/>
              </a:rPr>
              <a:t>Comprehensive programming platform irrespective of the size (small or large)</a:t>
            </a:r>
          </a:p>
          <a:p>
            <a:pPr eaLnBrk="1" hangingPunct="1"/>
            <a:r>
              <a:rPr lang="en-US" sz="2000" dirty="0" smtClean="0">
                <a:solidFill>
                  <a:schemeClr val="tx1"/>
                </a:solidFill>
                <a:latin typeface="+mn-lt"/>
              </a:rPr>
              <a:t>Signature features: templates and </a:t>
            </a:r>
            <a:r>
              <a:rPr lang="en-US" sz="2000" dirty="0" err="1" smtClean="0">
                <a:solidFill>
                  <a:schemeClr val="tx1"/>
                </a:solidFill>
                <a:latin typeface="+mn-lt"/>
              </a:rPr>
              <a:t>appspot</a:t>
            </a:r>
            <a:r>
              <a:rPr lang="en-US" sz="2000" dirty="0" smtClean="0">
                <a:solidFill>
                  <a:schemeClr val="tx1"/>
                </a:solidFill>
                <a:latin typeface="+mn-lt"/>
              </a:rPr>
              <a:t>, excellent monitoring and management console; </a:t>
            </a:r>
          </a:p>
          <a:p>
            <a:pPr eaLnBrk="1" hangingPunct="1"/>
            <a:r>
              <a:rPr lang="en-US" sz="2000" dirty="0" smtClean="0">
                <a:solidFill>
                  <a:schemeClr val="tx1"/>
                </a:solidFill>
                <a:latin typeface="+mn-lt"/>
              </a:rPr>
              <a:t>Free version </a:t>
            </a:r>
            <a:r>
              <a:rPr lang="en-US" sz="2000" dirty="0">
                <a:solidFill>
                  <a:schemeClr val="tx1"/>
                </a:solidFill>
                <a:latin typeface="+mn-lt"/>
              </a:rPr>
              <a:t>to explore at: </a:t>
            </a:r>
            <a:r>
              <a:rPr lang="en-US" sz="2000" dirty="0">
                <a:solidFill>
                  <a:schemeClr val="tx1"/>
                </a:solidFill>
                <a:latin typeface="+mn-lt"/>
                <a:hlinkClick r:id="rId2"/>
              </a:rPr>
              <a:t>http://code.google.com/appengine</a:t>
            </a:r>
            <a:r>
              <a:rPr lang="en-US" sz="2000" dirty="0" smtClean="0">
                <a:solidFill>
                  <a:schemeClr val="tx1"/>
                </a:solidFill>
                <a:latin typeface="+mn-lt"/>
                <a:hlinkClick r:id="rId2"/>
              </a:rPr>
              <a:t>/</a:t>
            </a:r>
            <a:endParaRPr lang="en-US" sz="2000" dirty="0" smtClean="0">
              <a:solidFill>
                <a:schemeClr val="tx1"/>
              </a:solidFill>
              <a:latin typeface="+mn-lt"/>
            </a:endParaRPr>
          </a:p>
          <a:p>
            <a:pPr eaLnBrk="1" hangingPunct="1"/>
            <a:r>
              <a:rPr lang="en-US" sz="2000" dirty="0" smtClean="0">
                <a:solidFill>
                  <a:schemeClr val="tx1"/>
                </a:solidFill>
                <a:latin typeface="+mn-lt"/>
              </a:rPr>
              <a:t>Software as a service: </a:t>
            </a:r>
            <a:r>
              <a:rPr lang="en-US" sz="2000" dirty="0" smtClean="0">
                <a:solidFill>
                  <a:schemeClr val="tx1"/>
                </a:solidFill>
                <a:latin typeface="+mn-lt"/>
                <a:hlinkClick r:id="rId3"/>
              </a:rPr>
              <a:t>Evolutionary Genetics </a:t>
            </a:r>
            <a:r>
              <a:rPr lang="en-US" sz="2000" dirty="0" err="1" smtClean="0">
                <a:solidFill>
                  <a:schemeClr val="tx1"/>
                </a:solidFill>
                <a:latin typeface="+mn-lt"/>
                <a:hlinkClick r:id="rId3"/>
              </a:rPr>
              <a:t>Testbed</a:t>
            </a:r>
            <a:endParaRPr lang="en-US" sz="2000" dirty="0" smtClean="0">
              <a:solidFill>
                <a:schemeClr val="tx1"/>
              </a:solidFill>
              <a:latin typeface="+mn-lt"/>
            </a:endParaRPr>
          </a:p>
          <a:p>
            <a:pPr eaLnBrk="1" hangingPunct="1"/>
            <a:r>
              <a:rPr lang="en-US" sz="2000" dirty="0" smtClean="0"/>
              <a:t>We will work on Google App Engine cloud in a later session (January).</a:t>
            </a:r>
            <a:endParaRPr lang="en-US" sz="2000" dirty="0" smtClean="0">
              <a:solidFill>
                <a:schemeClr val="tx1"/>
              </a:solidFill>
              <a:latin typeface="+mn-lt"/>
            </a:endParaRPr>
          </a:p>
        </p:txBody>
      </p:sp>
      <p:pic>
        <p:nvPicPr>
          <p:cNvPr id="31748" name="Picture 6" descr="google-app-eng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0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Rich's Big Data Analytics Training</a:t>
            </a:r>
            <a:endParaRPr lang="en-US"/>
          </a:p>
        </p:txBody>
      </p:sp>
      <p:sp>
        <p:nvSpPr>
          <p:cNvPr id="4" name="Slide Number Placeholder 3"/>
          <p:cNvSpPr>
            <a:spLocks noGrp="1"/>
          </p:cNvSpPr>
          <p:nvPr>
            <p:ph type="sldNum" sz="quarter" idx="12"/>
          </p:nvPr>
        </p:nvSpPr>
        <p:spPr/>
        <p:txBody>
          <a:bodyPr/>
          <a:lstStyle/>
          <a:p>
            <a:fld id="{306CB55B-1226-4379-978C-D2A81D689B8B}" type="slidenum">
              <a:rPr lang="en-US" smtClean="0"/>
              <a:t>9</a:t>
            </a:fld>
            <a:endParaRPr lang="en-US"/>
          </a:p>
        </p:txBody>
      </p:sp>
    </p:spTree>
    <p:extLst>
      <p:ext uri="{BB962C8B-B14F-4D97-AF65-F5344CB8AC3E}">
        <p14:creationId xmlns:p14="http://schemas.microsoft.com/office/powerpoint/2010/main" val="1328375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1471</TotalTime>
  <Words>2953</Words>
  <Application>Microsoft Office PowerPoint</Application>
  <PresentationFormat>On-screen Show (4:3)</PresentationFormat>
  <Paragraphs>401</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Civic</vt:lpstr>
      <vt:lpstr>Computing on the cloud</vt:lpstr>
      <vt:lpstr>Outline </vt:lpstr>
      <vt:lpstr>A Golden Era in Computing</vt:lpstr>
      <vt:lpstr>Computing for everyone</vt:lpstr>
      <vt:lpstr>Computing Challenges</vt:lpstr>
      <vt:lpstr>Enter the cloud</vt:lpstr>
      <vt:lpstr>Cloud Computing</vt:lpstr>
      <vt:lpstr>Windows Azure</vt:lpstr>
      <vt:lpstr>Google App Engine </vt:lpstr>
      <vt:lpstr>Amazon Web Services (AWS)</vt:lpstr>
      <vt:lpstr>Enabling Technologies</vt:lpstr>
      <vt:lpstr>Identity Management7</vt:lpstr>
      <vt:lpstr>What can you do with aws?</vt:lpstr>
      <vt:lpstr>Getting Started with AWS</vt:lpstr>
      <vt:lpstr>AWS: Getting started</vt:lpstr>
      <vt:lpstr>AWS Console</vt:lpstr>
      <vt:lpstr>Amazon EC2          </vt:lpstr>
      <vt:lpstr>Ec2 AMI and instances</vt:lpstr>
      <vt:lpstr>Amazon EC2 API</vt:lpstr>
      <vt:lpstr>Ec2 Demo</vt:lpstr>
      <vt:lpstr>Simple Storage Service (S3)</vt:lpstr>
      <vt:lpstr>Simple Storage Service (S3)</vt:lpstr>
      <vt:lpstr>Privacy and sharing an object</vt:lpstr>
      <vt:lpstr>S3 Demo</vt:lpstr>
      <vt:lpstr>Hosting a Web Site</vt:lpstr>
      <vt:lpstr>AWS Services for web site hosting</vt:lpstr>
      <vt:lpstr>Static website hosting architecture</vt:lpstr>
      <vt:lpstr>Web-site with custom domain (costs money)</vt:lpstr>
      <vt:lpstr>Web-site with performance mgt. (costs money)</vt:lpstr>
      <vt:lpstr> Choose a domain name </vt:lpstr>
      <vt:lpstr>Next steps</vt:lpstr>
      <vt:lpstr>Permissions: policy code</vt:lpstr>
      <vt:lpstr>Enable logging and redirection</vt:lpstr>
      <vt:lpstr>High-level architecture </vt:lpstr>
      <vt:lpstr>Pricing: Estimated Monthly Bill for this site</vt:lpstr>
      <vt:lpstr>AWS Monthly Cost Calculator</vt:lpstr>
      <vt:lpstr>Twitter Data Collection Demo</vt:lpstr>
      <vt:lpstr>On to the Demo</vt:lpstr>
      <vt:lpstr>Run a virtual server on AWS: Linux server</vt:lpstr>
      <vt:lpstr>Amazon Elastic Compute Cloud (EC2)</vt:lpstr>
      <vt:lpstr>Amazon Machine Images (AMI)</vt:lpstr>
      <vt:lpstr>Connect to the server </vt:lpstr>
      <vt:lpstr>Putty connect to Linux Server</vt:lpstr>
      <vt:lpstr>Run a virtual server on AWS: Windows server</vt:lpstr>
      <vt:lpstr>Steps to acquire a Windows Server on aws</vt:lpstr>
      <vt:lpstr>Summary</vt:lpstr>
      <vt:lpstr>References &amp; 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on the cloud</dc:title>
  <dc:creator>bina</dc:creator>
  <cp:lastModifiedBy>bina</cp:lastModifiedBy>
  <cp:revision>48</cp:revision>
  <dcterms:created xsi:type="dcterms:W3CDTF">2014-12-02T15:25:51Z</dcterms:created>
  <dcterms:modified xsi:type="dcterms:W3CDTF">2014-12-11T02:57:41Z</dcterms:modified>
</cp:coreProperties>
</file>