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155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9E995-4FC7-4650-96A8-BD666AF7C9F7}" type="datetimeFigureOut">
              <a:rPr lang="en-US" smtClean="0"/>
              <a:t>5/9/2013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3B282-9216-483E-8FB2-FDA9C926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794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A008FD-9C4B-47F0-A63F-209C7B602CF2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B. Ramamurthy</a:t>
            </a:r>
          </a:p>
          <a:p>
            <a:r>
              <a:rPr lang="en-US" dirty="0"/>
              <a:t>University at Buffalo</a:t>
            </a:r>
          </a:p>
          <a:p>
            <a:r>
              <a:rPr lang="en-US" dirty="0"/>
              <a:t>bina@buffalo.edu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C Language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851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Assignment operator =</a:t>
            </a:r>
          </a:p>
          <a:p>
            <a:r>
              <a:rPr lang="en-US" dirty="0" smtClean="0"/>
              <a:t>Syntax</a:t>
            </a:r>
          </a:p>
          <a:p>
            <a:pPr marL="0" indent="0">
              <a:buNone/>
            </a:pPr>
            <a:r>
              <a:rPr lang="en-US" dirty="0" smtClean="0"/>
              <a:t>Variable = </a:t>
            </a:r>
            <a:r>
              <a:rPr lang="en-US" dirty="0" err="1" smtClean="0"/>
              <a:t>expresion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err="1" smtClean="0"/>
              <a:t>partNum</a:t>
            </a:r>
            <a:r>
              <a:rPr lang="en-US" dirty="0" smtClean="0"/>
              <a:t> = 84560;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ouble temp = 89.5;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age = 78;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</a:t>
            </a:r>
            <a:r>
              <a:rPr lang="en-US" dirty="0" smtClean="0"/>
              <a:t>ay = salary + bonus;</a:t>
            </a:r>
          </a:p>
        </p:txBody>
      </p:sp>
    </p:spTree>
    <p:extLst>
      <p:ext uri="{BB962C8B-B14F-4D97-AF65-F5344CB8AC3E}">
        <p14:creationId xmlns:p14="http://schemas.microsoft.com/office/powerpoint/2010/main" val="1433709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operators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Addition +</a:t>
            </a:r>
          </a:p>
          <a:p>
            <a:r>
              <a:rPr lang="en-US" dirty="0" smtClean="0"/>
              <a:t>Subtraction –</a:t>
            </a:r>
          </a:p>
          <a:p>
            <a:r>
              <a:rPr lang="en-US" dirty="0" smtClean="0"/>
              <a:t>Multiplication *</a:t>
            </a:r>
          </a:p>
          <a:p>
            <a:r>
              <a:rPr lang="en-US" dirty="0" smtClean="0"/>
              <a:t>Division /</a:t>
            </a:r>
          </a:p>
          <a:p>
            <a:r>
              <a:rPr lang="en-US" dirty="0" smtClean="0"/>
              <a:t>Modulus %</a:t>
            </a:r>
          </a:p>
          <a:p>
            <a:r>
              <a:rPr lang="en-US" dirty="0" smtClean="0"/>
              <a:t>Precedence of operators:</a:t>
            </a:r>
          </a:p>
          <a:p>
            <a:pPr lvl="1"/>
            <a:r>
              <a:rPr lang="en-US" dirty="0" smtClean="0"/>
              <a:t>*, /, %</a:t>
            </a:r>
          </a:p>
          <a:p>
            <a:pPr lvl="1"/>
            <a:r>
              <a:rPr lang="en-US" dirty="0" smtClean="0"/>
              <a:t>+ -</a:t>
            </a:r>
          </a:p>
          <a:p>
            <a:r>
              <a:rPr lang="en-US" dirty="0" smtClean="0"/>
              <a:t>Left to right </a:t>
            </a:r>
            <a:r>
              <a:rPr lang="en-US" dirty="0" err="1" smtClean="0"/>
              <a:t>associavity</a:t>
            </a:r>
            <a:endParaRPr lang="en-US" dirty="0" smtClean="0"/>
          </a:p>
          <a:p>
            <a:r>
              <a:rPr lang="en-US" dirty="0" smtClean="0"/>
              <a:t>Override precedence using ( 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745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 expression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4320" lvl="2" indent="-274320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900" dirty="0" err="1"/>
              <a:t>celsius</a:t>
            </a:r>
            <a:r>
              <a:rPr lang="en-US" sz="2900" dirty="0"/>
              <a:t> = 5 * (fahr-32) / 9;</a:t>
            </a:r>
          </a:p>
          <a:p>
            <a:r>
              <a:rPr lang="en-US" dirty="0" smtClean="0"/>
              <a:t>3 + 5 – 10 * 2 / 3 % 4</a:t>
            </a:r>
          </a:p>
          <a:p>
            <a:pPr marL="0" indent="0">
              <a:buNone/>
            </a:pPr>
            <a:r>
              <a:rPr lang="en-US" dirty="0" smtClean="0"/>
              <a:t>=3 + 5 -20 /3 % 4</a:t>
            </a:r>
          </a:p>
          <a:p>
            <a:pPr marL="0" indent="0">
              <a:buNone/>
            </a:pPr>
            <a:r>
              <a:rPr lang="en-US" dirty="0" smtClean="0"/>
              <a:t>= 3 + 5 – 6% 4</a:t>
            </a:r>
          </a:p>
          <a:p>
            <a:pPr marL="0" indent="0">
              <a:buNone/>
            </a:pPr>
            <a:r>
              <a:rPr lang="en-US" dirty="0" smtClean="0"/>
              <a:t>= 3+5 – 2</a:t>
            </a:r>
          </a:p>
          <a:p>
            <a:pPr marL="0" indent="0">
              <a:buNone/>
            </a:pPr>
            <a:r>
              <a:rPr lang="en-US" dirty="0" smtClean="0"/>
              <a:t>= 8 – 2</a:t>
            </a:r>
          </a:p>
          <a:p>
            <a:pPr marL="0" indent="0">
              <a:buNone/>
            </a:pPr>
            <a:r>
              <a:rPr lang="en-US" dirty="0" smtClean="0"/>
              <a:t>= 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392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Iteration/repetition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While loop</a:t>
            </a:r>
          </a:p>
          <a:p>
            <a:r>
              <a:rPr lang="en-US" dirty="0" smtClean="0"/>
              <a:t>Syntax:</a:t>
            </a:r>
          </a:p>
          <a:p>
            <a:pPr marL="0" indent="0">
              <a:buNone/>
            </a:pPr>
            <a:r>
              <a:rPr lang="en-US" dirty="0" smtClean="0"/>
              <a:t>Initialize condition; </a:t>
            </a:r>
          </a:p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hile (condition)</a:t>
            </a:r>
          </a:p>
          <a:p>
            <a:pPr marL="0" indent="0">
              <a:buNone/>
            </a:pPr>
            <a:r>
              <a:rPr lang="en-US" dirty="0" smtClean="0"/>
              <a:t>{  statements;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update condition; }</a:t>
            </a:r>
          </a:p>
          <a:p>
            <a:r>
              <a:rPr lang="en-US" dirty="0" smtClean="0"/>
              <a:t>Execution semantics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3158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If..else</a:t>
            </a:r>
            <a:r>
              <a:rPr lang="en-US" dirty="0" smtClean="0"/>
              <a:t>: selection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Often we need to make choices in the execution path.</a:t>
            </a:r>
          </a:p>
          <a:p>
            <a:r>
              <a:rPr lang="en-US" dirty="0" smtClean="0"/>
              <a:t>If ..else statement </a:t>
            </a:r>
          </a:p>
          <a:p>
            <a:pPr marL="0" indent="0">
              <a:buNone/>
            </a:pPr>
            <a:r>
              <a:rPr lang="en-US" dirty="0" smtClean="0"/>
              <a:t>if (</a:t>
            </a:r>
            <a:r>
              <a:rPr lang="en-US" dirty="0" err="1" smtClean="0"/>
              <a:t>sensedTemp</a:t>
            </a:r>
            <a:r>
              <a:rPr lang="en-US" dirty="0" smtClean="0"/>
              <a:t> &gt; </a:t>
            </a:r>
            <a:r>
              <a:rPr lang="en-US" dirty="0" err="1" smtClean="0"/>
              <a:t>refTemp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smtClean="0"/>
              <a:t> //cool the room</a:t>
            </a:r>
          </a:p>
          <a:p>
            <a:pPr marL="0" indent="0">
              <a:buNone/>
            </a:pPr>
            <a:r>
              <a:rPr lang="en-US" dirty="0" smtClean="0"/>
              <a:t>else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if (</a:t>
            </a:r>
            <a:r>
              <a:rPr lang="en-US" dirty="0" err="1" smtClean="0"/>
              <a:t>sensedTemp</a:t>
            </a:r>
            <a:r>
              <a:rPr lang="en-US" dirty="0" smtClean="0"/>
              <a:t> &lt; </a:t>
            </a:r>
            <a:r>
              <a:rPr lang="en-US" dirty="0" err="1" smtClean="0"/>
              <a:t>refTemp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// heat the room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71903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Multi-way selection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Case or switch statement:</a:t>
            </a:r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witch </a:t>
            </a:r>
            <a:r>
              <a:rPr lang="en-US" dirty="0" smtClean="0"/>
              <a:t>(grade)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</a:t>
            </a:r>
            <a:r>
              <a:rPr lang="en-US" dirty="0" smtClean="0"/>
              <a:t>‘A’ : </a:t>
            </a:r>
            <a:r>
              <a:rPr lang="en-US" dirty="0" err="1" smtClean="0"/>
              <a:t>printf</a:t>
            </a:r>
            <a:r>
              <a:rPr lang="en-US" dirty="0" smtClean="0"/>
              <a:t> (“Very good 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‘B’ : </a:t>
            </a:r>
            <a:r>
              <a:rPr lang="en-US" dirty="0" err="1" smtClean="0"/>
              <a:t>printf</a:t>
            </a:r>
            <a:r>
              <a:rPr lang="en-US" dirty="0"/>
              <a:t> </a:t>
            </a:r>
            <a:r>
              <a:rPr lang="en-US" dirty="0" smtClean="0"/>
              <a:t>(“Good\n”);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‘C’ : </a:t>
            </a:r>
            <a:r>
              <a:rPr lang="en-US" dirty="0" err="1" smtClean="0"/>
              <a:t>printf</a:t>
            </a:r>
            <a:r>
              <a:rPr lang="en-US" dirty="0" smtClean="0"/>
              <a:t>(“not bad\n”); break;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case ‘F’: </a:t>
            </a:r>
            <a:r>
              <a:rPr lang="en-US" dirty="0" err="1" smtClean="0"/>
              <a:t>printf</a:t>
            </a:r>
            <a:r>
              <a:rPr lang="en-US" dirty="0" smtClean="0"/>
              <a:t>(“Bad\n”);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default: </a:t>
            </a:r>
            <a:r>
              <a:rPr lang="en-US" dirty="0" err="1" smtClean="0"/>
              <a:t>printf</a:t>
            </a:r>
            <a:r>
              <a:rPr lang="en-US" dirty="0" smtClean="0"/>
              <a:t>(“Grade out of range \n”);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29493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it all together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16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Lets solve the </a:t>
            </a:r>
            <a:r>
              <a:rPr lang="en-US" dirty="0" smtClean="0"/>
              <a:t>problem below using C.</a:t>
            </a:r>
          </a:p>
          <a:p>
            <a:r>
              <a:rPr lang="en-US" dirty="0" smtClean="0"/>
              <a:t>Consider the number game shown in the next </a:t>
            </a:r>
            <a:r>
              <a:rPr lang="en-US" smtClean="0"/>
              <a:t>few slides.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644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 (1)</a:t>
            </a:r>
          </a:p>
        </p:txBody>
      </p:sp>
      <p:graphicFrame>
        <p:nvGraphicFramePr>
          <p:cNvPr id="3075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3048000" y="1828800"/>
          <a:ext cx="4038600" cy="4416426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81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02703BF-A194-4460-A3D7-AA987CF3AD96}" type="datetime1">
              <a:rPr lang="en-US"/>
              <a:pPr>
                <a:defRPr/>
              </a:pPr>
              <a:t>5/9/2013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67ED5E-C436-4D2A-9494-9109AC87BF1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00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(2)</a:t>
            </a:r>
          </a:p>
        </p:txBody>
      </p:sp>
      <p:graphicFrame>
        <p:nvGraphicFramePr>
          <p:cNvPr id="4099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905000"/>
          <a:ext cx="4038600" cy="41830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950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791434F-1B31-4D7F-973F-76FCA7BF8C93}" type="datetime1">
              <a:rPr lang="en-US"/>
              <a:pPr>
                <a:defRPr/>
              </a:pPr>
              <a:t>5/9/2013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4EE039-857F-4F7E-B051-D70E076338C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71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(4)</a:t>
            </a:r>
          </a:p>
        </p:txBody>
      </p:sp>
      <p:graphicFrame>
        <p:nvGraphicFramePr>
          <p:cNvPr id="5123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3622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306FFDE-94B6-4134-9730-5B4DD86ADCFA}" type="datetime1">
              <a:rPr lang="en-US"/>
              <a:pPr>
                <a:defRPr/>
              </a:pPr>
              <a:t>5/9/2013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4910D-99C0-4433-A3CF-2FAFD447F7E5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14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About C language: “.. features economy of expression..”; written for Unix Operating system (1978)</a:t>
            </a:r>
          </a:p>
          <a:p>
            <a:r>
              <a:rPr lang="en-US" dirty="0" smtClean="0"/>
              <a:t>The C Language since then has taken a life of it own and has become the foundation for many modern languages.</a:t>
            </a:r>
          </a:p>
          <a:p>
            <a:r>
              <a:rPr lang="en-US" dirty="0" smtClean="0"/>
              <a:t>It has also become a language of choice for RTOS.</a:t>
            </a:r>
          </a:p>
          <a:p>
            <a:r>
              <a:rPr lang="en-US" dirty="0" smtClean="0"/>
              <a:t>Reference: The C Programming Language by Kernighan &amp; Ritchie (available online)</a:t>
            </a:r>
          </a:p>
          <a:p>
            <a:r>
              <a:rPr lang="en-US" dirty="0" smtClean="0"/>
              <a:t>We will learn C by repeated spiral mode hands-on exposure to various elements of the language</a:t>
            </a:r>
          </a:p>
          <a:p>
            <a:r>
              <a:rPr lang="en-US" dirty="0" smtClean="0"/>
              <a:t>We will also try to work on the Linux system and another system called </a:t>
            </a:r>
            <a:r>
              <a:rPr lang="en-US" dirty="0" err="1" smtClean="0"/>
              <a:t>Nexos</a:t>
            </a:r>
            <a:r>
              <a:rPr lang="en-US" dirty="0" smtClean="0"/>
              <a:t> (Next generation embedded operating system) at the CSE department at UB.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01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(8)</a:t>
            </a:r>
          </a:p>
        </p:txBody>
      </p:sp>
      <p:graphicFrame>
        <p:nvGraphicFramePr>
          <p:cNvPr id="6147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6764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91BF73D-4C88-4FB4-A9C9-82A4422CCF6B}" type="datetime1">
              <a:rPr lang="en-US"/>
              <a:pPr>
                <a:defRPr/>
              </a:pPr>
              <a:t>5/9/2013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03F8BA-358E-4F07-B2BF-7E7C9DC3DE4E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18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The Number Game (16)</a:t>
            </a:r>
          </a:p>
        </p:txBody>
      </p:sp>
      <p:graphicFrame>
        <p:nvGraphicFramePr>
          <p:cNvPr id="717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438400" y="1828800"/>
          <a:ext cx="4038600" cy="4411664"/>
        </p:xfrm>
        <a:graphic>
          <a:graphicData uri="http://schemas.openxmlformats.org/drawingml/2006/table">
            <a:tbl>
              <a:tblPr/>
              <a:tblGrid>
                <a:gridCol w="1009650"/>
                <a:gridCol w="1009650"/>
                <a:gridCol w="1009650"/>
                <a:gridCol w="1009650"/>
              </a:tblGrid>
              <a:tr h="1179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6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D7F60EA-67DD-4A7A-A752-1BD08472FAE9}" type="datetime1">
              <a:rPr lang="en-US"/>
              <a:pPr>
                <a:defRPr/>
              </a:pPr>
              <a:t>5/9/2013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C6EA40-6953-4FE3-B006-A660042DF252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56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Analysis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theory /concept behind this game?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did I arrive at the number you guessed?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I automate this process?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What is the data and what is the algorithm?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How can we convey these to a computing machine?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While a computer talks binary, we humans write programs in languages such as Java, C#, C++, Basic etc.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Binary numbers (1’s and 0’s) is the number system used by the computer systems.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We humans use decimal number system that has 10 distinct symbols (0,1,2,3,4,5,6,7,8,9)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Your task: Write a C program to computerize this game.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B05BA5-8776-463B-9BBB-C85433B2E7D4}" type="datetime1">
              <a:rPr lang="en-US"/>
              <a:pPr>
                <a:defRPr/>
              </a:pPr>
              <a:t>5/9/2013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DF9C3-6AA2-4713-B387-3A10D486639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6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76" name="Group 92"/>
          <p:cNvGraphicFramePr>
            <a:graphicFrameLocks noGrp="1"/>
          </p:cNvGraphicFramePr>
          <p:nvPr/>
        </p:nvGraphicFramePr>
        <p:xfrm>
          <a:off x="457200" y="1447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734" name="Group 350"/>
          <p:cNvGraphicFramePr>
            <a:graphicFrameLocks noGrp="1"/>
          </p:cNvGraphicFramePr>
          <p:nvPr/>
        </p:nvGraphicFramePr>
        <p:xfrm>
          <a:off x="3810000" y="12954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906" name="Group 522"/>
          <p:cNvGraphicFramePr>
            <a:graphicFrameLocks noGrp="1"/>
          </p:cNvGraphicFramePr>
          <p:nvPr/>
        </p:nvGraphicFramePr>
        <p:xfrm>
          <a:off x="6400800" y="37338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82" name="Group 798"/>
          <p:cNvGraphicFramePr>
            <a:graphicFrameLocks noGrp="1"/>
          </p:cNvGraphicFramePr>
          <p:nvPr/>
        </p:nvGraphicFramePr>
        <p:xfrm>
          <a:off x="609600" y="3733800"/>
          <a:ext cx="2209800" cy="1892300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175" name="Group 791"/>
          <p:cNvGraphicFramePr>
            <a:graphicFrameLocks noGrp="1"/>
          </p:cNvGraphicFramePr>
          <p:nvPr/>
        </p:nvGraphicFramePr>
        <p:xfrm>
          <a:off x="3581400" y="3810000"/>
          <a:ext cx="2209800" cy="1827213"/>
        </p:xfrm>
        <a:graphic>
          <a:graphicData uri="http://schemas.openxmlformats.org/drawingml/2006/table">
            <a:tbl>
              <a:tblPr/>
              <a:tblGrid>
                <a:gridCol w="552450"/>
                <a:gridCol w="552450"/>
                <a:gridCol w="552450"/>
                <a:gridCol w="552450"/>
              </a:tblGrid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F84F02F-AAE6-4F65-A6D8-C6143C9ECA34}" type="datetime1">
              <a:rPr lang="en-US"/>
              <a:pPr>
                <a:defRPr/>
              </a:pPr>
              <a:t>5/9/2013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EEC54C-31C7-449B-B499-6E00E90DCE8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650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Structure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C program is a collection of functions with at least one function called “main”</a:t>
            </a:r>
          </a:p>
          <a:p>
            <a:r>
              <a:rPr lang="en-US" dirty="0" smtClean="0"/>
              <a:t>Here is the classical example that has become a metaphor for a first program in any language.</a:t>
            </a:r>
          </a:p>
          <a:p>
            <a:r>
              <a:rPr lang="en-US" dirty="0" smtClean="0"/>
              <a:t>Hello World: lets compile it and see what happens.</a:t>
            </a:r>
          </a:p>
          <a:p>
            <a:pPr marL="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 err="1" smtClean="0"/>
              <a:t>nt</a:t>
            </a:r>
            <a:r>
              <a:rPr lang="en-US" dirty="0" smtClean="0"/>
              <a:t> main ()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printf</a:t>
            </a:r>
            <a:r>
              <a:rPr lang="en-US" dirty="0" smtClean="0"/>
              <a:t>(“Hello World \n”);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return 0;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65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the C program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Amrita-UB-MSES-CSE524-2013-3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Save the program in a file called “</a:t>
            </a:r>
            <a:r>
              <a:rPr lang="en-US" dirty="0" err="1" smtClean="0"/>
              <a:t>hello.c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Compile it using an appropriate compiler</a:t>
            </a:r>
          </a:p>
          <a:p>
            <a:r>
              <a:rPr lang="en-US" dirty="0" smtClean="0"/>
              <a:t>CC or cc or </a:t>
            </a:r>
            <a:r>
              <a:rPr lang="en-US" dirty="0" err="1" smtClean="0"/>
              <a:t>gcc</a:t>
            </a:r>
            <a:r>
              <a:rPr lang="en-US" dirty="0" smtClean="0"/>
              <a:t> or g++ (where G/g stands for “gnu” organization)</a:t>
            </a:r>
          </a:p>
          <a:p>
            <a:r>
              <a:rPr lang="en-US" dirty="0" smtClean="0"/>
              <a:t>Compiler parses the input, checks for syntax correctness and if syntax is correct generates code;</a:t>
            </a:r>
          </a:p>
          <a:p>
            <a:r>
              <a:rPr lang="en-US" dirty="0" smtClean="0"/>
              <a:t>This code is further linked and loaded to </a:t>
            </a:r>
            <a:r>
              <a:rPr lang="en-US" dirty="0" err="1" smtClean="0"/>
              <a:t>genenerate</a:t>
            </a:r>
            <a:r>
              <a:rPr lang="en-US" dirty="0" smtClean="0"/>
              <a:t> the executable.</a:t>
            </a:r>
          </a:p>
          <a:p>
            <a:pPr marL="0" indent="0">
              <a:buNone/>
            </a:pPr>
            <a:r>
              <a:rPr lang="en-US" sz="2400" dirty="0" smtClean="0"/>
              <a:t>Source code </a:t>
            </a:r>
            <a:r>
              <a:rPr lang="en-US" sz="2400" dirty="0" smtClean="0">
                <a:sym typeface="Wingdings" pitchFamily="2" charset="2"/>
              </a:rPr>
              <a:t> Compile  loader/linker  executable code</a:t>
            </a:r>
            <a:endParaRPr lang="en-US" sz="2400" dirty="0"/>
          </a:p>
        </p:txBody>
      </p:sp>
      <p:sp>
        <p:nvSpPr>
          <p:cNvPr id="9" name="Down Arrow 8"/>
          <p:cNvSpPr/>
          <p:nvPr/>
        </p:nvSpPr>
        <p:spPr>
          <a:xfrm>
            <a:off x="3810000" y="5562600"/>
            <a:ext cx="76200" cy="30480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11000" y="3733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95947" y="5910955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Object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62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 program structure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Program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733800" y="198120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28965" y="2438400"/>
            <a:ext cx="3357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Directives (#include libraries)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572000" y="1981200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267200" y="2673866"/>
            <a:ext cx="11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17" idx="2"/>
          </p:cNvCxnSpPr>
          <p:nvPr/>
        </p:nvCxnSpPr>
        <p:spPr>
          <a:xfrm flipH="1">
            <a:off x="4838029" y="3043198"/>
            <a:ext cx="1" cy="385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495799" y="3429000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statements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0" idx="2"/>
          </p:cNvCxnSpPr>
          <p:nvPr/>
        </p:nvCxnSpPr>
        <p:spPr>
          <a:xfrm flipH="1">
            <a:off x="5148381" y="3798332"/>
            <a:ext cx="1" cy="468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85974" y="4311134"/>
            <a:ext cx="3137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Different types of statements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5334000" y="3043198"/>
            <a:ext cx="1066800" cy="3858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128198" y="3429000"/>
            <a:ext cx="22284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Variables/constants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677356" y="4642935"/>
            <a:ext cx="3695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Sequential, assignment, selection, </a:t>
            </a:r>
          </a:p>
          <a:p>
            <a:r>
              <a:rPr lang="en-US" dirty="0" smtClean="0"/>
              <a:t>iterative, input/output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955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</a:t>
            </a:r>
            <a:r>
              <a:rPr lang="en-US" dirty="0"/>
              <a:t>a</a:t>
            </a:r>
            <a:r>
              <a:rPr lang="en-US" dirty="0" smtClean="0"/>
              <a:t>rithmetic expressions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#include &lt;</a:t>
            </a:r>
            <a:r>
              <a:rPr lang="en-US" dirty="0" err="1"/>
              <a:t>stdio.h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/* print Fahrenheit-Celsius table</a:t>
            </a:r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fahr</a:t>
            </a:r>
            <a:r>
              <a:rPr lang="en-US" dirty="0"/>
              <a:t> = 0, 20, ..., 300 */</a:t>
            </a:r>
          </a:p>
          <a:p>
            <a:pPr marL="0" indent="0">
              <a:buNone/>
            </a:pPr>
            <a:r>
              <a:rPr lang="en-US" dirty="0"/>
              <a:t>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int</a:t>
            </a:r>
            <a:r>
              <a:rPr lang="en-US" sz="2900" dirty="0">
                <a:solidFill>
                  <a:schemeClr val="tx1"/>
                </a:solidFill>
              </a:rPr>
              <a:t>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;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int</a:t>
            </a:r>
            <a:r>
              <a:rPr lang="en-US" sz="2900" dirty="0">
                <a:solidFill>
                  <a:schemeClr val="tx1"/>
                </a:solidFill>
              </a:rPr>
              <a:t> lower, upper, step;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lower = 0; /* lower limit of temperature scale */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upper = 300; /* upper limit */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step = 20; /* step size */</a:t>
            </a:r>
          </a:p>
          <a:p>
            <a:pPr marL="274320" lvl="1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= lower;</a:t>
            </a:r>
          </a:p>
          <a:p>
            <a:pPr marL="274320" lvl="1" indent="0">
              <a:buNone/>
            </a:pPr>
            <a:r>
              <a:rPr lang="en-US" sz="2900" dirty="0">
                <a:solidFill>
                  <a:schemeClr val="tx1"/>
                </a:solidFill>
              </a:rPr>
              <a:t>while (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&lt;= upper) {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 = 5 * (fahr-32) / 9;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printf</a:t>
            </a:r>
            <a:r>
              <a:rPr lang="en-US" sz="2900" dirty="0">
                <a:solidFill>
                  <a:schemeClr val="tx1"/>
                </a:solidFill>
              </a:rPr>
              <a:t>("%d\</a:t>
            </a:r>
            <a:r>
              <a:rPr lang="en-US" sz="2900" dirty="0" err="1">
                <a:solidFill>
                  <a:schemeClr val="tx1"/>
                </a:solidFill>
              </a:rPr>
              <a:t>t%d</a:t>
            </a:r>
            <a:r>
              <a:rPr lang="en-US" sz="2900" dirty="0">
                <a:solidFill>
                  <a:schemeClr val="tx1"/>
                </a:solidFill>
              </a:rPr>
              <a:t>\n",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, </a:t>
            </a:r>
            <a:r>
              <a:rPr lang="en-US" sz="2900" dirty="0" err="1">
                <a:solidFill>
                  <a:schemeClr val="tx1"/>
                </a:solidFill>
              </a:rPr>
              <a:t>celsius</a:t>
            </a:r>
            <a:r>
              <a:rPr lang="en-US" sz="2900" dirty="0">
                <a:solidFill>
                  <a:schemeClr val="tx1"/>
                </a:solidFill>
              </a:rPr>
              <a:t>);</a:t>
            </a:r>
          </a:p>
          <a:p>
            <a:pPr marL="548640" lvl="2" indent="0">
              <a:buNone/>
            </a:pP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= </a:t>
            </a:r>
            <a:r>
              <a:rPr lang="en-US" sz="2900" dirty="0" err="1">
                <a:solidFill>
                  <a:schemeClr val="tx1"/>
                </a:solidFill>
              </a:rPr>
              <a:t>fahr</a:t>
            </a:r>
            <a:r>
              <a:rPr lang="en-US" sz="2900" dirty="0">
                <a:solidFill>
                  <a:schemeClr val="tx1"/>
                </a:solidFill>
              </a:rPr>
              <a:t> + step;</a:t>
            </a:r>
          </a:p>
          <a:p>
            <a:pPr marL="0" indent="0">
              <a:buNone/>
            </a:pPr>
            <a:r>
              <a:rPr lang="en-US" sz="2900" dirty="0" smtClean="0"/>
              <a:t>	}</a:t>
            </a:r>
            <a:endParaRPr lang="en-US" sz="2900" dirty="0"/>
          </a:p>
          <a:p>
            <a:pPr marL="0" indent="0">
              <a:buNone/>
            </a:pPr>
            <a:r>
              <a:rPr lang="en-US" sz="2900" dirty="0" smtClean="0"/>
              <a:t>}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4267054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analyze the program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#include directive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Comment // single line comment</a:t>
            </a:r>
          </a:p>
          <a:p>
            <a:pPr marL="0" indent="0">
              <a:buNone/>
            </a:pPr>
            <a:r>
              <a:rPr lang="en-US" dirty="0" smtClean="0"/>
              <a:t>/* multiple line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comment */</a:t>
            </a:r>
          </a:p>
          <a:p>
            <a:pPr marL="0" indent="0">
              <a:buNone/>
            </a:pPr>
            <a:r>
              <a:rPr lang="en-US" dirty="0" smtClean="0"/>
              <a:t>3. Main function</a:t>
            </a:r>
          </a:p>
          <a:p>
            <a:pPr marL="0" indent="0">
              <a:buNone/>
            </a:pPr>
            <a:r>
              <a:rPr lang="en-US" dirty="0" smtClean="0"/>
              <a:t>4. Variable declarations {variable type, variable name}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int</a:t>
            </a:r>
            <a:r>
              <a:rPr lang="en-US" dirty="0" smtClean="0"/>
              <a:t> step;</a:t>
            </a:r>
          </a:p>
          <a:p>
            <a:pPr marL="0" indent="0">
              <a:buNone/>
            </a:pPr>
            <a:r>
              <a:rPr lang="en-US" dirty="0" smtClean="0"/>
              <a:t>5. Initialization: step= 20;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/>
              <a:t>S</a:t>
            </a:r>
            <a:r>
              <a:rPr lang="en-US" dirty="0" smtClean="0"/>
              <a:t>tatements: computations; arithmetic operations {+, -, *, /, %}</a:t>
            </a:r>
          </a:p>
          <a:p>
            <a:pPr marL="0" indent="0">
              <a:buNone/>
            </a:pPr>
            <a:r>
              <a:rPr lang="en-US" dirty="0" smtClean="0"/>
              <a:t>7. Repeat computation using a “while loop”</a:t>
            </a:r>
          </a:p>
          <a:p>
            <a:pPr marL="0" indent="0">
              <a:buNone/>
            </a:pPr>
            <a:r>
              <a:rPr lang="en-US" dirty="0" smtClean="0"/>
              <a:t>8. Condition for repetition</a:t>
            </a:r>
          </a:p>
          <a:p>
            <a:pPr marL="0" indent="0">
              <a:buNone/>
            </a:pPr>
            <a:r>
              <a:rPr lang="en-US" dirty="0"/>
              <a:t>9</a:t>
            </a:r>
            <a:r>
              <a:rPr lang="en-US" dirty="0" smtClean="0"/>
              <a:t>. Output results using “</a:t>
            </a:r>
            <a:r>
              <a:rPr lang="en-US" dirty="0" err="1" smtClean="0"/>
              <a:t>printf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r>
              <a:rPr lang="en-US" dirty="0" smtClean="0"/>
              <a:t>10. Semicolon (;) as a terminator for statements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57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types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: integer; for representing whole numbers</a:t>
            </a:r>
          </a:p>
          <a:p>
            <a:r>
              <a:rPr lang="en-US" dirty="0"/>
              <a:t>f</a:t>
            </a:r>
            <a:r>
              <a:rPr lang="en-US" dirty="0" smtClean="0"/>
              <a:t>loat : floating point or real numbers; for representing fractional numbers, vary large and very small numbers (32 bits)</a:t>
            </a:r>
          </a:p>
          <a:p>
            <a:r>
              <a:rPr lang="en-US" dirty="0"/>
              <a:t>d</a:t>
            </a:r>
            <a:r>
              <a:rPr lang="en-US" dirty="0" smtClean="0"/>
              <a:t>ouble: double precision real number; double the size of float (64 bits)</a:t>
            </a:r>
          </a:p>
          <a:p>
            <a:r>
              <a:rPr lang="en-US" dirty="0"/>
              <a:t>c</a:t>
            </a:r>
            <a:r>
              <a:rPr lang="en-US" dirty="0" smtClean="0"/>
              <a:t>har: single ASCII (American Standard Code of Information </a:t>
            </a:r>
            <a:r>
              <a:rPr lang="en-US" dirty="0"/>
              <a:t>I</a:t>
            </a:r>
            <a:r>
              <a:rPr lang="en-US" dirty="0" smtClean="0"/>
              <a:t>nterchange) character</a:t>
            </a:r>
          </a:p>
          <a:p>
            <a:r>
              <a:rPr lang="en-US" dirty="0" smtClean="0"/>
              <a:t>long: longer integer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887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names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Amrita-UB-MSES-CSE524-2013-3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A008FD-9C4B-47F0-A63F-209C7B602CF2}" type="slidenum">
              <a:rPr lang="en-US" smtClean="0"/>
              <a:t>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sequence of characters used for identifying an entity/item used in the program</a:t>
            </a:r>
          </a:p>
          <a:p>
            <a:r>
              <a:rPr lang="en-US" dirty="0" smtClean="0"/>
              <a:t>Example: </a:t>
            </a:r>
          </a:p>
          <a:p>
            <a:pPr marL="0" indent="0">
              <a:buNone/>
            </a:pPr>
            <a:r>
              <a:rPr lang="en-US" dirty="0" err="1" smtClean="0"/>
              <a:t>partNum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voltage </a:t>
            </a:r>
          </a:p>
          <a:p>
            <a:pPr marL="0" indent="0">
              <a:buNone/>
            </a:pPr>
            <a:r>
              <a:rPr lang="en-US" dirty="0" err="1" smtClean="0"/>
              <a:t>portNum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myName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ECUNum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002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519</TotalTime>
  <Words>1212</Words>
  <Application>Microsoft Office PowerPoint</Application>
  <PresentationFormat>On-screen Show (4:3)</PresentationFormat>
  <Paragraphs>379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Civic</vt:lpstr>
      <vt:lpstr>The C Language</vt:lpstr>
      <vt:lpstr>Introduction</vt:lpstr>
      <vt:lpstr>Program Structure</vt:lpstr>
      <vt:lpstr>Processing the C program</vt:lpstr>
      <vt:lpstr>C program structure</vt:lpstr>
      <vt:lpstr>Variables and arithmetic expressions</vt:lpstr>
      <vt:lpstr>Lets analyze the program</vt:lpstr>
      <vt:lpstr>Variable types </vt:lpstr>
      <vt:lpstr>Variable names</vt:lpstr>
      <vt:lpstr>Assignment statement</vt:lpstr>
      <vt:lpstr>Arithmetic operators</vt:lpstr>
      <vt:lpstr>Arithmetic expression</vt:lpstr>
      <vt:lpstr>Iteration/repetition</vt:lpstr>
      <vt:lpstr>If..else: selection</vt:lpstr>
      <vt:lpstr>Multi-way selection</vt:lpstr>
      <vt:lpstr>Putting it all together</vt:lpstr>
      <vt:lpstr>The Number Game  (1)</vt:lpstr>
      <vt:lpstr>The Number Game (2)</vt:lpstr>
      <vt:lpstr>The Number Game (4)</vt:lpstr>
      <vt:lpstr>The Number Game (8)</vt:lpstr>
      <vt:lpstr>The Number Game (16)</vt:lpstr>
      <vt:lpstr>Analysis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 Language</dc:title>
  <dc:creator>bina</dc:creator>
  <cp:lastModifiedBy>bina</cp:lastModifiedBy>
  <cp:revision>41</cp:revision>
  <dcterms:created xsi:type="dcterms:W3CDTF">2013-05-06T23:47:09Z</dcterms:created>
  <dcterms:modified xsi:type="dcterms:W3CDTF">2013-05-09T15:49:11Z</dcterms:modified>
</cp:coreProperties>
</file>