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F8277-A220-4EDD-ACB0-2D64D286EEB1}" type="datetimeFigureOut">
              <a:rPr lang="en-US" smtClean="0"/>
              <a:t>5/16/2013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6E23D-F428-4B8F-9F32-E9EBE835B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74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91602E3-AA1C-4B0A-9283-D2159CEF539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</a:p>
          <a:p>
            <a:r>
              <a:rPr lang="en-US" dirty="0" smtClean="0"/>
              <a:t>bina@buffalo.edu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Relevance of Thread Model to </a:t>
            </a:r>
            <a:r>
              <a:rPr lang="en-US" dirty="0"/>
              <a:t>E</a:t>
            </a:r>
            <a:r>
              <a:rPr lang="en-US" dirty="0" smtClean="0"/>
              <a:t>mbedded and RT Systems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02E3-AA1C-4B0A-9283-D2159CEF53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93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Reference</a:t>
            </a:r>
            <a:r>
              <a:rPr lang="en-US" dirty="0" smtClean="0"/>
              <a:t>: https</a:t>
            </a:r>
            <a:r>
              <a:rPr lang="en-US" dirty="0"/>
              <a:t>://</a:t>
            </a:r>
            <a:r>
              <a:rPr lang="en-US" dirty="0" smtClean="0"/>
              <a:t>computing.llnl.gov/tutorials/pthreads</a:t>
            </a:r>
            <a:endParaRPr lang="en-US" dirty="0"/>
          </a:p>
          <a:p>
            <a:r>
              <a:rPr lang="en-US" dirty="0" smtClean="0"/>
              <a:t>Process space </a:t>
            </a:r>
            <a:r>
              <a:rPr lang="en-US" dirty="0" err="1" smtClean="0"/>
              <a:t>vs</a:t>
            </a:r>
            <a:r>
              <a:rPr lang="en-US" dirty="0" smtClean="0"/>
              <a:t> thread space</a:t>
            </a:r>
          </a:p>
          <a:p>
            <a:r>
              <a:rPr lang="en-US" dirty="0" smtClean="0"/>
              <a:t>When to use threads</a:t>
            </a:r>
            <a:r>
              <a:rPr lang="en-US" dirty="0" smtClean="0"/>
              <a:t>?</a:t>
            </a:r>
          </a:p>
          <a:p>
            <a:r>
              <a:rPr lang="en-US" dirty="0" smtClean="0"/>
              <a:t>Some examples in using threads: </a:t>
            </a:r>
            <a:r>
              <a:rPr lang="en-US" dirty="0" err="1" smtClean="0"/>
              <a:t>Pthread</a:t>
            </a:r>
            <a:endParaRPr lang="en-US" dirty="0" smtClean="0"/>
          </a:p>
          <a:p>
            <a:pPr lvl="1"/>
            <a:r>
              <a:rPr lang="en-US" dirty="0" smtClean="0"/>
              <a:t>We will explain it using code and demos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02E3-AA1C-4B0A-9283-D2159CEF53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2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</a:t>
            </a:r>
            <a:r>
              <a:rPr lang="en-US" dirty="0" err="1" smtClean="0"/>
              <a:t>vs</a:t>
            </a:r>
            <a:r>
              <a:rPr lang="en-US" dirty="0" smtClean="0"/>
              <a:t> thread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02E3-AA1C-4B0A-9283-D2159CEF5391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66182"/>
            <a:ext cx="4286250" cy="38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566182"/>
            <a:ext cx="4286250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0979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threads?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02E3-AA1C-4B0A-9283-D2159CEF5391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“…a program </a:t>
            </a:r>
            <a:r>
              <a:rPr lang="en-US" dirty="0"/>
              <a:t>to take advantage of </a:t>
            </a:r>
            <a:r>
              <a:rPr lang="en-US" dirty="0" err="1"/>
              <a:t>Pthreads</a:t>
            </a:r>
            <a:r>
              <a:rPr lang="en-US" dirty="0"/>
              <a:t>, it must be able to be organized into discrete, independent tasks which can execute concurrently. For example, if routine1 and routine2 can be interchanged, interleaved and/or overlapped in real time, they are candidates for </a:t>
            </a:r>
            <a:r>
              <a:rPr lang="en-US" dirty="0" smtClean="0"/>
              <a:t>threading.”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038600"/>
            <a:ext cx="342900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8183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States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02E3-AA1C-4B0A-9283-D2159CEF5391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Enter: thread created</a:t>
            </a:r>
          </a:p>
          <a:p>
            <a:r>
              <a:rPr lang="en-US" dirty="0" smtClean="0"/>
              <a:t>Ready: Allocated resources</a:t>
            </a:r>
          </a:p>
          <a:p>
            <a:r>
              <a:rPr lang="en-US" dirty="0" smtClean="0"/>
              <a:t>Run: CPU allocated</a:t>
            </a:r>
          </a:p>
          <a:p>
            <a:r>
              <a:rPr lang="en-US" dirty="0" smtClean="0"/>
              <a:t>Blocked: waiting for an event/IO resource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143000" y="4191000"/>
            <a:ext cx="1447800" cy="9144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Ready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181600" y="4201886"/>
            <a:ext cx="14478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048000" y="5334000"/>
            <a:ext cx="16002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Blocked/wait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7" idx="6"/>
            <a:endCxn id="8" idx="2"/>
          </p:cNvCxnSpPr>
          <p:nvPr/>
        </p:nvCxnSpPr>
        <p:spPr>
          <a:xfrm>
            <a:off x="2590800" y="4648200"/>
            <a:ext cx="2590800" cy="1088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  <a:endCxn id="9" idx="7"/>
          </p:cNvCxnSpPr>
          <p:nvPr/>
        </p:nvCxnSpPr>
        <p:spPr>
          <a:xfrm flipH="1">
            <a:off x="4413856" y="4982375"/>
            <a:ext cx="979769" cy="4855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1"/>
            <a:endCxn id="7" idx="5"/>
          </p:cNvCxnSpPr>
          <p:nvPr/>
        </p:nvCxnSpPr>
        <p:spPr>
          <a:xfrm flipH="1" flipV="1">
            <a:off x="2378775" y="4971489"/>
            <a:ext cx="903569" cy="49642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7"/>
          </p:cNvCxnSpPr>
          <p:nvPr/>
        </p:nvCxnSpPr>
        <p:spPr>
          <a:xfrm flipV="1">
            <a:off x="6417375" y="4201886"/>
            <a:ext cx="669225" cy="1339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239000" y="4191000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Exit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 rot="1871006">
            <a:off x="1524000" y="3963480"/>
            <a:ext cx="685800" cy="476811"/>
            <a:chOff x="838200" y="5105400"/>
            <a:chExt cx="685800" cy="476811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838200" y="51054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219200" y="5105400"/>
              <a:ext cx="1524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990600" y="5353611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143000" y="5170714"/>
              <a:ext cx="152400" cy="2482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017814" y="5229505"/>
              <a:ext cx="152400" cy="2482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914400" y="5323114"/>
              <a:ext cx="152400" cy="2482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V="1">
              <a:off x="1295400" y="5105400"/>
              <a:ext cx="228600" cy="11974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 rot="10800000">
            <a:off x="3555380" y="4925760"/>
            <a:ext cx="695033" cy="519857"/>
            <a:chOff x="3555380" y="4925760"/>
            <a:chExt cx="695033" cy="519857"/>
          </a:xfrm>
        </p:grpSpPr>
        <p:cxnSp>
          <p:nvCxnSpPr>
            <p:cNvPr id="39" name="Straight Connector 38"/>
            <p:cNvCxnSpPr/>
            <p:nvPr/>
          </p:nvCxnSpPr>
          <p:spPr>
            <a:xfrm rot="1871006" flipV="1">
              <a:off x="3591480" y="492576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871006">
              <a:off x="3933946" y="5063852"/>
              <a:ext cx="1524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871006" flipV="1">
              <a:off x="3593342" y="5217017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871006">
              <a:off x="3829860" y="5078857"/>
              <a:ext cx="152400" cy="2482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871006">
              <a:off x="3692321" y="5064335"/>
              <a:ext cx="152400" cy="2482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871006">
              <a:off x="3555380" y="5090873"/>
              <a:ext cx="152400" cy="2482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rot="1871006" flipV="1">
              <a:off x="4021813" y="5130898"/>
              <a:ext cx="228600" cy="11974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08899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Sample programs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5/17/2013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Amrita-UB-MSES-2013-9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02E3-AA1C-4B0A-9283-D2159CEF5391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Source 1: Simple program with multiple threads overlapping</a:t>
            </a:r>
          </a:p>
          <a:p>
            <a:r>
              <a:rPr lang="en-US" dirty="0" smtClean="0"/>
              <a:t>Source 2: </a:t>
            </a:r>
            <a:r>
              <a:rPr lang="en-US" dirty="0" err="1" smtClean="0"/>
              <a:t>MT_safe</a:t>
            </a:r>
            <a:r>
              <a:rPr lang="en-US" dirty="0" smtClean="0"/>
              <a:t> passing of arguments to threads</a:t>
            </a:r>
          </a:p>
          <a:p>
            <a:r>
              <a:rPr lang="en-US" dirty="0" smtClean="0"/>
              <a:t>What is </a:t>
            </a:r>
            <a:r>
              <a:rPr lang="en-US" dirty="0" err="1" smtClean="0"/>
              <a:t>MT_safe</a:t>
            </a:r>
            <a:r>
              <a:rPr lang="en-US" dirty="0" smtClean="0"/>
              <a:t>? Thread functions should be non-reentrant / </a:t>
            </a:r>
            <a:r>
              <a:rPr lang="en-US" dirty="0" smtClean="0"/>
              <a:t>non-self-modifying</a:t>
            </a:r>
          </a:p>
          <a:p>
            <a:r>
              <a:rPr lang="en-US" dirty="0" smtClean="0"/>
              <a:t>Source 3: thread join</a:t>
            </a:r>
          </a:p>
          <a:p>
            <a:r>
              <a:rPr lang="en-US" dirty="0" smtClean="0"/>
              <a:t>Source 4: Stack size</a:t>
            </a:r>
          </a:p>
          <a:p>
            <a:r>
              <a:rPr lang="en-US" dirty="0" smtClean="0"/>
              <a:t>Source 5: About mutual exclusion among parallel threads’ accessing shared resources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02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567</TotalTime>
  <Words>198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Relevance of Thread Model to Embedded and RT Systems</vt:lpstr>
      <vt:lpstr>Topics</vt:lpstr>
      <vt:lpstr>Process vs thread</vt:lpstr>
      <vt:lpstr>When to use threads?</vt:lpstr>
      <vt:lpstr>Thread States</vt:lpstr>
      <vt:lpstr>Sample programs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</cp:lastModifiedBy>
  <cp:revision>18</cp:revision>
  <dcterms:created xsi:type="dcterms:W3CDTF">2013-05-14T05:03:15Z</dcterms:created>
  <dcterms:modified xsi:type="dcterms:W3CDTF">2013-05-16T16:06:47Z</dcterms:modified>
</cp:coreProperties>
</file>