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71" r:id="rId5"/>
    <p:sldId id="259" r:id="rId6"/>
    <p:sldId id="260" r:id="rId7"/>
    <p:sldId id="261" r:id="rId8"/>
    <p:sldId id="273" r:id="rId9"/>
    <p:sldId id="274" r:id="rId10"/>
    <p:sldId id="264" r:id="rId11"/>
    <p:sldId id="265" r:id="rId12"/>
    <p:sldId id="268" r:id="rId13"/>
    <p:sldId id="269" r:id="rId14"/>
    <p:sldId id="262" r:id="rId15"/>
    <p:sldId id="272" r:id="rId16"/>
    <p:sldId id="263" r:id="rId17"/>
    <p:sldId id="267" r:id="rId18"/>
    <p:sldId id="266" r:id="rId19"/>
    <p:sldId id="296"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7" r:id="rId34"/>
    <p:sldId id="288" r:id="rId35"/>
    <p:sldId id="289" r:id="rId36"/>
    <p:sldId id="290" r:id="rId37"/>
    <p:sldId id="291" r:id="rId38"/>
    <p:sldId id="292"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20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32893-2A13-48F9-B152-AC0C4BD8629E}" type="datetimeFigureOut">
              <a:rPr lang="en-US" smtClean="0"/>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1D26F-E786-4433-A424-C385413BAC64}" type="slidenum">
              <a:rPr lang="en-US" smtClean="0"/>
              <a:t>‹#›</a:t>
            </a:fld>
            <a:endParaRPr lang="en-US"/>
          </a:p>
        </p:txBody>
      </p:sp>
    </p:spTree>
    <p:extLst>
      <p:ext uri="{BB962C8B-B14F-4D97-AF65-F5344CB8AC3E}">
        <p14:creationId xmlns:p14="http://schemas.microsoft.com/office/powerpoint/2010/main" val="29822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E1D6338-0B29-4699-BAA4-F51F2C789A82}"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1D26F-E786-4433-A424-C385413BAC64}" type="slidenum">
              <a:rPr lang="en-US" smtClean="0"/>
              <a:t>13</a:t>
            </a:fld>
            <a:endParaRPr lang="en-US"/>
          </a:p>
        </p:txBody>
      </p:sp>
    </p:spTree>
    <p:extLst>
      <p:ext uri="{BB962C8B-B14F-4D97-AF65-F5344CB8AC3E}">
        <p14:creationId xmlns:p14="http://schemas.microsoft.com/office/powerpoint/2010/main" val="113192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5DFE83-DFC0-465C-8497-422CCAF3187D}" type="slidenum">
              <a:rPr lang="en-US" smtClean="0"/>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5/17/2013</a:t>
            </a:r>
            <a:endParaRPr lang="en-US"/>
          </a:p>
        </p:txBody>
      </p:sp>
      <p:sp>
        <p:nvSpPr>
          <p:cNvPr id="17" name="Footer Placeholder 16"/>
          <p:cNvSpPr>
            <a:spLocks noGrp="1"/>
          </p:cNvSpPr>
          <p:nvPr>
            <p:ph type="ftr" sz="quarter" idx="11"/>
          </p:nvPr>
        </p:nvSpPr>
        <p:spPr/>
        <p:txBody>
          <a:bodyPr/>
          <a:lstStyle/>
          <a:p>
            <a:r>
              <a:rPr lang="en-US" smtClean="0"/>
              <a:t>Amrita-UB-MSES-2013-10</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5/17/2013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DBDC41A-5E24-4ECB-9C93-E6667B4769F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5/17/2013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5/17/2013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DBDC41A-5E24-4ECB-9C93-E6667B4769F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4" name="Date Placeholder 3"/>
          <p:cNvSpPr>
            <a:spLocks noGrp="1"/>
          </p:cNvSpPr>
          <p:nvPr>
            <p:ph type="dt" sz="half" idx="10"/>
          </p:nvPr>
        </p:nvSpPr>
        <p:spPr/>
        <p:txBody>
          <a:bodyPr/>
          <a:lstStyle/>
          <a:p>
            <a:r>
              <a:rPr lang="en-US" smtClean="0"/>
              <a:t>5/17/2013</a:t>
            </a: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5/17/2013</a:t>
            </a:r>
            <a:endParaRPr lang="en-US"/>
          </a:p>
        </p:txBody>
      </p:sp>
      <p:sp>
        <p:nvSpPr>
          <p:cNvPr id="6" name="Footer Placeholder 5"/>
          <p:cNvSpPr>
            <a:spLocks noGrp="1"/>
          </p:cNvSpPr>
          <p:nvPr>
            <p:ph type="ftr" sz="quarter" idx="11"/>
          </p:nvPr>
        </p:nvSpPr>
        <p:spPr/>
        <p:txBody>
          <a:bodyPr/>
          <a:lstStyle/>
          <a:p>
            <a:r>
              <a:rPr lang="en-US" smtClean="0"/>
              <a:t>Amrita-UB-MSES-2013-10</a:t>
            </a:r>
            <a:endParaRPr lang="en-US"/>
          </a:p>
        </p:txBody>
      </p:sp>
      <p:sp>
        <p:nvSpPr>
          <p:cNvPr id="7" name="Slide Number Placeholder 6"/>
          <p:cNvSpPr>
            <a:spLocks noGrp="1"/>
          </p:cNvSpPr>
          <p:nvPr>
            <p:ph type="sldNum" sz="quarter" idx="12"/>
          </p:nvPr>
        </p:nvSpPr>
        <p:spPr/>
        <p:txBody>
          <a:bodyPr/>
          <a:lstStyle/>
          <a:p>
            <a:fld id="{FDBDC41A-5E24-4ECB-9C93-E6667B4769F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5/17/2013</a:t>
            </a:r>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Amrita-UB-MSES-2013-10</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DBDC41A-5E24-4ECB-9C93-E6667B4769F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5/17/2013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DBDC41A-5E24-4ECB-9C93-E6667B4769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DBDC41A-5E24-4ECB-9C93-E6667B4769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r>
              <a:rPr lang="en-US" smtClean="0"/>
              <a:t>5/17/2013</a:t>
            </a:r>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Amrita-UB-MSES-2013-10</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DBDC41A-5E24-4ECB-9C93-E6667B4769F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r>
              <a:rPr lang="en-US" smtClean="0"/>
              <a:t>5/17/2013</a:t>
            </a:r>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Amrita-UB-MSES-2013-10</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5/17/2013</a:t>
            </a: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Amrita-UB-MSES-2013-10</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DBDC41A-5E24-4ECB-9C93-E6667B4769F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xinu.mscs.mu.edu/Main_Pa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xinu.mscs.mu.edu/Memor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xinu.mscs.mu.edu/HOWTO:Modify_the_Linksys_hardwa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xinu.mscs.mu.edu/Main_Page" TargetMode="External"/><Relationship Id="rId2" Type="http://schemas.openxmlformats.org/officeDocument/2006/relationships/hyperlink" Target="http://www.cse.buffalo.edu/~bina/cse321/fall2008/xinudocs/fil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Bina</a:t>
            </a:r>
            <a:r>
              <a:rPr lang="en-US" dirty="0" smtClean="0"/>
              <a:t> Ramamurthy</a:t>
            </a:r>
          </a:p>
          <a:p>
            <a:r>
              <a:rPr lang="en-US" dirty="0" smtClean="0"/>
              <a:t>bina@buffalo.edu</a:t>
            </a:r>
            <a:endParaRPr lang="en-US" dirty="0"/>
          </a:p>
        </p:txBody>
      </p:sp>
      <p:sp>
        <p:nvSpPr>
          <p:cNvPr id="2" name="Title 1"/>
          <p:cNvSpPr>
            <a:spLocks noGrp="1"/>
          </p:cNvSpPr>
          <p:nvPr>
            <p:ph type="ctrTitle"/>
          </p:nvPr>
        </p:nvSpPr>
        <p:spPr/>
        <p:txBody>
          <a:bodyPr/>
          <a:lstStyle/>
          <a:p>
            <a:r>
              <a:rPr lang="en-US" dirty="0" smtClean="0"/>
              <a:t>Introduction to </a:t>
            </a:r>
            <a:r>
              <a:rPr lang="en-US" dirty="0" err="1" smtClean="0"/>
              <a:t>Xinu</a:t>
            </a:r>
            <a:r>
              <a:rPr lang="en-US" dirty="0" smtClean="0"/>
              <a:t> and Kernel Programming</a:t>
            </a:r>
            <a:endParaRPr lang="en-US" dirty="0"/>
          </a:p>
        </p:txBody>
      </p:sp>
      <p:sp>
        <p:nvSpPr>
          <p:cNvPr id="4" name="Date Placeholder 3"/>
          <p:cNvSpPr>
            <a:spLocks noGrp="1"/>
          </p:cNvSpPr>
          <p:nvPr>
            <p:ph type="dt" sz="half" idx="10"/>
          </p:nvPr>
        </p:nvSpPr>
        <p:spPr/>
        <p:txBody>
          <a:bodyPr/>
          <a:lstStyle/>
          <a:p>
            <a:r>
              <a:rPr lang="en-US" smtClean="0"/>
              <a:t>5/17/2013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1</a:t>
            </a:fld>
            <a:endParaRPr lang="en-US"/>
          </a:p>
        </p:txBody>
      </p:sp>
    </p:spTree>
    <p:extLst>
      <p:ext uri="{BB962C8B-B14F-4D97-AF65-F5344CB8AC3E}">
        <p14:creationId xmlns:p14="http://schemas.microsoft.com/office/powerpoint/2010/main" val="370859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5/17/2013</a:t>
            </a: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087FEA-9641-4882-B62E-71B0220FAC3C}" type="slidenum">
              <a:rPr lang="en-US" smtClean="0"/>
              <a:pPr eaLnBrk="1" hangingPunct="1"/>
              <a:t>10</a:t>
            </a:fld>
            <a:endParaRPr lang="en-US" smtClean="0"/>
          </a:p>
        </p:txBody>
      </p:sp>
      <p:sp>
        <p:nvSpPr>
          <p:cNvPr id="19460" name="Rectangle 2"/>
          <p:cNvSpPr>
            <a:spLocks noGrp="1" noChangeArrowheads="1"/>
          </p:cNvSpPr>
          <p:nvPr>
            <p:ph type="title"/>
          </p:nvPr>
        </p:nvSpPr>
        <p:spPr/>
        <p:txBody>
          <a:bodyPr/>
          <a:lstStyle/>
          <a:p>
            <a:pPr eaLnBrk="1" hangingPunct="1"/>
            <a:r>
              <a:rPr lang="en-US" smtClean="0"/>
              <a:t>Embedded XINU</a:t>
            </a:r>
          </a:p>
        </p:txBody>
      </p:sp>
      <p:sp>
        <p:nvSpPr>
          <p:cNvPr id="19461" name="Rectangle 3"/>
          <p:cNvSpPr>
            <a:spLocks noGrp="1" noChangeArrowheads="1"/>
          </p:cNvSpPr>
          <p:nvPr>
            <p:ph type="body" idx="1"/>
          </p:nvPr>
        </p:nvSpPr>
        <p:spPr/>
        <p:txBody>
          <a:bodyPr/>
          <a:lstStyle/>
          <a:p>
            <a:pPr eaLnBrk="1" hangingPunct="1">
              <a:lnSpc>
                <a:spcPct val="90000"/>
              </a:lnSpc>
            </a:pPr>
            <a:r>
              <a:rPr lang="en-US" sz="2400" smtClean="0">
                <a:hlinkClick r:id="rId2"/>
              </a:rPr>
              <a:t>http://xinu.mscs.mu.edu/Main_Page</a:t>
            </a:r>
            <a:endParaRPr lang="en-US" sz="2400" smtClean="0"/>
          </a:p>
          <a:p>
            <a:pPr eaLnBrk="1" hangingPunct="1">
              <a:lnSpc>
                <a:spcPct val="90000"/>
              </a:lnSpc>
            </a:pPr>
            <a:r>
              <a:rPr lang="en-US" sz="2400" smtClean="0"/>
              <a:t>XINU ("XINU Is Not Unix", a recursive acronym) is a Unix-like operating system originally developed by Douglas Comer for instructional purposes at Purdue University in the 1980s.</a:t>
            </a:r>
          </a:p>
          <a:p>
            <a:pPr eaLnBrk="1" hangingPunct="1">
              <a:lnSpc>
                <a:spcPct val="90000"/>
              </a:lnSpc>
            </a:pPr>
            <a:endParaRPr lang="en-US" sz="2400" smtClean="0"/>
          </a:p>
          <a:p>
            <a:pPr eaLnBrk="1" hangingPunct="1">
              <a:lnSpc>
                <a:spcPct val="90000"/>
              </a:lnSpc>
            </a:pPr>
            <a:r>
              <a:rPr lang="en-US" sz="2400" smtClean="0"/>
              <a:t>Embedded XINU is a reimplementation of the original XINU operating system on the MIPS processor which is able to run on inexpensive wireless routers and is suitable for courses and research in the areas of Operating Systems, Hardware Systems, Embedded Systems, and Compilers.</a:t>
            </a:r>
          </a:p>
          <a:p>
            <a:pPr eaLnBrk="1" hangingPunct="1">
              <a:lnSpc>
                <a:spcPct val="90000"/>
              </a:lnSpc>
            </a:pPr>
            <a:endParaRPr lang="en-US" sz="2400" smtClean="0"/>
          </a:p>
          <a:p>
            <a:pPr eaLnBrk="1" hangingPunct="1">
              <a:lnSpc>
                <a:spcPct val="90000"/>
              </a:lnSpc>
            </a:pPr>
            <a:endParaRPr lang="en-US" sz="2400" smtClean="0"/>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30000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5/17/2013</a:t>
            </a:r>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6EA92C-ED20-4433-ABBD-048556349481}" type="slidenum">
              <a:rPr lang="en-US" smtClean="0"/>
              <a:pPr eaLnBrk="1" hangingPunct="1"/>
              <a:t>11</a:t>
            </a:fld>
            <a:endParaRPr lang="en-US" smtClean="0"/>
          </a:p>
        </p:txBody>
      </p:sp>
      <p:sp>
        <p:nvSpPr>
          <p:cNvPr id="20484" name="Rectangle 2"/>
          <p:cNvSpPr>
            <a:spLocks noGrp="1" noChangeArrowheads="1"/>
          </p:cNvSpPr>
          <p:nvPr>
            <p:ph type="title"/>
          </p:nvPr>
        </p:nvSpPr>
        <p:spPr/>
        <p:txBody>
          <a:bodyPr/>
          <a:lstStyle/>
          <a:p>
            <a:pPr eaLnBrk="1" hangingPunct="1"/>
            <a:r>
              <a:rPr lang="en-US" smtClean="0"/>
              <a:t>Embedded XINU</a:t>
            </a:r>
          </a:p>
        </p:txBody>
      </p:sp>
      <p:sp>
        <p:nvSpPr>
          <p:cNvPr id="20485" name="Rectangle 3"/>
          <p:cNvSpPr>
            <a:spLocks noGrp="1" noChangeArrowheads="1"/>
          </p:cNvSpPr>
          <p:nvPr>
            <p:ph type="body" idx="1"/>
          </p:nvPr>
        </p:nvSpPr>
        <p:spPr/>
        <p:txBody>
          <a:bodyPr/>
          <a:lstStyle/>
          <a:p>
            <a:pPr eaLnBrk="1" hangingPunct="1"/>
            <a:r>
              <a:rPr lang="en-US" dirty="0" smtClean="0">
                <a:hlinkClick r:id="rId2"/>
              </a:rPr>
              <a:t>http://xinu.mscs.mu.edu/Memory</a:t>
            </a:r>
            <a:endParaRPr lang="en-US" dirty="0" smtClean="0"/>
          </a:p>
          <a:p>
            <a:pPr eaLnBrk="1" hangingPunct="1"/>
            <a:r>
              <a:rPr lang="en-US" sz="2000" dirty="0" err="1" smtClean="0"/>
              <a:t>ls</a:t>
            </a:r>
            <a:r>
              <a:rPr lang="en-US" sz="2000" dirty="0" smtClean="0"/>
              <a:t> xinu_mips-1.0</a:t>
            </a:r>
          </a:p>
          <a:p>
            <a:pPr eaLnBrk="1" hangingPunct="1">
              <a:buFont typeface="Wingdings" pitchFamily="2" charset="2"/>
              <a:buNone/>
            </a:pPr>
            <a:r>
              <a:rPr lang="en-US" sz="2000" dirty="0" smtClean="0"/>
              <a:t>AUTHORS README  include loader  system  </a:t>
            </a:r>
            <a:r>
              <a:rPr lang="en-US" sz="2000" dirty="0" err="1" smtClean="0"/>
              <a:t>tty</a:t>
            </a:r>
            <a:endParaRPr lang="en-US" sz="2000" dirty="0" smtClean="0"/>
          </a:p>
          <a:p>
            <a:pPr eaLnBrk="1" hangingPunct="1">
              <a:buFont typeface="Wingdings" pitchFamily="2" charset="2"/>
              <a:buNone/>
            </a:pPr>
            <a:r>
              <a:rPr lang="en-US" sz="2000" dirty="0" smtClean="0"/>
              <a:t>LICENSE compile lib     shell   test    </a:t>
            </a:r>
            <a:r>
              <a:rPr lang="en-US" sz="2000" dirty="0" err="1" smtClean="0"/>
              <a:t>uart</a:t>
            </a:r>
            <a:endParaRPr lang="en-US" sz="2000" dirty="0" smtClean="0"/>
          </a:p>
          <a:p>
            <a:pPr eaLnBrk="1" hangingPunct="1">
              <a:buFont typeface="Wingdings" pitchFamily="2" charset="2"/>
              <a:buNone/>
            </a:pPr>
            <a:r>
              <a:rPr lang="en-US" sz="2000" dirty="0" smtClean="0"/>
              <a:t>Above is the </a:t>
            </a:r>
            <a:r>
              <a:rPr lang="en-US" sz="2000" dirty="0" err="1" smtClean="0"/>
              <a:t>xinu</a:t>
            </a:r>
            <a:r>
              <a:rPr lang="en-US" sz="2000" dirty="0" smtClean="0"/>
              <a:t> kernel directory organization</a:t>
            </a:r>
          </a:p>
          <a:p>
            <a:pPr eaLnBrk="1" hangingPunct="1"/>
            <a:r>
              <a:rPr lang="en-US" sz="2000" dirty="0" smtClean="0"/>
              <a:t>See attached XINU directory structure and class diagram</a:t>
            </a:r>
          </a:p>
          <a:p>
            <a:r>
              <a:rPr lang="en-US" sz="2000" dirty="0" smtClean="0"/>
              <a:t>We will develop programs into XINU kernel on </a:t>
            </a:r>
            <a:r>
              <a:rPr lang="en-US" sz="2000" dirty="0" err="1" smtClean="0"/>
              <a:t>linux</a:t>
            </a:r>
            <a:r>
              <a:rPr lang="en-US" sz="2000" dirty="0" smtClean="0"/>
              <a:t> server called nexos.cse.buffalo.edu</a:t>
            </a:r>
          </a:p>
          <a:p>
            <a:r>
              <a:rPr lang="en-US" sz="2000" dirty="0" smtClean="0"/>
              <a:t>We will cross compile this kernel and load the firmware into WRT54GL (“upload”) and test it</a:t>
            </a:r>
          </a:p>
          <a:p>
            <a:pPr eaLnBrk="1" hangingPunct="1"/>
            <a:endParaRPr lang="en-US" sz="2000" dirty="0" smtClean="0"/>
          </a:p>
          <a:p>
            <a:pPr eaLnBrk="1" hangingPunct="1">
              <a:buFont typeface="Wingdings" pitchFamily="2" charset="2"/>
              <a:buNone/>
            </a:pPr>
            <a:endParaRPr lang="en-US" sz="2000" dirty="0" smtClean="0"/>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343978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Firmware Environment (CFE)</a:t>
            </a:r>
            <a:endParaRPr lang="en-US" dirty="0"/>
          </a:p>
        </p:txBody>
      </p:sp>
      <p:sp>
        <p:nvSpPr>
          <p:cNvPr id="3" name="Date Placeholder 2"/>
          <p:cNvSpPr>
            <a:spLocks noGrp="1"/>
          </p:cNvSpPr>
          <p:nvPr>
            <p:ph type="dt" sz="half" idx="10"/>
          </p:nvPr>
        </p:nvSpPr>
        <p:spPr/>
        <p:txBody>
          <a:bodyPr/>
          <a:lstStyle/>
          <a:p>
            <a:r>
              <a:rPr lang="en-US" smtClean="0"/>
              <a:t>5/17/2013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12</a:t>
            </a:fld>
            <a:endParaRPr lang="en-US"/>
          </a:p>
        </p:txBody>
      </p:sp>
      <p:sp>
        <p:nvSpPr>
          <p:cNvPr id="6" name="Content Placeholder 5"/>
          <p:cNvSpPr>
            <a:spLocks noGrp="1"/>
          </p:cNvSpPr>
          <p:nvPr>
            <p:ph sz="quarter" idx="1"/>
          </p:nvPr>
        </p:nvSpPr>
        <p:spPr/>
        <p:txBody>
          <a:bodyPr>
            <a:normAutofit fontScale="77500" lnSpcReduction="20000"/>
          </a:bodyPr>
          <a:lstStyle/>
          <a:p>
            <a:r>
              <a:rPr lang="en-US" dirty="0"/>
              <a:t>The Common Firmware Environment (CFE) is the firmware developed by Broadcom for the BCM947xx </a:t>
            </a:r>
            <a:r>
              <a:rPr lang="en-US" dirty="0" err="1"/>
              <a:t>SoC</a:t>
            </a:r>
            <a:r>
              <a:rPr lang="en-US" dirty="0"/>
              <a:t> platform (among others). It is the first code that runs when the router boots and performs functions similar to Apple's Open Firmware: </a:t>
            </a:r>
          </a:p>
          <a:p>
            <a:r>
              <a:rPr lang="en-US" dirty="0"/>
              <a:t>Initializes the system </a:t>
            </a:r>
          </a:p>
          <a:p>
            <a:r>
              <a:rPr lang="en-US" dirty="0"/>
              <a:t>Sets up a basic environment in which code can run </a:t>
            </a:r>
          </a:p>
          <a:p>
            <a:r>
              <a:rPr lang="en-US" dirty="0"/>
              <a:t>Optionally provides a command line interface non-standard usage </a:t>
            </a:r>
          </a:p>
          <a:p>
            <a:r>
              <a:rPr lang="en-US" dirty="0"/>
              <a:t>Loads and executes a kernel image </a:t>
            </a:r>
            <a:endParaRPr lang="en-US" dirty="0" smtClean="0"/>
          </a:p>
          <a:p>
            <a:r>
              <a:rPr lang="en-US" dirty="0" smtClean="0"/>
              <a:t>So</a:t>
            </a:r>
            <a:r>
              <a:rPr lang="en-US" dirty="0"/>
              <a:t>, in normal operation, a user will not see CFE working at all; it will load the Linksys kernel and send it on its merry way without hesitation. For us, however, CFE is crucial, because it provides us with the ability to load an image over the network using TFTP. </a:t>
            </a:r>
          </a:p>
          <a:p>
            <a:endParaRPr lang="en-US" dirty="0"/>
          </a:p>
        </p:txBody>
      </p:sp>
    </p:spTree>
    <p:extLst>
      <p:ext uri="{BB962C8B-B14F-4D97-AF65-F5344CB8AC3E}">
        <p14:creationId xmlns:p14="http://schemas.microsoft.com/office/powerpoint/2010/main" val="1321486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CFE: </a:t>
            </a:r>
            <a:r>
              <a:rPr lang="en-US" sz="2000" dirty="0"/>
              <a:t>http://melbourne.wireless.org.au/files/wrt54/cfe.pdf</a:t>
            </a:r>
            <a:br>
              <a:rPr lang="en-US" sz="2000" dirty="0"/>
            </a:br>
            <a:endParaRPr lang="en-US" sz="2000" dirty="0"/>
          </a:p>
        </p:txBody>
      </p:sp>
      <p:sp>
        <p:nvSpPr>
          <p:cNvPr id="3" name="Date Placeholder 2"/>
          <p:cNvSpPr>
            <a:spLocks noGrp="1"/>
          </p:cNvSpPr>
          <p:nvPr>
            <p:ph type="dt" sz="half" idx="10"/>
          </p:nvPr>
        </p:nvSpPr>
        <p:spPr/>
        <p:txBody>
          <a:bodyPr/>
          <a:lstStyle/>
          <a:p>
            <a:r>
              <a:rPr lang="en-US" smtClean="0"/>
              <a:t>5/17/2013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13</a:t>
            </a:fld>
            <a:endParaRPr lang="en-US"/>
          </a:p>
        </p:txBody>
      </p:sp>
      <p:sp>
        <p:nvSpPr>
          <p:cNvPr id="6" name="Content Placeholder 5"/>
          <p:cNvSpPr>
            <a:spLocks noGrp="1"/>
          </p:cNvSpPr>
          <p:nvPr>
            <p:ph sz="quarter" idx="1"/>
          </p:nvPr>
        </p:nvSpPr>
        <p:spPr>
          <a:xfrm>
            <a:off x="301752" y="1527048"/>
            <a:ext cx="8503920" cy="4111752"/>
          </a:xfrm>
        </p:spPr>
        <p:txBody>
          <a:bodyPr>
            <a:noAutofit/>
          </a:bodyPr>
          <a:lstStyle/>
          <a:p>
            <a:pPr marL="0" indent="0">
              <a:buNone/>
            </a:pPr>
            <a:r>
              <a:rPr lang="en-US" sz="1800" dirty="0" smtClean="0"/>
              <a:t>On startup, CFE performs the following low-level initialization: </a:t>
            </a:r>
          </a:p>
          <a:p>
            <a:pPr lvl="1"/>
            <a:r>
              <a:rPr lang="en-US" sz="1800" dirty="0" smtClean="0"/>
              <a:t>Reset and ROM trap handler vectors </a:t>
            </a:r>
          </a:p>
          <a:p>
            <a:pPr lvl="1"/>
            <a:r>
              <a:rPr lang="en-US" sz="1800" dirty="0" smtClean="0"/>
              <a:t>CPU and FPU initialization </a:t>
            </a:r>
          </a:p>
          <a:p>
            <a:pPr lvl="1"/>
            <a:r>
              <a:rPr lang="en-US" sz="1800" dirty="0" smtClean="0"/>
              <a:t>L1 and L2 Cache initialization </a:t>
            </a:r>
          </a:p>
          <a:p>
            <a:pPr lvl="1"/>
            <a:r>
              <a:rPr lang="en-US" sz="1800" dirty="0" smtClean="0"/>
              <a:t>Multiprocessor initialization </a:t>
            </a:r>
          </a:p>
          <a:p>
            <a:pPr lvl="1"/>
            <a:r>
              <a:rPr lang="en-US" sz="1800" dirty="0" smtClean="0"/>
              <a:t>Memory controller initialization </a:t>
            </a:r>
          </a:p>
          <a:p>
            <a:pPr lvl="1"/>
            <a:r>
              <a:rPr lang="en-US" sz="1800" dirty="0" smtClean="0"/>
              <a:t>PCI and LDT bus configuration </a:t>
            </a:r>
          </a:p>
          <a:p>
            <a:pPr lvl="1"/>
            <a:r>
              <a:rPr lang="en-US" sz="1800" dirty="0" smtClean="0"/>
              <a:t>Environment variables </a:t>
            </a:r>
          </a:p>
          <a:p>
            <a:pPr lvl="1"/>
            <a:r>
              <a:rPr lang="en-US" sz="1800" dirty="0" smtClean="0"/>
              <a:t>Console device initialization </a:t>
            </a:r>
          </a:p>
          <a:p>
            <a:pPr lvl="1"/>
            <a:r>
              <a:rPr lang="en-US" sz="1800" dirty="0" smtClean="0"/>
              <a:t>Bootstrap device initialization </a:t>
            </a:r>
          </a:p>
          <a:p>
            <a:pPr marL="0" indent="0">
              <a:buNone/>
            </a:pPr>
            <a:r>
              <a:rPr lang="en-US" sz="1800" dirty="0" smtClean="0"/>
              <a:t>Certain information, such as the physical memory layout and other critical information, are stored by CFE and are made available to boot loaders and operating systems via CFE’s external API. </a:t>
            </a:r>
          </a:p>
          <a:p>
            <a:pPr marL="0" indent="0">
              <a:buNone/>
            </a:pPr>
            <a:r>
              <a:rPr lang="en-US" sz="1800" dirty="0" smtClean="0"/>
              <a:t>Once initialization has completed, CFE is ready to load programs from the bootstrap device (UART, Flash, ports etc.)</a:t>
            </a:r>
          </a:p>
          <a:p>
            <a:pPr marL="0" indent="0">
              <a:buNone/>
            </a:pPr>
            <a:endParaRPr lang="en-US" sz="1800" dirty="0" smtClean="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585365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293688" y="206375"/>
            <a:ext cx="8229600" cy="1143000"/>
          </a:xfrm>
        </p:spPr>
        <p:txBody>
          <a:bodyPr/>
          <a:lstStyle/>
          <a:p>
            <a:r>
              <a:rPr lang="en-US" sz="3200" smtClean="0"/>
              <a:t>The Basic Hardware modifications</a:t>
            </a:r>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5/17/2013</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EF0CD-075B-4A1E-BD9F-3E93445583D3}" type="slidenum">
              <a:rPr lang="en-US" smtClean="0"/>
              <a:pPr eaLnBrk="1" hangingPunct="1"/>
              <a:t>14</a:t>
            </a:fld>
            <a:endParaRPr lang="en-US" smtClean="0"/>
          </a:p>
        </p:txBody>
      </p:sp>
      <p:sp>
        <p:nvSpPr>
          <p:cNvPr id="1741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p>
            <a:endParaRPr lang="en-US">
              <a:latin typeface="Times New Roman" pitchFamily="18" charset="0"/>
            </a:endParaRPr>
          </a:p>
        </p:txBody>
      </p:sp>
      <p:grpSp>
        <p:nvGrpSpPr>
          <p:cNvPr id="17414" name="Group 1"/>
          <p:cNvGrpSpPr>
            <a:grpSpLocks/>
          </p:cNvGrpSpPr>
          <p:nvPr/>
        </p:nvGrpSpPr>
        <p:grpSpPr bwMode="auto">
          <a:xfrm>
            <a:off x="500063" y="1328738"/>
            <a:ext cx="7554912" cy="4775200"/>
            <a:chOff x="0" y="0"/>
            <a:chExt cx="8640" cy="6081"/>
          </a:xfrm>
        </p:grpSpPr>
        <p:sp>
          <p:nvSpPr>
            <p:cNvPr id="17416" name="Rectangle 11"/>
            <p:cNvSpPr>
              <a:spLocks noChangeArrowheads="1"/>
            </p:cNvSpPr>
            <p:nvPr/>
          </p:nvSpPr>
          <p:spPr bwMode="auto">
            <a:xfrm>
              <a:off x="0" y="0"/>
              <a:ext cx="8640" cy="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Times New Roman" pitchFamily="18" charset="0"/>
              </a:endParaRPr>
            </a:p>
          </p:txBody>
        </p:sp>
        <p:pic>
          <p:nvPicPr>
            <p:cNvPr id="1741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 y="0"/>
              <a:ext cx="2600"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 y="0"/>
              <a:ext cx="2812" cy="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2"/>
              <a:ext cx="2711"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 y="0"/>
              <a:ext cx="273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 y="2128"/>
              <a:ext cx="273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6" y="2128"/>
              <a:ext cx="2736"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05"/>
              <a:ext cx="2812"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8" y="4105"/>
              <a:ext cx="2660"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0" y="4105"/>
              <a:ext cx="2939"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7415" name="Footer Placeholder 1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Amrita-UB-MSES-2013-10</a:t>
            </a:r>
          </a:p>
        </p:txBody>
      </p:sp>
    </p:spTree>
    <p:extLst>
      <p:ext uri="{BB962C8B-B14F-4D97-AF65-F5344CB8AC3E}">
        <p14:creationId xmlns:p14="http://schemas.microsoft.com/office/powerpoint/2010/main" val="5146837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uters.jpg"/>
          <p:cNvPicPr>
            <a:picLocks noChangeAspect="1"/>
          </p:cNvPicPr>
          <p:nvPr/>
        </p:nvPicPr>
        <p:blipFill>
          <a:blip r:embed="rId2" cstate="print"/>
          <a:stretch>
            <a:fillRect/>
          </a:stretch>
        </p:blipFill>
        <p:spPr>
          <a:xfrm>
            <a:off x="1143000" y="933450"/>
            <a:ext cx="6781800" cy="5086350"/>
          </a:xfrm>
          <a:prstGeom prst="rect">
            <a:avLst/>
          </a:prstGeom>
          <a:ln>
            <a:noFill/>
          </a:ln>
          <a:effectLst>
            <a:outerShdw blurRad="190500" algn="tl" rotWithShape="0">
              <a:srgbClr val="000000">
                <a:alpha val="70000"/>
              </a:srgbClr>
            </a:outerShdw>
          </a:effectLst>
        </p:spPr>
      </p:pic>
      <p:sp>
        <p:nvSpPr>
          <p:cNvPr id="3" name="Date Placeholder 2"/>
          <p:cNvSpPr>
            <a:spLocks noGrp="1"/>
          </p:cNvSpPr>
          <p:nvPr>
            <p:ph type="dt" sz="half" idx="10"/>
          </p:nvPr>
        </p:nvSpPr>
        <p:spPr/>
        <p:txBody>
          <a:bodyPr/>
          <a:lstStyle/>
          <a:p>
            <a:r>
              <a:rPr lang="en-US" smtClean="0"/>
              <a:t>5/17/2013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15</a:t>
            </a:fld>
            <a:endParaRPr lang="en-US"/>
          </a:p>
        </p:txBody>
      </p:sp>
    </p:spTree>
    <p:extLst>
      <p:ext uri="{BB962C8B-B14F-4D97-AF65-F5344CB8AC3E}">
        <p14:creationId xmlns:p14="http://schemas.microsoft.com/office/powerpoint/2010/main" val="251636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914400" y="0"/>
            <a:ext cx="8229600" cy="914400"/>
          </a:xfrm>
        </p:spPr>
        <p:txBody>
          <a:bodyPr/>
          <a:lstStyle/>
          <a:p>
            <a:r>
              <a:rPr lang="en-US" sz="3200" smtClean="0"/>
              <a:t>The NSF-Supported Facility at UB</a:t>
            </a:r>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5/17/2013</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C6F8D-3101-41D1-9F93-6CDE2C65D9F2}" type="slidenum">
              <a:rPr lang="en-US" smtClean="0"/>
              <a:pPr eaLnBrk="1" hangingPunct="1"/>
              <a:t>16</a:t>
            </a:fld>
            <a:endParaRPr lang="en-US" smtClean="0"/>
          </a:p>
        </p:txBody>
      </p:sp>
      <p:pic>
        <p:nvPicPr>
          <p:cNvPr id="18437" name="Picture 7" descr="IMG_90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2982913"/>
            <a:ext cx="4273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IMG_90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47021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Amrita-UB-MSES-2013-10</a:t>
            </a:r>
          </a:p>
        </p:txBody>
      </p:sp>
    </p:spTree>
    <p:extLst>
      <p:ext uri="{BB962C8B-B14F-4D97-AF65-F5344CB8AC3E}">
        <p14:creationId xmlns:p14="http://schemas.microsoft.com/office/powerpoint/2010/main" val="5936291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56"/>
            <a:ext cx="9144000" cy="6643688"/>
          </a:xfrm>
          <a:prstGeom prst="rect">
            <a:avLst/>
          </a:prstGeom>
        </p:spPr>
      </p:pic>
    </p:spTree>
    <p:extLst>
      <p:ext uri="{BB962C8B-B14F-4D97-AF65-F5344CB8AC3E}">
        <p14:creationId xmlns:p14="http://schemas.microsoft.com/office/powerpoint/2010/main" val="426386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5/17/2013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859"/>
            <a:ext cx="8038944" cy="6743224"/>
          </a:xfrm>
          <a:prstGeom prst="rect">
            <a:avLst/>
          </a:prstGeom>
        </p:spPr>
      </p:pic>
    </p:spTree>
    <p:extLst>
      <p:ext uri="{BB962C8B-B14F-4D97-AF65-F5344CB8AC3E}">
        <p14:creationId xmlns:p14="http://schemas.microsoft.com/office/powerpoint/2010/main" val="40675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WRT54GL</a:t>
            </a:r>
            <a:endParaRPr lang="en-US" dirty="0"/>
          </a:p>
        </p:txBody>
      </p:sp>
      <p:sp>
        <p:nvSpPr>
          <p:cNvPr id="3" name="Date Placeholder 2"/>
          <p:cNvSpPr>
            <a:spLocks noGrp="1"/>
          </p:cNvSpPr>
          <p:nvPr>
            <p:ph type="dt" sz="half" idx="10"/>
          </p:nvPr>
        </p:nvSpPr>
        <p:spPr/>
        <p:txBody>
          <a:bodyPr/>
          <a:lstStyle/>
          <a:p>
            <a:r>
              <a:rPr lang="en-US" smtClean="0"/>
              <a:t>5/17/2013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58" y="2509709"/>
            <a:ext cx="6325483" cy="1838582"/>
          </a:xfrm>
          <a:prstGeom prst="rect">
            <a:avLst/>
          </a:prstGeom>
        </p:spPr>
      </p:pic>
      <p:sp>
        <p:nvSpPr>
          <p:cNvPr id="7" name="TextBox 6"/>
          <p:cNvSpPr txBox="1"/>
          <p:nvPr/>
        </p:nvSpPr>
        <p:spPr>
          <a:xfrm>
            <a:off x="304800" y="4953000"/>
            <a:ext cx="8063426" cy="646331"/>
          </a:xfrm>
          <a:prstGeom prst="rect">
            <a:avLst/>
          </a:prstGeom>
          <a:noFill/>
        </p:spPr>
        <p:txBody>
          <a:bodyPr wrap="none" rtlCol="0">
            <a:spAutoFit/>
          </a:bodyPr>
          <a:lstStyle/>
          <a:p>
            <a:r>
              <a:rPr lang="en-US" dirty="0" smtClean="0"/>
              <a:t>You have modified the connections, connected the server to wrt54gl  </a:t>
            </a:r>
          </a:p>
          <a:p>
            <a:r>
              <a:rPr lang="en-US" dirty="0"/>
              <a:t>u</a:t>
            </a:r>
            <a:r>
              <a:rPr lang="en-US" dirty="0" smtClean="0"/>
              <a:t>sing serial cable. How will you make </a:t>
            </a:r>
            <a:r>
              <a:rPr lang="en-US" dirty="0" err="1" smtClean="0"/>
              <a:t>bacn</a:t>
            </a:r>
            <a:r>
              <a:rPr lang="en-US" dirty="0" smtClean="0"/>
              <a:t> end recognize the server machine?</a:t>
            </a:r>
            <a:endParaRPr lang="en-US" dirty="0"/>
          </a:p>
        </p:txBody>
      </p:sp>
    </p:spTree>
    <p:extLst>
      <p:ext uri="{BB962C8B-B14F-4D97-AF65-F5344CB8AC3E}">
        <p14:creationId xmlns:p14="http://schemas.microsoft.com/office/powerpoint/2010/main" val="426304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
          </p:nvPr>
        </p:nvSpPr>
        <p:spPr/>
        <p:txBody>
          <a:bodyPr/>
          <a:lstStyle/>
          <a:p>
            <a:r>
              <a:rPr lang="en-US" dirty="0" smtClean="0"/>
              <a:t>Processor architecture</a:t>
            </a:r>
          </a:p>
          <a:p>
            <a:r>
              <a:rPr lang="en-US" dirty="0" smtClean="0"/>
              <a:t>What is </a:t>
            </a:r>
            <a:r>
              <a:rPr lang="en-US" dirty="0" err="1" smtClean="0"/>
              <a:t>Xinu</a:t>
            </a:r>
            <a:r>
              <a:rPr lang="en-US" dirty="0" smtClean="0"/>
              <a:t>? And Embedded </a:t>
            </a:r>
            <a:r>
              <a:rPr lang="en-US" dirty="0" err="1" smtClean="0"/>
              <a:t>Xinu</a:t>
            </a:r>
            <a:r>
              <a:rPr lang="en-US" dirty="0" smtClean="0"/>
              <a:t>?</a:t>
            </a:r>
          </a:p>
          <a:p>
            <a:r>
              <a:rPr lang="en-US" dirty="0" smtClean="0"/>
              <a:t>What is CFE?</a:t>
            </a:r>
          </a:p>
          <a:p>
            <a:r>
              <a:rPr lang="en-US" dirty="0" smtClean="0"/>
              <a:t>Modifying WRT54GL to host </a:t>
            </a:r>
            <a:r>
              <a:rPr lang="en-US" dirty="0" err="1" smtClean="0"/>
              <a:t>Xinu</a:t>
            </a:r>
            <a:r>
              <a:rPr lang="en-US" dirty="0" smtClean="0"/>
              <a:t>: or port </a:t>
            </a:r>
            <a:r>
              <a:rPr lang="en-US" dirty="0" err="1" smtClean="0"/>
              <a:t>Xinu</a:t>
            </a:r>
            <a:r>
              <a:rPr lang="en-US" dirty="0" smtClean="0"/>
              <a:t> to MIPS platform</a:t>
            </a:r>
          </a:p>
          <a:p>
            <a:r>
              <a:rPr lang="en-US" dirty="0" smtClean="0"/>
              <a:t>Connecting, compiling and deploying</a:t>
            </a:r>
          </a:p>
          <a:p>
            <a:r>
              <a:rPr lang="en-US" smtClean="0"/>
              <a:t>Embedded Xinu</a:t>
            </a:r>
            <a:r>
              <a:rPr lang="en-US" dirty="0" smtClean="0"/>
              <a:t> Code reverse engineering</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5/17/2013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a:t>
            </a:fld>
            <a:endParaRPr lang="en-US"/>
          </a:p>
        </p:txBody>
      </p:sp>
    </p:spTree>
    <p:extLst>
      <p:ext uri="{BB962C8B-B14F-4D97-AF65-F5344CB8AC3E}">
        <p14:creationId xmlns:p14="http://schemas.microsoft.com/office/powerpoint/2010/main" val="4393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print"/>
          <a:srcRect l="8099" t="30833" r="40028" b="19873"/>
          <a:stretch>
            <a:fillRect/>
          </a:stretch>
        </p:blipFill>
        <p:spPr bwMode="auto">
          <a:xfrm>
            <a:off x="1219199" y="1700595"/>
            <a:ext cx="6748463" cy="3605213"/>
          </a:xfrm>
          <a:prstGeom prst="rect">
            <a:avLst/>
          </a:prstGeom>
          <a:noFill/>
          <a:ln w="9525">
            <a:noFill/>
            <a:miter lim="800000"/>
            <a:headEnd/>
            <a:tailEnd/>
          </a:ln>
          <a:effectLst/>
        </p:spPr>
      </p:pic>
      <p:sp>
        <p:nvSpPr>
          <p:cNvPr id="4" name="TextBox 3"/>
          <p:cNvSpPr txBox="1"/>
          <p:nvPr/>
        </p:nvSpPr>
        <p:spPr>
          <a:xfrm>
            <a:off x="1066800" y="4998775"/>
            <a:ext cx="22860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Server machine</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3124200" y="1711481"/>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Front end router</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5715000" y="4966118"/>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Back end router</a:t>
            </a:r>
            <a:endParaRPr lang="en-US" b="1" dirty="0">
              <a:solidFill>
                <a:srgbClr val="FF0000"/>
              </a:solidFill>
              <a:latin typeface="Times New Roman" pitchFamily="18" charset="0"/>
              <a:cs typeface="Times New Roman" pitchFamily="18" charset="0"/>
            </a:endParaRPr>
          </a:p>
        </p:txBody>
      </p:sp>
      <p:sp>
        <p:nvSpPr>
          <p:cNvPr id="7" name="Title 6"/>
          <p:cNvSpPr>
            <a:spLocks noGrp="1"/>
          </p:cNvSpPr>
          <p:nvPr>
            <p:ph type="title"/>
          </p:nvPr>
        </p:nvSpPr>
        <p:spPr/>
        <p:txBody>
          <a:bodyPr/>
          <a:lstStyle/>
          <a:p>
            <a:r>
              <a:rPr lang="en-US" dirty="0" smtClean="0"/>
              <a:t>Basic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20</a:t>
            </a:fld>
            <a:endParaRPr lang="en-US"/>
          </a:p>
        </p:txBody>
      </p:sp>
      <p:sp>
        <p:nvSpPr>
          <p:cNvPr id="9" name="Content Placeholder 8"/>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879325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1859" t="32716" r="30591" b="11861"/>
          <a:stretch>
            <a:fillRect/>
          </a:stretch>
        </p:blipFill>
        <p:spPr bwMode="auto">
          <a:xfrm>
            <a:off x="152400" y="1447800"/>
            <a:ext cx="8885238" cy="479425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Extended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21</a:t>
            </a:fld>
            <a:endParaRPr lang="en-US"/>
          </a:p>
        </p:txBody>
      </p:sp>
      <p:sp>
        <p:nvSpPr>
          <p:cNvPr id="6" name="Content Placeholder 5"/>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530298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C00000"/>
                </a:solidFill>
              </a:rPr>
              <a:t>WRT54GL</a:t>
            </a:r>
          </a:p>
        </p:txBody>
      </p:sp>
      <p:sp>
        <p:nvSpPr>
          <p:cNvPr id="6147" name="Rectangle 3"/>
          <p:cNvSpPr>
            <a:spLocks noGrp="1" noChangeArrowheads="1"/>
          </p:cNvSpPr>
          <p:nvPr>
            <p:ph type="body" idx="1"/>
          </p:nvPr>
        </p:nvSpPr>
        <p:spPr/>
        <p:txBody>
          <a:bodyPr/>
          <a:lstStyle/>
          <a:p>
            <a:pPr eaLnBrk="1" hangingPunct="1">
              <a:lnSpc>
                <a:spcPct val="90000"/>
              </a:lnSpc>
            </a:pPr>
            <a:r>
              <a:rPr lang="en-US" dirty="0" smtClean="0"/>
              <a:t>Detailed instruction: </a:t>
            </a:r>
            <a:r>
              <a:rPr lang="en-US" dirty="0" smtClean="0">
                <a:hlinkClick r:id="rId2"/>
              </a:rPr>
              <a:t>http://xinu.mscs.mu.edu/HOWTO:Modify_the_Linksys_hardware</a:t>
            </a:r>
            <a:endParaRPr lang="en-US" dirty="0" smtClean="0"/>
          </a:p>
          <a:p>
            <a:pPr eaLnBrk="1" hangingPunct="1">
              <a:lnSpc>
                <a:spcPct val="90000"/>
              </a:lnSpc>
            </a:pPr>
            <a:r>
              <a:rPr lang="en-US" dirty="0" smtClean="0"/>
              <a:t>You DO NOT have to do this. We already did it for you.</a:t>
            </a:r>
          </a:p>
          <a:p>
            <a:pPr eaLnBrk="1" hangingPunct="1">
              <a:lnSpc>
                <a:spcPct val="90000"/>
              </a:lnSpc>
            </a:pPr>
            <a:r>
              <a:rPr lang="en-US" dirty="0" smtClean="0"/>
              <a:t>Our goal is to get you familiar with working in the Embedded </a:t>
            </a:r>
            <a:r>
              <a:rPr lang="en-US" dirty="0" err="1" smtClean="0"/>
              <a:t>Xinu</a:t>
            </a:r>
            <a:r>
              <a:rPr lang="en-US" dirty="0" smtClean="0"/>
              <a:t> environment</a:t>
            </a:r>
          </a:p>
          <a:p>
            <a:pPr eaLnBrk="1" hangingPunct="1">
              <a:lnSpc>
                <a:spcPct val="90000"/>
              </a:lnSpc>
            </a:pPr>
            <a:r>
              <a:rPr lang="en-US" dirty="0" smtClean="0"/>
              <a:t>Some of the following slides are by a long-time teaching assistant </a:t>
            </a:r>
            <a:r>
              <a:rPr lang="en-US" dirty="0" err="1" smtClean="0"/>
              <a:t>Panya</a:t>
            </a:r>
            <a:r>
              <a:rPr lang="en-US" dirty="0" smtClean="0"/>
              <a:t> </a:t>
            </a:r>
            <a:r>
              <a:rPr lang="en-US" dirty="0" err="1" smtClean="0"/>
              <a:t>Chanawangsu</a:t>
            </a:r>
            <a:endParaRPr lang="en-US"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22</a:t>
            </a:fld>
            <a:endParaRPr lang="en-US"/>
          </a:p>
        </p:txBody>
      </p:sp>
    </p:spTree>
    <p:extLst>
      <p:ext uri="{BB962C8B-B14F-4D97-AF65-F5344CB8AC3E}">
        <p14:creationId xmlns:p14="http://schemas.microsoft.com/office/powerpoint/2010/main" val="2156929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solidFill>
                  <a:srgbClr val="C00000"/>
                </a:solidFill>
              </a:rPr>
              <a:t>Introduction to NEXOS Lab</a:t>
            </a:r>
          </a:p>
        </p:txBody>
      </p:sp>
      <p:sp>
        <p:nvSpPr>
          <p:cNvPr id="7171" name="Rectangle 3"/>
          <p:cNvSpPr>
            <a:spLocks noGrp="1" noChangeArrowheads="1"/>
          </p:cNvSpPr>
          <p:nvPr>
            <p:ph type="body" idx="1"/>
          </p:nvPr>
        </p:nvSpPr>
        <p:spPr/>
        <p:txBody>
          <a:bodyPr/>
          <a:lstStyle/>
          <a:p>
            <a:pPr eaLnBrk="1" hangingPunct="1"/>
            <a:r>
              <a:rPr lang="en-US" dirty="0" smtClean="0"/>
              <a:t>Log on to </a:t>
            </a:r>
            <a:r>
              <a:rPr lang="en-US" dirty="0" err="1" smtClean="0"/>
              <a:t>timberlake</a:t>
            </a:r>
            <a:endParaRPr lang="en-US" dirty="0" smtClean="0"/>
          </a:p>
          <a:p>
            <a:pPr eaLnBrk="1" hangingPunct="1"/>
            <a:r>
              <a:rPr lang="en-US" dirty="0" smtClean="0"/>
              <a:t>Connect to the NEXOS server:</a:t>
            </a:r>
            <a:br>
              <a:rPr lang="en-US" dirty="0" smtClean="0"/>
            </a:br>
            <a:r>
              <a:rPr lang="en-US" sz="2400" dirty="0" err="1" smtClean="0">
                <a:latin typeface="Courier New" pitchFamily="-16" charset="0"/>
              </a:rPr>
              <a:t>ssh</a:t>
            </a:r>
            <a:r>
              <a:rPr lang="en-US" sz="2400" dirty="0" smtClean="0">
                <a:latin typeface="Courier New" pitchFamily="-16" charset="0"/>
              </a:rPr>
              <a:t> nexos.cse.buffalo.edu</a:t>
            </a:r>
            <a:endParaRPr lang="en-US" dirty="0" smtClean="0"/>
          </a:p>
          <a:p>
            <a:pPr eaLnBrk="1" hangingPunct="1"/>
            <a:r>
              <a:rPr lang="en-US" dirty="0" smtClean="0"/>
              <a:t>Change your password:</a:t>
            </a:r>
            <a:br>
              <a:rPr lang="en-US" dirty="0" smtClean="0"/>
            </a:br>
            <a:r>
              <a:rPr lang="en-US" sz="2400" dirty="0" err="1" smtClean="0">
                <a:latin typeface="Courier New" pitchFamily="-16" charset="0"/>
              </a:rPr>
              <a:t>passwd</a:t>
            </a:r>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23</a:t>
            </a:fld>
            <a:endParaRPr lang="en-US"/>
          </a:p>
        </p:txBody>
      </p:sp>
    </p:spTree>
    <p:extLst>
      <p:ext uri="{BB962C8B-B14F-4D97-AF65-F5344CB8AC3E}">
        <p14:creationId xmlns:p14="http://schemas.microsoft.com/office/powerpoint/2010/main" val="2966072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rgbClr val="C00000"/>
                </a:solidFill>
              </a:rPr>
              <a:t>Some Technical Terms</a:t>
            </a:r>
          </a:p>
        </p:txBody>
      </p:sp>
      <p:sp>
        <p:nvSpPr>
          <p:cNvPr id="10243" name="Rectangle 3"/>
          <p:cNvSpPr>
            <a:spLocks noGrp="1" noChangeArrowheads="1"/>
          </p:cNvSpPr>
          <p:nvPr>
            <p:ph type="body" idx="1"/>
          </p:nvPr>
        </p:nvSpPr>
        <p:spPr>
          <a:xfrm>
            <a:off x="685800" y="1905000"/>
            <a:ext cx="7772400" cy="4114800"/>
          </a:xfrm>
        </p:spPr>
        <p:txBody>
          <a:bodyPr/>
          <a:lstStyle/>
          <a:p>
            <a:pPr eaLnBrk="1" hangingPunct="1"/>
            <a:r>
              <a:rPr lang="en-US" smtClean="0"/>
              <a:t>Cross Compiler</a:t>
            </a:r>
          </a:p>
          <a:p>
            <a:pPr eaLnBrk="1" hangingPunct="1"/>
            <a:r>
              <a:rPr lang="en-US" smtClean="0"/>
              <a:t>Shell</a:t>
            </a:r>
          </a:p>
          <a:p>
            <a:pPr eaLnBrk="1" hangingPunct="1"/>
            <a:r>
              <a:rPr lang="en-US" smtClean="0"/>
              <a:t>Kernel</a:t>
            </a:r>
          </a:p>
          <a:p>
            <a:pPr eaLnBrk="1" hangingPunct="1"/>
            <a:endParaRPr lang="en-US" smtClean="0"/>
          </a:p>
          <a:p>
            <a:pPr eaLnBrk="1" hangingPunct="1"/>
            <a:endParaRPr lang="en-US"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24</a:t>
            </a:fld>
            <a:endParaRPr lang="en-US"/>
          </a:p>
        </p:txBody>
      </p:sp>
    </p:spTree>
    <p:extLst>
      <p:ext uri="{BB962C8B-B14F-4D97-AF65-F5344CB8AC3E}">
        <p14:creationId xmlns:p14="http://schemas.microsoft.com/office/powerpoint/2010/main" val="2596023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solidFill>
                  <a:srgbClr val="C00000"/>
                </a:solidFill>
              </a:rPr>
              <a:t>Cross Compiler</a:t>
            </a:r>
          </a:p>
        </p:txBody>
      </p:sp>
      <p:sp>
        <p:nvSpPr>
          <p:cNvPr id="11267" name="Rectangle 3"/>
          <p:cNvSpPr>
            <a:spLocks noGrp="1" noChangeArrowheads="1"/>
          </p:cNvSpPr>
          <p:nvPr>
            <p:ph type="body" idx="1"/>
          </p:nvPr>
        </p:nvSpPr>
        <p:spPr/>
        <p:txBody>
          <a:bodyPr/>
          <a:lstStyle/>
          <a:p>
            <a:pPr eaLnBrk="1" hangingPunct="1">
              <a:lnSpc>
                <a:spcPct val="90000"/>
              </a:lnSpc>
            </a:pPr>
            <a:r>
              <a:rPr lang="en-US" dirty="0" smtClean="0"/>
              <a:t>General idea: </a:t>
            </a:r>
          </a:p>
          <a:p>
            <a:pPr lvl="1" eaLnBrk="1" hangingPunct="1">
              <a:lnSpc>
                <a:spcPct val="90000"/>
              </a:lnSpc>
            </a:pPr>
            <a:r>
              <a:rPr lang="en-US" dirty="0" smtClean="0"/>
              <a:t>Compile a program on machine A</a:t>
            </a:r>
          </a:p>
          <a:p>
            <a:pPr lvl="1" eaLnBrk="1" hangingPunct="1">
              <a:lnSpc>
                <a:spcPct val="90000"/>
              </a:lnSpc>
            </a:pPr>
            <a:r>
              <a:rPr lang="en-US" dirty="0" smtClean="0"/>
              <a:t>Run it on machine B where an OS is not supported</a:t>
            </a:r>
          </a:p>
          <a:p>
            <a:pPr eaLnBrk="1" hangingPunct="1">
              <a:lnSpc>
                <a:spcPct val="90000"/>
              </a:lnSpc>
            </a:pPr>
            <a:r>
              <a:rPr lang="en-US" dirty="0" smtClean="0"/>
              <a:t>In our case, we build the XINU system on a local machine and upload the executable to the routers.</a:t>
            </a:r>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25</a:t>
            </a:fld>
            <a:endParaRPr lang="en-US"/>
          </a:p>
        </p:txBody>
      </p:sp>
    </p:spTree>
    <p:extLst>
      <p:ext uri="{BB962C8B-B14F-4D97-AF65-F5344CB8AC3E}">
        <p14:creationId xmlns:p14="http://schemas.microsoft.com/office/powerpoint/2010/main" val="178144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solidFill>
                  <a:srgbClr val="C00000"/>
                </a:solidFill>
              </a:rPr>
              <a:t>Shell</a:t>
            </a:r>
          </a:p>
        </p:txBody>
      </p:sp>
      <p:sp>
        <p:nvSpPr>
          <p:cNvPr id="12291" name="Rectangle 3"/>
          <p:cNvSpPr>
            <a:spLocks noGrp="1" noChangeArrowheads="1"/>
          </p:cNvSpPr>
          <p:nvPr>
            <p:ph type="body" idx="1"/>
          </p:nvPr>
        </p:nvSpPr>
        <p:spPr/>
        <p:txBody>
          <a:bodyPr/>
          <a:lstStyle/>
          <a:p>
            <a:pPr eaLnBrk="1" hangingPunct="1"/>
            <a:r>
              <a:rPr lang="en-US" dirty="0" smtClean="0"/>
              <a:t>User interface for the operating system</a:t>
            </a:r>
          </a:p>
          <a:p>
            <a:pPr eaLnBrk="1" hangingPunct="1"/>
            <a:r>
              <a:rPr lang="en-US" dirty="0" smtClean="0"/>
              <a:t>Access to the kernel</a:t>
            </a:r>
          </a:p>
          <a:p>
            <a:pPr eaLnBrk="1" hangingPunct="1"/>
            <a:r>
              <a:rPr lang="en-US" dirty="0" smtClean="0"/>
              <a:t>Other programs are called through shell</a:t>
            </a:r>
          </a:p>
          <a:p>
            <a:pPr eaLnBrk="1" hangingPunct="1"/>
            <a:r>
              <a:rPr lang="en-US" dirty="0" smtClean="0"/>
              <a:t>CLI (Command Line Interface)</a:t>
            </a:r>
          </a:p>
          <a:p>
            <a:pPr eaLnBrk="1" hangingPunct="1"/>
            <a:r>
              <a:rPr lang="en-US" dirty="0" smtClean="0"/>
              <a:t>GUI (Graphical User Interface) – not available in our system</a:t>
            </a:r>
          </a:p>
          <a:p>
            <a:pPr eaLnBrk="1" hangingPunct="1"/>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26</a:t>
            </a:fld>
            <a:endParaRPr lang="en-US"/>
          </a:p>
        </p:txBody>
      </p:sp>
    </p:spTree>
    <p:extLst>
      <p:ext uri="{BB962C8B-B14F-4D97-AF65-F5344CB8AC3E}">
        <p14:creationId xmlns:p14="http://schemas.microsoft.com/office/powerpoint/2010/main" val="3792155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rgbClr val="C00000"/>
                </a:solidFill>
              </a:rPr>
              <a:t>Kernel</a:t>
            </a:r>
          </a:p>
        </p:txBody>
      </p:sp>
      <p:sp>
        <p:nvSpPr>
          <p:cNvPr id="13315" name="Rectangle 3"/>
          <p:cNvSpPr>
            <a:spLocks noGrp="1" noChangeArrowheads="1"/>
          </p:cNvSpPr>
          <p:nvPr>
            <p:ph type="body" idx="1"/>
          </p:nvPr>
        </p:nvSpPr>
        <p:spPr>
          <a:xfrm>
            <a:off x="609600" y="1981200"/>
            <a:ext cx="8229600" cy="4114800"/>
          </a:xfrm>
        </p:spPr>
        <p:txBody>
          <a:bodyPr/>
          <a:lstStyle/>
          <a:p>
            <a:pPr eaLnBrk="1" hangingPunct="1"/>
            <a:r>
              <a:rPr lang="en-US" smtClean="0"/>
              <a:t>Lowest level but the most important part of an operating system</a:t>
            </a:r>
          </a:p>
          <a:p>
            <a:pPr eaLnBrk="1" hangingPunct="1"/>
            <a:r>
              <a:rPr lang="en-US" smtClean="0"/>
              <a:t>Resource management</a:t>
            </a:r>
          </a:p>
          <a:p>
            <a:pPr eaLnBrk="1" hangingPunct="1"/>
            <a:r>
              <a:rPr lang="en-US" smtClean="0"/>
              <a:t>Bridge between software and hardware</a:t>
            </a:r>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27</a:t>
            </a:fld>
            <a:endParaRPr lang="en-US"/>
          </a:p>
        </p:txBody>
      </p:sp>
    </p:spTree>
    <p:extLst>
      <p:ext uri="{BB962C8B-B14F-4D97-AF65-F5344CB8AC3E}">
        <p14:creationId xmlns:p14="http://schemas.microsoft.com/office/powerpoint/2010/main" val="2412734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rgbClr val="C00000"/>
                </a:solidFill>
              </a:rPr>
              <a:t>xinu_mips-1.0.2.tar.gz</a:t>
            </a:r>
          </a:p>
        </p:txBody>
      </p:sp>
      <p:sp>
        <p:nvSpPr>
          <p:cNvPr id="15363" name="Rectangle 3"/>
          <p:cNvSpPr>
            <a:spLocks noGrp="1" noChangeArrowheads="1"/>
          </p:cNvSpPr>
          <p:nvPr>
            <p:ph type="body" idx="1"/>
          </p:nvPr>
        </p:nvSpPr>
        <p:spPr>
          <a:xfrm>
            <a:off x="609600" y="1981200"/>
            <a:ext cx="8229600" cy="4114800"/>
          </a:xfrm>
        </p:spPr>
        <p:txBody>
          <a:bodyPr/>
          <a:lstStyle/>
          <a:p>
            <a:pPr eaLnBrk="1" hangingPunct="1">
              <a:lnSpc>
                <a:spcPct val="90000"/>
              </a:lnSpc>
            </a:pPr>
            <a:r>
              <a:rPr lang="en-US" sz="2800" dirty="0" smtClean="0"/>
              <a:t>Obtain the </a:t>
            </a:r>
            <a:r>
              <a:rPr lang="en-US" sz="2800" dirty="0" err="1" smtClean="0"/>
              <a:t>tarball</a:t>
            </a:r>
            <a:r>
              <a:rPr lang="en-US" sz="2800" dirty="0" smtClean="0"/>
              <a:t> from home directory</a:t>
            </a:r>
            <a:br>
              <a:rPr lang="en-US" sz="2800" dirty="0" smtClean="0"/>
            </a:br>
            <a:r>
              <a:rPr lang="en-US" sz="2000" dirty="0" err="1" smtClean="0">
                <a:latin typeface="Courier New" pitchFamily="-16" charset="0"/>
              </a:rPr>
              <a:t>cd</a:t>
            </a:r>
            <a:r>
              <a:rPr lang="en-US" sz="2000" dirty="0" smtClean="0">
                <a:latin typeface="Courier New" pitchFamily="-16" charset="0"/>
              </a:rPr>
              <a:t> /home</a:t>
            </a:r>
          </a:p>
          <a:p>
            <a:pPr eaLnBrk="1" hangingPunct="1">
              <a:lnSpc>
                <a:spcPct val="90000"/>
              </a:lnSpc>
            </a:pPr>
            <a:endParaRPr lang="en-US" sz="2800" dirty="0" smtClean="0"/>
          </a:p>
          <a:p>
            <a:pPr eaLnBrk="1" hangingPunct="1">
              <a:lnSpc>
                <a:spcPct val="90000"/>
              </a:lnSpc>
            </a:pPr>
            <a:r>
              <a:rPr lang="en-US" sz="2800" dirty="0" smtClean="0"/>
              <a:t>Copy the </a:t>
            </a:r>
            <a:r>
              <a:rPr lang="en-US" sz="2800" dirty="0" err="1" smtClean="0"/>
              <a:t>tarball</a:t>
            </a:r>
            <a:r>
              <a:rPr lang="en-US" sz="2800" dirty="0" smtClean="0"/>
              <a:t> to your directory</a:t>
            </a:r>
            <a:br>
              <a:rPr lang="en-US" sz="2800" dirty="0" smtClean="0"/>
            </a:br>
            <a:r>
              <a:rPr lang="en-US" sz="2000" dirty="0" smtClean="0">
                <a:latin typeface="Courier New" pitchFamily="-16" charset="0"/>
              </a:rPr>
              <a:t>cp xinu_mips-1.0.2.tar.gz ~</a:t>
            </a:r>
          </a:p>
          <a:p>
            <a:pPr eaLnBrk="1" hangingPunct="1">
              <a:lnSpc>
                <a:spcPct val="90000"/>
              </a:lnSpc>
            </a:pPr>
            <a:endParaRPr lang="en-US" sz="2800" dirty="0" smtClean="0"/>
          </a:p>
          <a:p>
            <a:pPr eaLnBrk="1" hangingPunct="1">
              <a:lnSpc>
                <a:spcPct val="90000"/>
              </a:lnSpc>
            </a:pPr>
            <a:r>
              <a:rPr lang="en-US" sz="2800" dirty="0" smtClean="0"/>
              <a:t>Go to your directory and </a:t>
            </a:r>
            <a:r>
              <a:rPr lang="en-US" sz="2800" dirty="0" err="1" smtClean="0"/>
              <a:t>untar</a:t>
            </a:r>
            <a:r>
              <a:rPr lang="en-US" sz="2800" dirty="0" smtClean="0"/>
              <a:t> the package</a:t>
            </a:r>
            <a:br>
              <a:rPr lang="en-US" sz="2800" dirty="0" smtClean="0"/>
            </a:br>
            <a:r>
              <a:rPr lang="en-US" sz="2400" dirty="0" err="1" smtClean="0">
                <a:latin typeface="Courier New" pitchFamily="-16" charset="0"/>
              </a:rPr>
              <a:t>cd</a:t>
            </a:r>
            <a:r>
              <a:rPr lang="en-US" sz="2400" smtClean="0">
                <a:latin typeface="Courier New" pitchFamily="-16" charset="0"/>
              </a:rPr>
              <a:t> ~</a:t>
            </a:r>
            <a:r>
              <a:rPr lang="en-US" sz="2800" dirty="0" smtClean="0"/>
              <a:t/>
            </a:r>
            <a:br>
              <a:rPr lang="en-US" sz="2800" dirty="0" smtClean="0"/>
            </a:br>
            <a:r>
              <a:rPr lang="en-US" sz="2000" dirty="0" smtClean="0">
                <a:latin typeface="Courier New" pitchFamily="-16" charset="0"/>
              </a:rPr>
              <a:t>tar </a:t>
            </a:r>
            <a:r>
              <a:rPr lang="en-US" sz="2000" dirty="0" err="1" smtClean="0">
                <a:latin typeface="Courier New" pitchFamily="-16" charset="0"/>
              </a:rPr>
              <a:t>zxf</a:t>
            </a:r>
            <a:r>
              <a:rPr lang="en-US" sz="2000" dirty="0" smtClean="0">
                <a:latin typeface="Courier New" pitchFamily="-16" charset="0"/>
              </a:rPr>
              <a:t> xinu_mips-1.0.2.tar.gz</a:t>
            </a: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28</a:t>
            </a:fld>
            <a:endParaRPr lang="en-US"/>
          </a:p>
        </p:txBody>
      </p:sp>
    </p:spTree>
    <p:extLst>
      <p:ext uri="{BB962C8B-B14F-4D97-AF65-F5344CB8AC3E}">
        <p14:creationId xmlns:p14="http://schemas.microsoft.com/office/powerpoint/2010/main" val="3878908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Compiling</a:t>
            </a:r>
          </a:p>
        </p:txBody>
      </p:sp>
      <p:sp>
        <p:nvSpPr>
          <p:cNvPr id="16387" name="Rectangle 3"/>
          <p:cNvSpPr>
            <a:spLocks noGrp="1" noChangeArrowheads="1"/>
          </p:cNvSpPr>
          <p:nvPr>
            <p:ph type="body" idx="1"/>
          </p:nvPr>
        </p:nvSpPr>
        <p:spPr>
          <a:xfrm>
            <a:off x="685800" y="1981200"/>
            <a:ext cx="7924800" cy="4648200"/>
          </a:xfrm>
        </p:spPr>
        <p:txBody>
          <a:bodyPr/>
          <a:lstStyle/>
          <a:p>
            <a:pPr eaLnBrk="1" hangingPunct="1">
              <a:lnSpc>
                <a:spcPct val="90000"/>
              </a:lnSpc>
            </a:pPr>
            <a:r>
              <a:rPr lang="en-US" sz="2800" smtClean="0"/>
              <a:t>Go to xinu_mips-1.0.2</a:t>
            </a:r>
            <a:br>
              <a:rPr lang="en-US" sz="2800" smtClean="0"/>
            </a:br>
            <a:r>
              <a:rPr lang="en-US" sz="2000" smtClean="0">
                <a:latin typeface="Courier New" pitchFamily="-16" charset="0"/>
              </a:rPr>
              <a:t>cd xinu_mips-1.0.2</a:t>
            </a:r>
          </a:p>
          <a:p>
            <a:pPr eaLnBrk="1" hangingPunct="1">
              <a:lnSpc>
                <a:spcPct val="90000"/>
              </a:lnSpc>
            </a:pPr>
            <a:endParaRPr lang="en-US" sz="2800" smtClean="0"/>
          </a:p>
          <a:p>
            <a:pPr eaLnBrk="1" hangingPunct="1">
              <a:lnSpc>
                <a:spcPct val="90000"/>
              </a:lnSpc>
            </a:pPr>
            <a:r>
              <a:rPr lang="en-US" sz="2800" smtClean="0"/>
              <a:t>View all the files and folders</a:t>
            </a:r>
            <a:br>
              <a:rPr lang="en-US" sz="2800" smtClean="0"/>
            </a:br>
            <a:r>
              <a:rPr lang="en-US" sz="2000" smtClean="0">
                <a:latin typeface="Courier New" pitchFamily="-16" charset="0"/>
              </a:rPr>
              <a:t>ls</a:t>
            </a:r>
          </a:p>
          <a:p>
            <a:pPr eaLnBrk="1" hangingPunct="1">
              <a:lnSpc>
                <a:spcPct val="90000"/>
              </a:lnSpc>
            </a:pPr>
            <a:endParaRPr lang="en-US" sz="2800" smtClean="0"/>
          </a:p>
          <a:p>
            <a:pPr eaLnBrk="1" hangingPunct="1">
              <a:lnSpc>
                <a:spcPct val="90000"/>
              </a:lnSpc>
            </a:pPr>
            <a:r>
              <a:rPr lang="en-US" sz="2800" smtClean="0"/>
              <a:t>Go to the compile folder</a:t>
            </a:r>
            <a:br>
              <a:rPr lang="en-US" sz="2800" smtClean="0"/>
            </a:br>
            <a:r>
              <a:rPr lang="en-US" sz="2000" smtClean="0">
                <a:latin typeface="Courier New" pitchFamily="-16" charset="0"/>
              </a:rPr>
              <a:t>cd compile</a:t>
            </a:r>
          </a:p>
          <a:p>
            <a:pPr eaLnBrk="1" hangingPunct="1">
              <a:lnSpc>
                <a:spcPct val="90000"/>
              </a:lnSpc>
            </a:pPr>
            <a:endParaRPr lang="en-US" sz="2800" smtClean="0"/>
          </a:p>
          <a:p>
            <a:pPr eaLnBrk="1" hangingPunct="1">
              <a:lnSpc>
                <a:spcPct val="90000"/>
              </a:lnSpc>
            </a:pPr>
            <a:r>
              <a:rPr lang="en-US" sz="2800" smtClean="0"/>
              <a:t>Compile all the source files</a:t>
            </a:r>
            <a:br>
              <a:rPr lang="en-US" sz="2800" smtClean="0"/>
            </a:br>
            <a:r>
              <a:rPr lang="en-US" sz="2000" smtClean="0">
                <a:latin typeface="Courier New" pitchFamily="-16" charset="0"/>
              </a:rPr>
              <a:t>make</a:t>
            </a:r>
            <a:endParaRPr lang="en-US" sz="280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29</a:t>
            </a:fld>
            <a:endParaRPr lang="en-US"/>
          </a:p>
        </p:txBody>
      </p:sp>
    </p:spTree>
    <p:extLst>
      <p:ext uri="{BB962C8B-B14F-4D97-AF65-F5344CB8AC3E}">
        <p14:creationId xmlns:p14="http://schemas.microsoft.com/office/powerpoint/2010/main" val="32710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5/17/2013</a:t>
            </a:r>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958F5-786F-4366-BE50-1AD1C5F52A64}" type="slidenum">
              <a:rPr lang="en-US" smtClean="0"/>
              <a:pPr eaLnBrk="1" hangingPunct="1"/>
              <a:t>3</a:t>
            </a:fld>
            <a:endParaRPr lang="en-US" smtClean="0"/>
          </a:p>
        </p:txBody>
      </p:sp>
      <p:sp>
        <p:nvSpPr>
          <p:cNvPr id="13316" name="Rectangle 2"/>
          <p:cNvSpPr>
            <a:spLocks noGrp="1" noChangeArrowheads="1"/>
          </p:cNvSpPr>
          <p:nvPr>
            <p:ph type="title"/>
          </p:nvPr>
        </p:nvSpPr>
        <p:spPr/>
        <p:txBody>
          <a:bodyPr/>
          <a:lstStyle/>
          <a:p>
            <a:pPr eaLnBrk="1" hangingPunct="1"/>
            <a:r>
              <a:rPr lang="en-US" smtClean="0"/>
              <a:t>Processor Architecture</a:t>
            </a:r>
          </a:p>
        </p:txBody>
      </p:sp>
      <p:sp>
        <p:nvSpPr>
          <p:cNvPr id="13317" name="Rectangle 3"/>
          <p:cNvSpPr>
            <a:spLocks noGrp="1" noChangeArrowheads="1"/>
          </p:cNvSpPr>
          <p:nvPr>
            <p:ph type="body" idx="1"/>
          </p:nvPr>
        </p:nvSpPr>
        <p:spPr/>
        <p:txBody>
          <a:bodyPr/>
          <a:lstStyle/>
          <a:p>
            <a:pPr eaLnBrk="1" hangingPunct="1"/>
            <a:r>
              <a:rPr lang="en-US" sz="2400" dirty="0" smtClean="0"/>
              <a:t>WRT54Gl uses Broadcom MIPS (Microprocessor without Interlocked Pipelines Stages) processor, common to embedded devices and game consoles.</a:t>
            </a:r>
          </a:p>
          <a:p>
            <a:pPr eaLnBrk="1" hangingPunct="1"/>
            <a:r>
              <a:rPr lang="en-US" sz="2400" dirty="0" smtClean="0"/>
              <a:t>Model: BCM5352</a:t>
            </a:r>
          </a:p>
          <a:p>
            <a:pPr eaLnBrk="1" hangingPunct="1"/>
            <a:r>
              <a:rPr lang="en-US" sz="2400" dirty="0" smtClean="0"/>
              <a:t>Based on Reduced Instruction Set Architecture (RISC)</a:t>
            </a:r>
          </a:p>
          <a:p>
            <a:pPr eaLnBrk="1" hangingPunct="1"/>
            <a:r>
              <a:rPr lang="en-US" sz="2400" dirty="0" smtClean="0"/>
              <a:t>The BCM5532 family of processors is a next generation </a:t>
            </a:r>
            <a:r>
              <a:rPr lang="en-US" sz="2400" dirty="0" err="1" smtClean="0"/>
              <a:t>SoC</a:t>
            </a:r>
            <a:r>
              <a:rPr lang="en-US" sz="2400" dirty="0" smtClean="0"/>
              <a:t> architecture that combines the CPU, Wireless MAC (media access controller), Ethernet MAC onto one chip </a:t>
            </a:r>
          </a:p>
          <a:p>
            <a:pPr eaLnBrk="1" hangingPunct="1"/>
            <a:r>
              <a:rPr lang="en-US" sz="2400" dirty="0" smtClean="0"/>
              <a:t>In this respect it qualifies to be an embedded system: dedicated functionality</a:t>
            </a:r>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184885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rgbClr val="C00000"/>
                </a:solidFill>
              </a:rPr>
              <a:t>Connecting to a router</a:t>
            </a:r>
          </a:p>
        </p:txBody>
      </p:sp>
      <p:sp>
        <p:nvSpPr>
          <p:cNvPr id="17411" name="Rectangle 3"/>
          <p:cNvSpPr>
            <a:spLocks noGrp="1" noChangeArrowheads="1"/>
          </p:cNvSpPr>
          <p:nvPr>
            <p:ph type="body" idx="1"/>
          </p:nvPr>
        </p:nvSpPr>
        <p:spPr/>
        <p:txBody>
          <a:bodyPr/>
          <a:lstStyle/>
          <a:p>
            <a:pPr eaLnBrk="1" hangingPunct="1">
              <a:lnSpc>
                <a:spcPct val="90000"/>
              </a:lnSpc>
            </a:pPr>
            <a:r>
              <a:rPr lang="en-US" dirty="0" smtClean="0"/>
              <a:t>View available routers</a:t>
            </a:r>
            <a:br>
              <a:rPr lang="en-US" dirty="0" smtClean="0"/>
            </a:br>
            <a:r>
              <a:rPr lang="en-US" sz="2400" dirty="0" err="1" smtClean="0">
                <a:latin typeface="Courier New" pitchFamily="-16" charset="0"/>
              </a:rPr>
              <a:t>xinu</a:t>
            </a:r>
            <a:r>
              <a:rPr lang="en-US" sz="2400" dirty="0" smtClean="0">
                <a:latin typeface="Courier New" pitchFamily="-16" charset="0"/>
              </a:rPr>
              <a:t>-status</a:t>
            </a:r>
            <a:br>
              <a:rPr lang="en-US" sz="2400" dirty="0" smtClean="0">
                <a:latin typeface="Courier New" pitchFamily="-16" charset="0"/>
              </a:rPr>
            </a:br>
            <a:endParaRPr lang="en-US" sz="2400" dirty="0" smtClean="0">
              <a:latin typeface="Courier New" pitchFamily="-16" charset="0"/>
            </a:endParaRPr>
          </a:p>
          <a:p>
            <a:pPr eaLnBrk="1" hangingPunct="1">
              <a:lnSpc>
                <a:spcPct val="90000"/>
              </a:lnSpc>
            </a:pPr>
            <a:r>
              <a:rPr lang="en-US" dirty="0" smtClean="0"/>
              <a:t>You need the file </a:t>
            </a:r>
            <a:r>
              <a:rPr lang="en-US" dirty="0" err="1" smtClean="0">
                <a:solidFill>
                  <a:srgbClr val="FF0000"/>
                </a:solidFill>
              </a:rPr>
              <a:t>xinu.boot</a:t>
            </a:r>
            <a:r>
              <a:rPr lang="en-US" dirty="0" smtClean="0"/>
              <a:t> so </a:t>
            </a:r>
            <a:r>
              <a:rPr lang="en-US" b="1" dirty="0" smtClean="0"/>
              <a:t>stay in the compile folder</a:t>
            </a:r>
            <a:r>
              <a:rPr lang="en-US" dirty="0" smtClean="0"/>
              <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router_name</a:t>
            </a:r>
            <a:r>
              <a:rPr lang="en-US" sz="2400" dirty="0" smtClean="0">
                <a:latin typeface="Courier New" pitchFamily="-16" charset="0"/>
              </a:rPr>
              <a:t/>
            </a:r>
            <a:br>
              <a:rPr lang="en-US" sz="2400" dirty="0" smtClean="0">
                <a:latin typeface="Courier New" pitchFamily="-16" charset="0"/>
              </a:rPr>
            </a:br>
            <a:endParaRPr lang="en-US" dirty="0" smtClean="0"/>
          </a:p>
          <a:p>
            <a:pPr eaLnBrk="1" hangingPunct="1">
              <a:lnSpc>
                <a:spcPct val="90000"/>
              </a:lnSpc>
            </a:pPr>
            <a:r>
              <a:rPr lang="en-US" dirty="0" smtClean="0"/>
              <a:t>For example,</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moiz</a:t>
            </a:r>
            <a:endParaRPr lang="en-US"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30</a:t>
            </a:fld>
            <a:endParaRPr lang="en-US"/>
          </a:p>
        </p:txBody>
      </p:sp>
    </p:spTree>
    <p:extLst>
      <p:ext uri="{BB962C8B-B14F-4D97-AF65-F5344CB8AC3E}">
        <p14:creationId xmlns:p14="http://schemas.microsoft.com/office/powerpoint/2010/main" val="2498685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869" r="35484" b="5330"/>
          <a:stretch>
            <a:fillRect/>
          </a:stretch>
        </p:blipFill>
        <p:spPr bwMode="auto">
          <a:xfrm>
            <a:off x="685800" y="381000"/>
            <a:ext cx="7467600" cy="597408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31</a:t>
            </a:fld>
            <a:endParaRPr lang="en-US"/>
          </a:p>
        </p:txBody>
      </p:sp>
    </p:spTree>
    <p:extLst>
      <p:ext uri="{BB962C8B-B14F-4D97-AF65-F5344CB8AC3E}">
        <p14:creationId xmlns:p14="http://schemas.microsoft.com/office/powerpoint/2010/main" val="3369092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solidFill>
                  <a:srgbClr val="C00000"/>
                </a:solidFill>
              </a:rPr>
              <a:t>Disconnecting from a router</a:t>
            </a:r>
          </a:p>
        </p:txBody>
      </p:sp>
      <p:sp>
        <p:nvSpPr>
          <p:cNvPr id="18435" name="Rectangle 3"/>
          <p:cNvSpPr>
            <a:spLocks noGrp="1" noChangeArrowheads="1"/>
          </p:cNvSpPr>
          <p:nvPr>
            <p:ph type="body" idx="1"/>
          </p:nvPr>
        </p:nvSpPr>
        <p:spPr>
          <a:xfrm>
            <a:off x="685800" y="1981200"/>
            <a:ext cx="7772400" cy="4343400"/>
          </a:xfrm>
        </p:spPr>
        <p:txBody>
          <a:bodyPr/>
          <a:lstStyle/>
          <a:p>
            <a:pPr eaLnBrk="1" hangingPunct="1"/>
            <a:r>
              <a:rPr lang="en-US" dirty="0" smtClean="0"/>
              <a:t>You have to release the router once you are done using it.</a:t>
            </a:r>
          </a:p>
          <a:p>
            <a:pPr eaLnBrk="1" hangingPunct="1"/>
            <a:r>
              <a:rPr lang="en-US" dirty="0" smtClean="0"/>
              <a:t>Press ctrl + spacebar</a:t>
            </a:r>
          </a:p>
          <a:p>
            <a:pPr eaLnBrk="1" hangingPunct="1"/>
            <a:r>
              <a:rPr lang="en-US" dirty="0" smtClean="0"/>
              <a:t>And then q</a:t>
            </a:r>
          </a:p>
          <a:p>
            <a:pPr eaLnBrk="1" hangingPunct="1"/>
            <a:r>
              <a:rPr lang="en-US" b="1" dirty="0" smtClean="0"/>
              <a:t>Other students have the right to ask me to kill your connection if you are logged on to the same router for more than 15 minutes.</a:t>
            </a:r>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32</a:t>
            </a:fld>
            <a:endParaRPr lang="en-US"/>
          </a:p>
        </p:txBody>
      </p:sp>
    </p:spTree>
    <p:extLst>
      <p:ext uri="{BB962C8B-B14F-4D97-AF65-F5344CB8AC3E}">
        <p14:creationId xmlns:p14="http://schemas.microsoft.com/office/powerpoint/2010/main" val="198662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t>
            </a:r>
            <a:r>
              <a:rPr lang="en-US" dirty="0" err="1" smtClean="0"/>
              <a:t>Xinu</a:t>
            </a:r>
            <a:r>
              <a:rPr lang="en-US" dirty="0" smtClean="0"/>
              <a:t>/</a:t>
            </a:r>
            <a:r>
              <a:rPr lang="en-US" dirty="0" err="1" smtClean="0"/>
              <a:t>Nexos</a:t>
            </a:r>
            <a:endParaRPr lang="en-US" dirty="0"/>
          </a:p>
        </p:txBody>
      </p:sp>
      <p:sp>
        <p:nvSpPr>
          <p:cNvPr id="3" name="Date Placeholder 2"/>
          <p:cNvSpPr>
            <a:spLocks noGrp="1"/>
          </p:cNvSpPr>
          <p:nvPr>
            <p:ph type="dt" sz="half" idx="10"/>
          </p:nvPr>
        </p:nvSpPr>
        <p:spPr/>
        <p:txBody>
          <a:bodyPr/>
          <a:lstStyle/>
          <a:p>
            <a:r>
              <a:rPr lang="en-US" smtClean="0"/>
              <a:t>5/17/2013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33</a:t>
            </a:fld>
            <a:endParaRPr lang="en-US"/>
          </a:p>
        </p:txBody>
      </p:sp>
      <p:sp>
        <p:nvSpPr>
          <p:cNvPr id="6" name="Content Placeholder 5"/>
          <p:cNvSpPr>
            <a:spLocks noGrp="1"/>
          </p:cNvSpPr>
          <p:nvPr>
            <p:ph sz="quarter" idx="1"/>
          </p:nvPr>
        </p:nvSpPr>
        <p:spPr/>
        <p:txBody>
          <a:bodyPr/>
          <a:lstStyle/>
          <a:p>
            <a:r>
              <a:rPr lang="en-US" dirty="0" smtClean="0"/>
              <a:t>Lets look at the code and update the shell functions to get started with </a:t>
            </a:r>
            <a:r>
              <a:rPr lang="en-US" dirty="0" err="1" smtClean="0"/>
              <a:t>Xinu</a:t>
            </a:r>
            <a:endParaRPr lang="en-US" dirty="0" smtClean="0"/>
          </a:p>
          <a:p>
            <a:r>
              <a:rPr lang="en-US" dirty="0" smtClean="0"/>
              <a:t>Lets reverse engineer and understand the current </a:t>
            </a:r>
            <a:r>
              <a:rPr lang="en-US" dirty="0" err="1" smtClean="0"/>
              <a:t>xinu</a:t>
            </a:r>
            <a:r>
              <a:rPr lang="en-US" smtClean="0"/>
              <a:t> code.</a:t>
            </a:r>
            <a:endParaRPr lang="en-US" dirty="0" smtClean="0"/>
          </a:p>
        </p:txBody>
      </p:sp>
    </p:spTree>
    <p:extLst>
      <p:ext uri="{BB962C8B-B14F-4D97-AF65-F5344CB8AC3E}">
        <p14:creationId xmlns:p14="http://schemas.microsoft.com/office/powerpoint/2010/main" val="347492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rgbClr val="C00000"/>
                </a:solidFill>
              </a:rPr>
              <a:t>Using in XINU</a:t>
            </a:r>
          </a:p>
        </p:txBody>
      </p:sp>
      <p:sp>
        <p:nvSpPr>
          <p:cNvPr id="19459" name="Rectangle 3"/>
          <p:cNvSpPr>
            <a:spLocks noGrp="1" noChangeArrowheads="1"/>
          </p:cNvSpPr>
          <p:nvPr>
            <p:ph type="body" idx="1"/>
          </p:nvPr>
        </p:nvSpPr>
        <p:spPr/>
        <p:txBody>
          <a:bodyPr/>
          <a:lstStyle/>
          <a:p>
            <a:pPr eaLnBrk="1" hangingPunct="1"/>
            <a:r>
              <a:rPr lang="en-US" smtClean="0"/>
              <a:t>To view all available commands</a:t>
            </a:r>
            <a:br>
              <a:rPr lang="en-US" smtClean="0"/>
            </a:br>
            <a:r>
              <a:rPr lang="en-US" sz="2400" smtClean="0">
                <a:latin typeface="Courier New" pitchFamily="-16" charset="0"/>
              </a:rPr>
              <a:t>help</a:t>
            </a:r>
            <a:endParaRPr lang="en-US" smtClean="0"/>
          </a:p>
          <a:p>
            <a:pPr eaLnBrk="1" hangingPunct="1"/>
            <a:endParaRPr lang="en-US" smtClean="0"/>
          </a:p>
          <a:p>
            <a:pPr eaLnBrk="1" hangingPunct="1"/>
            <a:r>
              <a:rPr lang="en-US" smtClean="0"/>
              <a:t>To call a function</a:t>
            </a:r>
            <a:br>
              <a:rPr lang="en-US" smtClean="0"/>
            </a:br>
            <a:r>
              <a:rPr lang="en-US" sz="2400" smtClean="0">
                <a:latin typeface="Courier New" pitchFamily="-16" charset="0"/>
              </a:rPr>
              <a:t>function_name arg1 arg2 …</a:t>
            </a:r>
            <a:endParaRPr lang="en-US" smtClean="0"/>
          </a:p>
          <a:p>
            <a:pPr eaLnBrk="1" hangingPunct="1"/>
            <a:endParaRPr lang="en-US"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34</a:t>
            </a:fld>
            <a:endParaRPr lang="en-US"/>
          </a:p>
        </p:txBody>
      </p:sp>
    </p:spTree>
    <p:extLst>
      <p:ext uri="{BB962C8B-B14F-4D97-AF65-F5344CB8AC3E}">
        <p14:creationId xmlns:p14="http://schemas.microsoft.com/office/powerpoint/2010/main" val="3723190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solidFill>
                  <a:srgbClr val="C00000"/>
                </a:solidFill>
              </a:rPr>
              <a:t>Adding your own commands</a:t>
            </a:r>
          </a:p>
        </p:txBody>
      </p:sp>
      <p:sp>
        <p:nvSpPr>
          <p:cNvPr id="20483" name="Rectangle 3"/>
          <p:cNvSpPr>
            <a:spLocks noGrp="1" noChangeArrowheads="1"/>
          </p:cNvSpPr>
          <p:nvPr>
            <p:ph type="body" idx="1"/>
          </p:nvPr>
        </p:nvSpPr>
        <p:spPr>
          <a:xfrm>
            <a:off x="685800" y="1981200"/>
            <a:ext cx="8229600" cy="4114800"/>
          </a:xfrm>
        </p:spPr>
        <p:txBody>
          <a:bodyPr/>
          <a:lstStyle/>
          <a:p>
            <a:pPr eaLnBrk="1" hangingPunct="1"/>
            <a:r>
              <a:rPr lang="en-US" dirty="0" smtClean="0"/>
              <a:t>Write and save your source file in the </a:t>
            </a:r>
            <a:r>
              <a:rPr lang="en-US" sz="2400" dirty="0" smtClean="0">
                <a:latin typeface="Courier New" pitchFamily="-16" charset="0"/>
              </a:rPr>
              <a:t>shell</a:t>
            </a:r>
            <a:r>
              <a:rPr lang="en-US" dirty="0" smtClean="0"/>
              <a:t> directory</a:t>
            </a:r>
          </a:p>
          <a:p>
            <a:pPr eaLnBrk="1" hangingPunct="1"/>
            <a:r>
              <a:rPr lang="en-US" dirty="0" smtClean="0"/>
              <a:t>Follow the naming convention: </a:t>
            </a:r>
            <a:br>
              <a:rPr lang="en-US" dirty="0" smtClean="0"/>
            </a:br>
            <a:r>
              <a:rPr lang="en-US" sz="2400" dirty="0" err="1" smtClean="0">
                <a:latin typeface="Courier New" pitchFamily="-16" charset="0"/>
              </a:rPr>
              <a:t>xsh_commandName.c</a:t>
            </a:r>
            <a:endParaRPr lang="en-US" dirty="0" smtClean="0">
              <a:latin typeface="Courier New" pitchFamily="-16" charset="0"/>
            </a:endParaRPr>
          </a:p>
          <a:p>
            <a:pPr eaLnBrk="1" hangingPunct="1"/>
            <a:r>
              <a:rPr lang="en-US" dirty="0" smtClean="0"/>
              <a:t>For example,</a:t>
            </a:r>
            <a:r>
              <a:rPr lang="en-US" dirty="0" smtClean="0">
                <a:latin typeface="Courier New" pitchFamily="-16" charset="0"/>
              </a:rPr>
              <a:t/>
            </a:r>
            <a:br>
              <a:rPr lang="en-US" dirty="0" smtClean="0">
                <a:latin typeface="Courier New" pitchFamily="-16" charset="0"/>
              </a:rPr>
            </a:br>
            <a:r>
              <a:rPr lang="en-US" sz="2400" dirty="0" err="1" smtClean="0">
                <a:latin typeface="Courier New" pitchFamily="-16" charset="0"/>
              </a:rPr>
              <a:t>xsh_myTest.c</a:t>
            </a:r>
            <a:endParaRPr lang="en-US" sz="2400" dirty="0" smtClean="0">
              <a:latin typeface="Courier New" pitchFamily="-16" charset="0"/>
            </a:endParaRPr>
          </a:p>
          <a:p>
            <a:pPr eaLnBrk="1" hangingPunct="1"/>
            <a:r>
              <a:rPr lang="en-US" dirty="0" smtClean="0"/>
              <a:t>Hint: use </a:t>
            </a:r>
            <a:r>
              <a:rPr lang="en-US" sz="2400" dirty="0" err="1" smtClean="0">
                <a:latin typeface="Courier New" pitchFamily="49" charset="0"/>
                <a:cs typeface="Courier New" pitchFamily="49" charset="0"/>
              </a:rPr>
              <a:t>xsh_test.c</a:t>
            </a:r>
            <a:r>
              <a:rPr lang="en-US" dirty="0" smtClean="0"/>
              <a:t> in the </a:t>
            </a:r>
            <a:r>
              <a:rPr lang="en-US" sz="2400" dirty="0" smtClean="0">
                <a:latin typeface="Courier New" pitchFamily="49" charset="0"/>
                <a:cs typeface="Courier New" pitchFamily="49" charset="0"/>
              </a:rPr>
              <a:t>shell</a:t>
            </a:r>
            <a:r>
              <a:rPr lang="en-US" dirty="0" smtClean="0"/>
              <a:t> directory as a template.</a:t>
            </a:r>
            <a:endParaRPr lang="en-US" sz="2400"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35</a:t>
            </a:fld>
            <a:endParaRPr lang="en-US"/>
          </a:p>
        </p:txBody>
      </p:sp>
    </p:spTree>
    <p:extLst>
      <p:ext uri="{BB962C8B-B14F-4D97-AF65-F5344CB8AC3E}">
        <p14:creationId xmlns:p14="http://schemas.microsoft.com/office/powerpoint/2010/main" val="320461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idx="1"/>
          </p:nvPr>
        </p:nvSpPr>
        <p:spPr>
          <a:xfrm>
            <a:off x="685800" y="685800"/>
            <a:ext cx="7772400" cy="5410200"/>
          </a:xfrm>
        </p:spPr>
        <p:txBody>
          <a:bodyPr/>
          <a:lstStyle/>
          <a:p>
            <a:pPr eaLnBrk="1" hangingPunct="1"/>
            <a:endParaRPr lang="en-US" smtClean="0"/>
          </a:p>
          <a:p>
            <a:pPr eaLnBrk="1" hangingPunct="1">
              <a:buFontTx/>
              <a:buNone/>
            </a:pPr>
            <a:endParaRPr lang="en-US" smtClean="0"/>
          </a:p>
        </p:txBody>
      </p:sp>
      <p:sp>
        <p:nvSpPr>
          <p:cNvPr id="21507" name="Rectangle 5"/>
          <p:cNvSpPr>
            <a:spLocks noGrp="1" noChangeArrowheads="1"/>
          </p:cNvSpPr>
          <p:nvPr>
            <p:ph type="title"/>
          </p:nvPr>
        </p:nvSpPr>
        <p:spPr>
          <a:noFill/>
        </p:spPr>
        <p:txBody>
          <a:bodyPr/>
          <a:lstStyle/>
          <a:p>
            <a:pPr eaLnBrk="1" hangingPunct="1"/>
            <a:r>
              <a:rPr lang="en-US" b="1" dirty="0" smtClean="0">
                <a:solidFill>
                  <a:srgbClr val="C00000"/>
                </a:solidFill>
              </a:rPr>
              <a:t>Parameters explained</a:t>
            </a:r>
          </a:p>
        </p:txBody>
      </p:sp>
      <p:sp>
        <p:nvSpPr>
          <p:cNvPr id="21508" name="Rectangle 6"/>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a:ea typeface="Osaka" pitchFamily="-16" charset="-128"/>
              </a:rPr>
              <a:t>ushort = unsigned short (0 to 	65,535)</a:t>
            </a:r>
          </a:p>
          <a:p>
            <a:pPr marL="342900" indent="-342900" eaLnBrk="1" hangingPunct="1">
              <a:spcBef>
                <a:spcPct val="20000"/>
              </a:spcBef>
              <a:buFontTx/>
              <a:buChar char="•"/>
            </a:pPr>
            <a:r>
              <a:rPr lang="en-US" sz="3200">
                <a:ea typeface="Osaka" pitchFamily="-16" charset="-128"/>
              </a:rPr>
              <a:t>nargs holds the number of arguments</a:t>
            </a:r>
          </a:p>
          <a:p>
            <a:pPr marL="342900" indent="-342900" eaLnBrk="1" hangingPunct="1">
              <a:spcBef>
                <a:spcPct val="20000"/>
              </a:spcBef>
              <a:buFontTx/>
              <a:buChar char="•"/>
            </a:pPr>
            <a:r>
              <a:rPr lang="en-US" sz="3200">
                <a:ea typeface="Osaka" pitchFamily="-16" charset="-128"/>
              </a:rPr>
              <a:t>arg[0] is the command itself</a:t>
            </a:r>
          </a:p>
          <a:p>
            <a:pPr marL="342900" indent="-342900" eaLnBrk="1" hangingPunct="1">
              <a:spcBef>
                <a:spcPct val="20000"/>
              </a:spcBef>
              <a:buFontTx/>
              <a:buChar char="•"/>
            </a:pPr>
            <a:r>
              <a:rPr lang="en-US" sz="3200">
                <a:ea typeface="Osaka" pitchFamily="-16" charset="-128"/>
              </a:rPr>
              <a:t>arg[1] is the first argument, arg[2] is the second argument, etc.</a:t>
            </a:r>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36</a:t>
            </a:fld>
            <a:endParaRPr lang="en-US"/>
          </a:p>
        </p:txBody>
      </p:sp>
    </p:spTree>
    <p:extLst>
      <p:ext uri="{BB962C8B-B14F-4D97-AF65-F5344CB8AC3E}">
        <p14:creationId xmlns:p14="http://schemas.microsoft.com/office/powerpoint/2010/main" val="203288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2531" name="Rectangle 3"/>
          <p:cNvSpPr>
            <a:spLocks noGrp="1" noChangeArrowheads="1"/>
          </p:cNvSpPr>
          <p:nvPr>
            <p:ph type="body" idx="1"/>
          </p:nvPr>
        </p:nvSpPr>
        <p:spPr>
          <a:xfrm>
            <a:off x="152400" y="1981200"/>
            <a:ext cx="8915400" cy="4572000"/>
          </a:xfrm>
        </p:spPr>
        <p:txBody>
          <a:bodyPr/>
          <a:lstStyle/>
          <a:p>
            <a:pPr eaLnBrk="1" hangingPunct="1">
              <a:lnSpc>
                <a:spcPct val="90000"/>
              </a:lnSpc>
            </a:pPr>
            <a:r>
              <a:rPr lang="en-US" sz="2800" dirty="0" smtClean="0"/>
              <a:t>Update the command table in </a:t>
            </a:r>
            <a:r>
              <a:rPr lang="en-US" sz="2400" dirty="0" smtClean="0">
                <a:latin typeface="Courier New" pitchFamily="-16" charset="0"/>
              </a:rPr>
              <a:t>shell/</a:t>
            </a:r>
            <a:r>
              <a:rPr lang="en-US" sz="2400" dirty="0" err="1" smtClean="0">
                <a:latin typeface="Courier New" pitchFamily="-16" charset="0"/>
              </a:rPr>
              <a:t>shell.c</a:t>
            </a:r>
            <a:r>
              <a:rPr lang="en-US" sz="2800" dirty="0" smtClean="0"/>
              <a:t/>
            </a:r>
            <a:br>
              <a:rPr lang="en-US" sz="2800" dirty="0" smtClean="0"/>
            </a:br>
            <a:r>
              <a:rPr lang="en-US" sz="2400" dirty="0" smtClean="0">
                <a:latin typeface="Courier New" pitchFamily="-16" charset="0"/>
              </a:rPr>
              <a:t>{ “</a:t>
            </a:r>
            <a:r>
              <a:rPr lang="en-US" sz="2400" dirty="0" err="1" smtClean="0">
                <a:latin typeface="Courier New" pitchFamily="-16" charset="0"/>
              </a:rPr>
              <a:t>myTest</a:t>
            </a:r>
            <a:r>
              <a:rPr lang="en-US" sz="2400" dirty="0" smtClean="0">
                <a:latin typeface="Courier New" pitchFamily="-16" charset="0"/>
              </a:rPr>
              <a:t>”, FALSE, </a:t>
            </a:r>
            <a:r>
              <a:rPr lang="en-US" sz="2400" dirty="0" err="1" smtClean="0">
                <a:latin typeface="Courier New" pitchFamily="-16" charset="0"/>
              </a:rPr>
              <a:t>xsh_myTest</a:t>
            </a:r>
            <a:r>
              <a:rPr lang="en-US" sz="2400" dirty="0" smtClean="0">
                <a:latin typeface="Courier New" pitchFamily="-16" charset="0"/>
              </a:rPr>
              <a:t> }</a:t>
            </a:r>
          </a:p>
          <a:p>
            <a:pPr eaLnBrk="1" hangingPunct="1">
              <a:lnSpc>
                <a:spcPct val="90000"/>
              </a:lnSpc>
            </a:pPr>
            <a:endParaRPr lang="en-US" sz="2800" dirty="0" smtClean="0"/>
          </a:p>
          <a:p>
            <a:pPr eaLnBrk="1" hangingPunct="1">
              <a:lnSpc>
                <a:spcPct val="90000"/>
              </a:lnSpc>
            </a:pPr>
            <a:r>
              <a:rPr lang="en-US" sz="2800" dirty="0" smtClean="0"/>
              <a:t>Update </a:t>
            </a:r>
            <a:r>
              <a:rPr lang="en-US" sz="2400" dirty="0" smtClean="0">
                <a:latin typeface="Courier New" pitchFamily="-16" charset="0"/>
              </a:rPr>
              <a:t>include/</a:t>
            </a:r>
            <a:r>
              <a:rPr lang="en-US" sz="2400" dirty="0" err="1" smtClean="0">
                <a:latin typeface="Courier New" pitchFamily="-16" charset="0"/>
              </a:rPr>
              <a:t>shell.h</a:t>
            </a:r>
            <a:r>
              <a:rPr lang="en-US" sz="2800" dirty="0" smtClean="0">
                <a:latin typeface="Courier New" pitchFamily="-16" charset="0"/>
              </a:rPr>
              <a:t/>
            </a:r>
            <a:br>
              <a:rPr lang="en-US" sz="2800" dirty="0" smtClean="0">
                <a:latin typeface="Courier New" pitchFamily="-16" charset="0"/>
              </a:rPr>
            </a:br>
            <a:r>
              <a:rPr lang="en-US" sz="2400" dirty="0" smtClean="0">
                <a:latin typeface="Courier New" pitchFamily="-16" charset="0"/>
              </a:rPr>
              <a:t>command </a:t>
            </a:r>
            <a:r>
              <a:rPr lang="en-US" sz="2400" dirty="0" err="1" smtClean="0">
                <a:latin typeface="Courier New" pitchFamily="-16" charset="0"/>
              </a:rPr>
              <a:t>xsh_myTest</a:t>
            </a:r>
            <a:r>
              <a:rPr lang="en-US" sz="2400" dirty="0" smtClean="0">
                <a:latin typeface="Courier New" pitchFamily="-16" charset="0"/>
              </a:rPr>
              <a:t>(</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char *[]);</a:t>
            </a:r>
          </a:p>
          <a:p>
            <a:pPr eaLnBrk="1" hangingPunct="1">
              <a:lnSpc>
                <a:spcPct val="90000"/>
              </a:lnSpc>
            </a:pPr>
            <a:endParaRPr lang="en-US" sz="2400" dirty="0" smtClean="0"/>
          </a:p>
          <a:p>
            <a:pPr eaLnBrk="1" hangingPunct="1">
              <a:lnSpc>
                <a:spcPct val="90000"/>
              </a:lnSpc>
            </a:pPr>
            <a:r>
              <a:rPr lang="en-US" sz="2800" dirty="0" smtClean="0"/>
              <a:t>Update </a:t>
            </a:r>
            <a:r>
              <a:rPr lang="en-US" sz="2400" dirty="0" smtClean="0">
                <a:latin typeface="Courier New" pitchFamily="-16" charset="0"/>
              </a:rPr>
              <a:t>compile/</a:t>
            </a:r>
            <a:r>
              <a:rPr lang="en-US" sz="2400" dirty="0" err="1" smtClean="0">
                <a:latin typeface="Courier New" pitchFamily="-16" charset="0"/>
              </a:rPr>
              <a:t>Makefile</a:t>
            </a:r>
            <a:r>
              <a:rPr lang="en-US" sz="2800" dirty="0" smtClean="0"/>
              <a:t>. Look for </a:t>
            </a:r>
            <a:r>
              <a:rPr lang="en-US" sz="2400" dirty="0" smtClean="0">
                <a:latin typeface="Courier New" pitchFamily="-16" charset="0"/>
              </a:rPr>
              <a:t>”SHL =</a:t>
            </a:r>
            <a:r>
              <a:rPr lang="en-US" sz="2800" dirty="0" smtClean="0"/>
              <a:t>” and add your source file to the list</a:t>
            </a:r>
            <a:br>
              <a:rPr lang="en-US" sz="2800" dirty="0" smtClean="0"/>
            </a:br>
            <a:r>
              <a:rPr lang="en-US" sz="2400" dirty="0" err="1" smtClean="0">
                <a:latin typeface="Courier New" pitchFamily="-16" charset="0"/>
              </a:rPr>
              <a:t>xsh_myTest.c</a:t>
            </a: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37</a:t>
            </a:fld>
            <a:endParaRPr lang="en-US"/>
          </a:p>
        </p:txBody>
      </p:sp>
    </p:spTree>
    <p:extLst>
      <p:ext uri="{BB962C8B-B14F-4D97-AF65-F5344CB8AC3E}">
        <p14:creationId xmlns:p14="http://schemas.microsoft.com/office/powerpoint/2010/main" val="2389345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Some basic C commands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To print something in standard output,</a:t>
            </a:r>
            <a:br>
              <a:rPr lang="en-US" dirty="0" smtClean="0"/>
            </a:br>
            <a:r>
              <a:rPr lang="en-US" dirty="0" smtClean="0"/>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“CSE524\n”);</a:t>
            </a:r>
            <a:br>
              <a:rPr lang="en-US" sz="2400" dirty="0" smtClean="0">
                <a:latin typeface="Courier New" pitchFamily="-16" charset="0"/>
              </a:rPr>
            </a:br>
            <a:r>
              <a:rPr lang="en-US" sz="2400" dirty="0" smtClean="0">
                <a:latin typeface="Courier New" pitchFamily="-16" charset="0"/>
              </a:rPr>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“%s”, </a:t>
            </a:r>
            <a:r>
              <a:rPr lang="en-US" sz="2400" dirty="0" err="1" smtClean="0">
                <a:latin typeface="Courier New" pitchFamily="-16" charset="0"/>
              </a:rPr>
              <a:t>args</a:t>
            </a:r>
            <a:r>
              <a:rPr lang="en-US" sz="2400" dirty="0" smtClean="0">
                <a:latin typeface="Courier New" pitchFamily="-16" charset="0"/>
              </a:rPr>
              <a:t>[1]);</a:t>
            </a:r>
            <a:endParaRPr lang="en-US" dirty="0" smtClean="0"/>
          </a:p>
          <a:p>
            <a:pPr eaLnBrk="1" hangingPunct="1">
              <a:lnSpc>
                <a:spcPct val="90000"/>
              </a:lnSpc>
            </a:pPr>
            <a:endParaRPr lang="en-US" dirty="0" smtClean="0"/>
          </a:p>
          <a:p>
            <a:pPr eaLnBrk="1" hangingPunct="1">
              <a:lnSpc>
                <a:spcPct val="90000"/>
              </a:lnSpc>
            </a:pPr>
            <a:r>
              <a:rPr lang="en-US" dirty="0" smtClean="0"/>
              <a:t>To convert a string to its integer equivalent,</a:t>
            </a:r>
            <a:br>
              <a:rPr lang="en-US" dirty="0" smtClean="0"/>
            </a:br>
            <a:r>
              <a:rPr lang="en-US" dirty="0" smtClean="0"/>
              <a:t>	</a:t>
            </a:r>
            <a:r>
              <a:rPr lang="en-US" dirty="0" err="1" smtClean="0">
                <a:latin typeface="Courier New" pitchFamily="-16" charset="0"/>
              </a:rPr>
              <a:t>int</a:t>
            </a:r>
            <a:r>
              <a:rPr lang="en-US" dirty="0" smtClean="0">
                <a:latin typeface="Courier New" pitchFamily="-16" charset="0"/>
              </a:rPr>
              <a:t> x = </a:t>
            </a:r>
            <a:r>
              <a:rPr lang="en-US" dirty="0" err="1" smtClean="0">
                <a:latin typeface="Courier New" pitchFamily="-16" charset="0"/>
              </a:rPr>
              <a:t>atoi</a:t>
            </a:r>
            <a:r>
              <a:rPr lang="en-US" dirty="0" smtClean="0">
                <a:latin typeface="Courier New" pitchFamily="-16" charset="0"/>
              </a:rPr>
              <a:t>(</a:t>
            </a:r>
            <a:r>
              <a:rPr lang="en-US" dirty="0" err="1" smtClean="0">
                <a:latin typeface="Courier New" pitchFamily="-16" charset="0"/>
              </a:rPr>
              <a:t>args</a:t>
            </a:r>
            <a:r>
              <a:rPr lang="en-US" dirty="0" smtClean="0">
                <a:latin typeface="Courier New" pitchFamily="-16" charset="0"/>
              </a:rPr>
              <a:t>[1]);</a:t>
            </a:r>
            <a:endParaRPr lang="en-US" dirty="0" smtClean="0"/>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38</a:t>
            </a:fld>
            <a:endParaRPr lang="en-US"/>
          </a:p>
        </p:txBody>
      </p:sp>
    </p:spTree>
    <p:extLst>
      <p:ext uri="{BB962C8B-B14F-4D97-AF65-F5344CB8AC3E}">
        <p14:creationId xmlns:p14="http://schemas.microsoft.com/office/powerpoint/2010/main" val="2539681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3555" name="Rectangle 3"/>
          <p:cNvSpPr>
            <a:spLocks noGrp="1" noChangeArrowheads="1"/>
          </p:cNvSpPr>
          <p:nvPr>
            <p:ph type="body" idx="1"/>
          </p:nvPr>
        </p:nvSpPr>
        <p:spPr>
          <a:xfrm>
            <a:off x="685800" y="1981200"/>
            <a:ext cx="8229600" cy="4572000"/>
          </a:xfrm>
        </p:spPr>
        <p:txBody>
          <a:bodyPr/>
          <a:lstStyle/>
          <a:p>
            <a:pPr eaLnBrk="1" hangingPunct="1">
              <a:lnSpc>
                <a:spcPct val="90000"/>
              </a:lnSpc>
            </a:pPr>
            <a:r>
              <a:rPr lang="en-US" sz="2800" smtClean="0"/>
              <a:t>Now you are ready to compile your command. Change your directory to compile and type</a:t>
            </a:r>
            <a:br>
              <a:rPr lang="en-US" sz="2800" smtClean="0"/>
            </a:br>
            <a:r>
              <a:rPr lang="en-US" sz="2400" smtClean="0">
                <a:latin typeface="Courier New" pitchFamily="-16" charset="0"/>
              </a:rPr>
              <a:t>make</a:t>
            </a:r>
            <a:r>
              <a:rPr lang="en-US" sz="2800" smtClean="0"/>
              <a:t/>
            </a:r>
            <a:br>
              <a:rPr lang="en-US" sz="2800" smtClean="0"/>
            </a:br>
            <a:endParaRPr lang="en-US" sz="2800" smtClean="0"/>
          </a:p>
          <a:p>
            <a:pPr eaLnBrk="1" hangingPunct="1">
              <a:lnSpc>
                <a:spcPct val="90000"/>
              </a:lnSpc>
            </a:pPr>
            <a:r>
              <a:rPr lang="en-US" sz="2800" smtClean="0"/>
              <a:t>Connect to a router and try running your command.</a:t>
            </a:r>
            <a:br>
              <a:rPr lang="en-US" sz="2800" smtClean="0"/>
            </a:br>
            <a:r>
              <a:rPr lang="en-US" sz="2400" smtClean="0">
                <a:latin typeface="Courier New" pitchFamily="-16" charset="0"/>
              </a:rPr>
              <a:t>mips-console router_name</a:t>
            </a:r>
            <a:r>
              <a:rPr lang="en-US" sz="2800" smtClean="0"/>
              <a:t/>
            </a:r>
            <a:br>
              <a:rPr lang="en-US" sz="2800" smtClean="0"/>
            </a:br>
            <a:endParaRPr lang="en-US" sz="2800" smtClean="0"/>
          </a:p>
          <a:p>
            <a:pPr eaLnBrk="1" hangingPunct="1">
              <a:lnSpc>
                <a:spcPct val="90000"/>
              </a:lnSpc>
            </a:pPr>
            <a:r>
              <a:rPr lang="en-US" sz="2800" smtClean="0"/>
              <a:t>Now when you type </a:t>
            </a:r>
            <a:r>
              <a:rPr lang="en-US" sz="2400" smtClean="0">
                <a:latin typeface="Courier New" pitchFamily="-16" charset="0"/>
              </a:rPr>
              <a:t>help</a:t>
            </a:r>
            <a:r>
              <a:rPr lang="en-US" sz="2800" smtClean="0"/>
              <a:t>, you should see your command added to the list.</a:t>
            </a:r>
          </a:p>
          <a:p>
            <a:pPr eaLnBrk="1" hangingPunct="1">
              <a:lnSpc>
                <a:spcPct val="90000"/>
              </a:lnSpc>
            </a:pPr>
            <a:endParaRPr lang="en-US" sz="280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39</a:t>
            </a:fld>
            <a:endParaRPr lang="en-US"/>
          </a:p>
        </p:txBody>
      </p:sp>
    </p:spTree>
    <p:extLst>
      <p:ext uri="{BB962C8B-B14F-4D97-AF65-F5344CB8AC3E}">
        <p14:creationId xmlns:p14="http://schemas.microsoft.com/office/powerpoint/2010/main" val="228428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42" y="852127"/>
            <a:ext cx="7268058" cy="5416005"/>
          </a:xfrm>
          <a:prstGeom prst="rect">
            <a:avLst/>
          </a:prstGeom>
        </p:spPr>
      </p:pic>
    </p:spTree>
    <p:extLst>
      <p:ext uri="{BB962C8B-B14F-4D97-AF65-F5344CB8AC3E}">
        <p14:creationId xmlns:p14="http://schemas.microsoft.com/office/powerpoint/2010/main" val="4074682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Resources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XINU reference page:</a:t>
            </a:r>
          </a:p>
          <a:p>
            <a:pPr eaLnBrk="1" hangingPunct="1">
              <a:lnSpc>
                <a:spcPct val="90000"/>
              </a:lnSpc>
              <a:buNone/>
            </a:pPr>
            <a:r>
              <a:rPr lang="en-US" sz="1800" dirty="0" smtClean="0">
                <a:hlinkClick r:id="rId2"/>
              </a:rPr>
              <a:t>http://www.cse.buffalo.edu/~bina/cse321/fall2008/xinudocs/files.html</a:t>
            </a:r>
            <a:endParaRPr lang="en-US" sz="1800" dirty="0" smtClean="0"/>
          </a:p>
          <a:p>
            <a:pPr eaLnBrk="1" hangingPunct="1">
              <a:lnSpc>
                <a:spcPct val="90000"/>
              </a:lnSpc>
            </a:pPr>
            <a:r>
              <a:rPr lang="en-US" dirty="0" smtClean="0"/>
              <a:t>XINU main page: how to deploy XINU</a:t>
            </a:r>
          </a:p>
          <a:p>
            <a:pPr eaLnBrk="1" hangingPunct="1">
              <a:lnSpc>
                <a:spcPct val="90000"/>
              </a:lnSpc>
              <a:buNone/>
            </a:pPr>
            <a:r>
              <a:rPr lang="en-US" sz="1800" dirty="0" smtClean="0">
                <a:hlinkClick r:id="rId3"/>
              </a:rPr>
              <a:t>http://xinu.mscs.mu.edu/Main_Page</a:t>
            </a:r>
            <a:endParaRPr lang="en-US" sz="1800" dirty="0" smtClean="0"/>
          </a:p>
          <a:p>
            <a:pPr eaLnBrk="1" hangingPunct="1">
              <a:lnSpc>
                <a:spcPct val="90000"/>
              </a:lnSpc>
              <a:buNone/>
            </a:pPr>
            <a:endParaRPr lang="en-US"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40</a:t>
            </a:fld>
            <a:endParaRPr lang="en-US"/>
          </a:p>
        </p:txBody>
      </p:sp>
    </p:spTree>
    <p:extLst>
      <p:ext uri="{BB962C8B-B14F-4D97-AF65-F5344CB8AC3E}">
        <p14:creationId xmlns:p14="http://schemas.microsoft.com/office/powerpoint/2010/main" val="76030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5/17/2013</a:t>
            </a:r>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09DE6C-60B2-40D3-8989-338172D7B022}" type="slidenum">
              <a:rPr lang="en-US" smtClean="0"/>
              <a:pPr eaLnBrk="1" hangingPunct="1"/>
              <a:t>5</a:t>
            </a:fld>
            <a:endParaRPr lang="en-US" smtClean="0"/>
          </a:p>
        </p:txBody>
      </p:sp>
      <p:sp>
        <p:nvSpPr>
          <p:cNvPr id="14340" name="Rectangle 2"/>
          <p:cNvSpPr>
            <a:spLocks noGrp="1" noChangeArrowheads="1"/>
          </p:cNvSpPr>
          <p:nvPr>
            <p:ph type="title"/>
          </p:nvPr>
        </p:nvSpPr>
        <p:spPr/>
        <p:txBody>
          <a:bodyPr/>
          <a:lstStyle/>
          <a:p>
            <a:pPr eaLnBrk="1" hangingPunct="1"/>
            <a:r>
              <a:rPr lang="en-US" smtClean="0"/>
              <a:t>Storage</a:t>
            </a:r>
          </a:p>
        </p:txBody>
      </p:sp>
      <p:sp>
        <p:nvSpPr>
          <p:cNvPr id="14341" name="Rectangle 3"/>
          <p:cNvSpPr>
            <a:spLocks noGrp="1" noChangeArrowheads="1"/>
          </p:cNvSpPr>
          <p:nvPr>
            <p:ph type="body" idx="1"/>
          </p:nvPr>
        </p:nvSpPr>
        <p:spPr/>
        <p:txBody>
          <a:bodyPr/>
          <a:lstStyle/>
          <a:p>
            <a:pPr eaLnBrk="1" hangingPunct="1">
              <a:lnSpc>
                <a:spcPct val="90000"/>
              </a:lnSpc>
            </a:pPr>
            <a:r>
              <a:rPr lang="en-US" smtClean="0"/>
              <a:t>On board storage is indeed a limitation when using WRT54GL in situation other than for which it is meant for.</a:t>
            </a:r>
          </a:p>
          <a:p>
            <a:pPr eaLnBrk="1" hangingPunct="1">
              <a:lnSpc>
                <a:spcPct val="90000"/>
              </a:lnSpc>
            </a:pPr>
            <a:r>
              <a:rPr lang="en-US" smtClean="0"/>
              <a:t>WRT54GL has a flash memory (4 MB), a form of non-volatile storage commonly used in small devices, such as digital camera.</a:t>
            </a:r>
          </a:p>
          <a:p>
            <a:pPr eaLnBrk="1" hangingPunct="1">
              <a:lnSpc>
                <a:spcPct val="90000"/>
              </a:lnSpc>
            </a:pPr>
            <a:r>
              <a:rPr lang="en-US" smtClean="0"/>
              <a:t>It also use SDRAM (Synchronous Dynamic Random Access Memory) soldered directly into the printed board. DIMM (Dual In-line Memory Module)</a:t>
            </a:r>
          </a:p>
          <a:p>
            <a:pPr eaLnBrk="1" hangingPunct="1">
              <a:lnSpc>
                <a:spcPct val="90000"/>
              </a:lnSpc>
            </a:pPr>
            <a:endParaRPr lang="en-US" smtClean="0"/>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393965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5/17/2013</a:t>
            </a: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2170EE-B934-4D4F-B315-0DEB6C877F2C}" type="slidenum">
              <a:rPr lang="en-US" smtClean="0"/>
              <a:pPr eaLnBrk="1" hangingPunct="1"/>
              <a:t>6</a:t>
            </a:fld>
            <a:endParaRPr lang="en-US" smtClean="0"/>
          </a:p>
        </p:txBody>
      </p:sp>
      <p:sp>
        <p:nvSpPr>
          <p:cNvPr id="15364" name="Rectangle 2"/>
          <p:cNvSpPr>
            <a:spLocks noGrp="1" noChangeArrowheads="1"/>
          </p:cNvSpPr>
          <p:nvPr>
            <p:ph type="title"/>
          </p:nvPr>
        </p:nvSpPr>
        <p:spPr/>
        <p:txBody>
          <a:bodyPr/>
          <a:lstStyle/>
          <a:p>
            <a:pPr eaLnBrk="1" hangingPunct="1"/>
            <a:r>
              <a:rPr lang="en-US" smtClean="0"/>
              <a:t>Wireless and Ethernet networking</a:t>
            </a:r>
          </a:p>
        </p:txBody>
      </p:sp>
      <p:sp>
        <p:nvSpPr>
          <p:cNvPr id="15365" name="Rectangle 3"/>
          <p:cNvSpPr>
            <a:spLocks noGrp="1" noChangeArrowheads="1"/>
          </p:cNvSpPr>
          <p:nvPr>
            <p:ph type="body" idx="1"/>
          </p:nvPr>
        </p:nvSpPr>
        <p:spPr/>
        <p:txBody>
          <a:bodyPr/>
          <a:lstStyle/>
          <a:p>
            <a:pPr eaLnBrk="1" hangingPunct="1">
              <a:lnSpc>
                <a:spcPct val="80000"/>
              </a:lnSpc>
            </a:pPr>
            <a:r>
              <a:rPr lang="en-US" sz="1800" smtClean="0"/>
              <a:t>WRT54GL has a powerful networking architecture</a:t>
            </a:r>
          </a:p>
          <a:p>
            <a:pPr eaLnBrk="1" hangingPunct="1">
              <a:lnSpc>
                <a:spcPct val="80000"/>
              </a:lnSpc>
            </a:pPr>
            <a:r>
              <a:rPr lang="en-US" sz="1800" smtClean="0"/>
              <a:t>It provides 5 port Ethernet switch that is broken down into two virtual LANs VLAN0 and VLAN1 (default)</a:t>
            </a:r>
          </a:p>
          <a:p>
            <a:pPr eaLnBrk="1" hangingPunct="1">
              <a:lnSpc>
                <a:spcPct val="80000"/>
              </a:lnSpc>
            </a:pPr>
            <a:r>
              <a:rPr lang="en-US" sz="1800" smtClean="0"/>
              <a:t>Wireless interface is bridged by default to the Ethernet switch.</a:t>
            </a:r>
          </a:p>
          <a:p>
            <a:pPr eaLnBrk="1" hangingPunct="1">
              <a:lnSpc>
                <a:spcPct val="80000"/>
              </a:lnSpc>
            </a:pPr>
            <a:r>
              <a:rPr lang="en-US" sz="1800" smtClean="0"/>
              <a:t>WiFi component is BCM2050, a 802.11b/g radio chipset.</a:t>
            </a:r>
          </a:p>
          <a:p>
            <a:pPr eaLnBrk="1" hangingPunct="1">
              <a:lnSpc>
                <a:spcPct val="80000"/>
              </a:lnSpc>
            </a:pPr>
            <a:r>
              <a:rPr lang="en-US" sz="1800" smtClean="0"/>
              <a:t>It uses a diversity chip to balance signals between two built-in antenna.</a:t>
            </a:r>
          </a:p>
          <a:p>
            <a:pPr eaLnBrk="1" hangingPunct="1">
              <a:lnSpc>
                <a:spcPct val="80000"/>
              </a:lnSpc>
            </a:pPr>
            <a:r>
              <a:rPr lang="en-US" sz="1800" smtClean="0"/>
              <a:t>WiFi radio connects to the CPU Wireless MAC on eth1 which is bridged to VLAN0 via br0 interface.</a:t>
            </a:r>
          </a:p>
          <a:p>
            <a:pPr eaLnBrk="1" hangingPunct="1">
              <a:lnSpc>
                <a:spcPct val="80000"/>
              </a:lnSpc>
            </a:pPr>
            <a:r>
              <a:rPr lang="en-US" sz="1800" smtClean="0"/>
              <a:t>Ethernet switch controls EthernetLAN and Internet lights, whereas Power, DMZ, WLAN are controlled by GPIO port on the CPU</a:t>
            </a:r>
          </a:p>
          <a:p>
            <a:pPr eaLnBrk="1" hangingPunct="1">
              <a:lnSpc>
                <a:spcPct val="80000"/>
              </a:lnSpc>
            </a:pPr>
            <a:r>
              <a:rPr lang="en-US" sz="1800" smtClean="0"/>
              <a:t>WAN port: plug in cable modem into this port, </a:t>
            </a:r>
          </a:p>
          <a:p>
            <a:pPr lvl="1" eaLnBrk="1" hangingPunct="1">
              <a:lnSpc>
                <a:spcPct val="80000"/>
              </a:lnSpc>
            </a:pPr>
            <a:r>
              <a:rPr lang="en-US" sz="1700" smtClean="0"/>
              <a:t>it will pull a DHCP (Dynamic Host Configuration Protocol) address from your ISP (Internet Service Provider). </a:t>
            </a:r>
          </a:p>
          <a:p>
            <a:pPr lvl="1" eaLnBrk="1" hangingPunct="1">
              <a:lnSpc>
                <a:spcPct val="80000"/>
              </a:lnSpc>
            </a:pPr>
            <a:r>
              <a:rPr lang="en-US" sz="1700" smtClean="0"/>
              <a:t>Since it belongs to VLAN1 it is separate from VLAN0 and the two are linked by WRT54Gl’s routing capabilities.</a:t>
            </a:r>
          </a:p>
          <a:p>
            <a:pPr lvl="1" eaLnBrk="1" hangingPunct="1">
              <a:lnSpc>
                <a:spcPct val="80000"/>
              </a:lnSpc>
            </a:pPr>
            <a:r>
              <a:rPr lang="en-US" sz="1700" smtClean="0"/>
              <a:t>Firewall prevents traffic from flowing from WAN to LAN network, traffic initiated by LAN to exit via WAN.</a:t>
            </a:r>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313287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What does WRT54GL do?</a:t>
            </a:r>
          </a:p>
        </p:txBody>
      </p:sp>
      <p:sp>
        <p:nvSpPr>
          <p:cNvPr id="16387" name="Content Placeholder 2"/>
          <p:cNvSpPr>
            <a:spLocks noGrp="1"/>
          </p:cNvSpPr>
          <p:nvPr>
            <p:ph idx="1"/>
          </p:nvPr>
        </p:nvSpPr>
        <p:spPr>
          <a:xfrm>
            <a:off x="228600" y="1600200"/>
            <a:ext cx="7772400" cy="4114800"/>
          </a:xfrm>
        </p:spPr>
        <p:txBody>
          <a:bodyPr>
            <a:normAutofit lnSpcReduction="10000"/>
          </a:bodyPr>
          <a:lstStyle/>
          <a:p>
            <a:r>
              <a:rPr lang="en-US" smtClean="0"/>
              <a:t>Creates a network between the wireless interface and the LAN ports known as br0.</a:t>
            </a:r>
          </a:p>
          <a:p>
            <a:r>
              <a:rPr lang="en-US" smtClean="0"/>
              <a:t>Router address is 192.168.1.1 by default.</a:t>
            </a:r>
          </a:p>
          <a:p>
            <a:r>
              <a:rPr lang="en-US" smtClean="0"/>
              <a:t>WLAN port (port 4).</a:t>
            </a:r>
          </a:p>
          <a:p>
            <a:r>
              <a:rPr lang="en-US" smtClean="0"/>
              <a:t>Typically you will plug your cable modem into this port; this will pull the DHCP address from your ISP. </a:t>
            </a:r>
          </a:p>
          <a:p>
            <a:r>
              <a:rPr lang="en-US" smtClean="0"/>
              <a:t>WAN and LAN are separate network linked by WRT54GL</a:t>
            </a:r>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7</a:t>
            </a:fld>
            <a:endParaRPr lang="en-US"/>
          </a:p>
        </p:txBody>
      </p:sp>
    </p:spTree>
    <p:extLst>
      <p:ext uri="{BB962C8B-B14F-4D97-AF65-F5344CB8AC3E}">
        <p14:creationId xmlns:p14="http://schemas.microsoft.com/office/powerpoint/2010/main" val="336885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err="1" smtClean="0">
                <a:solidFill>
                  <a:srgbClr val="C00000"/>
                </a:solidFill>
              </a:rPr>
              <a:t>Xinu</a:t>
            </a:r>
            <a:endParaRPr lang="en-US" b="1" dirty="0" smtClean="0">
              <a:solidFill>
                <a:srgbClr val="C00000"/>
              </a:solidFill>
            </a:endParaRPr>
          </a:p>
        </p:txBody>
      </p:sp>
      <p:sp>
        <p:nvSpPr>
          <p:cNvPr id="4099" name="Rectangle 3"/>
          <p:cNvSpPr>
            <a:spLocks noGrp="1" noChangeArrowheads="1"/>
          </p:cNvSpPr>
          <p:nvPr>
            <p:ph type="body" idx="1"/>
          </p:nvPr>
        </p:nvSpPr>
        <p:spPr/>
        <p:txBody>
          <a:bodyPr/>
          <a:lstStyle/>
          <a:p>
            <a:pPr eaLnBrk="1" hangingPunct="1"/>
            <a:r>
              <a:rPr lang="en-US" smtClean="0"/>
              <a:t>Unix spelled backward</a:t>
            </a:r>
          </a:p>
          <a:p>
            <a:pPr eaLnBrk="1" hangingPunct="1"/>
            <a:r>
              <a:rPr lang="en-US" smtClean="0"/>
              <a:t>Developed by Dr. Douglas E. Comer (Purdue University)</a:t>
            </a:r>
          </a:p>
          <a:p>
            <a:pPr eaLnBrk="1" hangingPunct="1"/>
            <a:r>
              <a:rPr lang="en-US" smtClean="0"/>
              <a:t>ANSI-compliant C</a:t>
            </a:r>
          </a:p>
          <a:p>
            <a:pPr eaLnBrk="1" hangingPunct="1"/>
            <a:r>
              <a:rPr lang="en-US" smtClean="0"/>
              <a:t>Meant for educational purposes</a:t>
            </a:r>
          </a:p>
          <a:p>
            <a:pPr eaLnBrk="1" hangingPunct="1"/>
            <a:endParaRPr lang="en-US"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8</a:t>
            </a:fld>
            <a:endParaRPr lang="en-US"/>
          </a:p>
        </p:txBody>
      </p:sp>
    </p:spTree>
    <p:extLst>
      <p:ext uri="{BB962C8B-B14F-4D97-AF65-F5344CB8AC3E}">
        <p14:creationId xmlns:p14="http://schemas.microsoft.com/office/powerpoint/2010/main" val="673509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C00000"/>
                </a:solidFill>
              </a:rPr>
              <a:t>Embedded </a:t>
            </a:r>
            <a:r>
              <a:rPr lang="en-US" b="1" dirty="0" err="1" smtClean="0">
                <a:solidFill>
                  <a:srgbClr val="C00000"/>
                </a:solidFill>
              </a:rPr>
              <a:t>Xinu</a:t>
            </a:r>
            <a:endParaRPr lang="en-US" b="1" dirty="0" smtClean="0">
              <a:solidFill>
                <a:srgbClr val="C00000"/>
              </a:solidFill>
            </a:endParaRPr>
          </a:p>
        </p:txBody>
      </p:sp>
      <p:sp>
        <p:nvSpPr>
          <p:cNvPr id="5123" name="Rectangle 3"/>
          <p:cNvSpPr>
            <a:spLocks noGrp="1" noChangeArrowheads="1"/>
          </p:cNvSpPr>
          <p:nvPr>
            <p:ph type="body" idx="1"/>
          </p:nvPr>
        </p:nvSpPr>
        <p:spPr/>
        <p:txBody>
          <a:bodyPr/>
          <a:lstStyle/>
          <a:p>
            <a:pPr eaLnBrk="1" hangingPunct="1"/>
            <a:r>
              <a:rPr lang="en-US" dirty="0" smtClean="0"/>
              <a:t>To port </a:t>
            </a:r>
            <a:r>
              <a:rPr lang="en-US" dirty="0" err="1" smtClean="0"/>
              <a:t>Xinu</a:t>
            </a:r>
            <a:r>
              <a:rPr lang="en-US" dirty="0" smtClean="0"/>
              <a:t> to embedded MIPS/other platforms</a:t>
            </a:r>
          </a:p>
          <a:p>
            <a:pPr eaLnBrk="1" hangingPunct="1"/>
            <a:endParaRPr lang="en-US" dirty="0" smtClean="0"/>
          </a:p>
        </p:txBody>
      </p:sp>
      <p:sp>
        <p:nvSpPr>
          <p:cNvPr id="2" name="Date Placeholder 1"/>
          <p:cNvSpPr>
            <a:spLocks noGrp="1"/>
          </p:cNvSpPr>
          <p:nvPr>
            <p:ph type="dt" sz="half" idx="10"/>
          </p:nvPr>
        </p:nvSpPr>
        <p:spPr/>
        <p:txBody>
          <a:bodyPr/>
          <a:lstStyle/>
          <a:p>
            <a:r>
              <a:rPr lang="en-US" smtClean="0"/>
              <a:t>5/17/2013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9</a:t>
            </a:fld>
            <a:endParaRPr lang="en-US"/>
          </a:p>
        </p:txBody>
      </p:sp>
    </p:spTree>
    <p:extLst>
      <p:ext uri="{BB962C8B-B14F-4D97-AF65-F5344CB8AC3E}">
        <p14:creationId xmlns:p14="http://schemas.microsoft.com/office/powerpoint/2010/main" val="2424859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658</TotalTime>
  <Words>1384</Words>
  <Application>Microsoft Office PowerPoint</Application>
  <PresentationFormat>On-screen Show (4:3)</PresentationFormat>
  <Paragraphs>301</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Introduction to Xinu and Kernel Programming</vt:lpstr>
      <vt:lpstr>Topics</vt:lpstr>
      <vt:lpstr>Processor Architecture</vt:lpstr>
      <vt:lpstr>PowerPoint Presentation</vt:lpstr>
      <vt:lpstr>Storage</vt:lpstr>
      <vt:lpstr>Wireless and Ethernet networking</vt:lpstr>
      <vt:lpstr>What does WRT54GL do?</vt:lpstr>
      <vt:lpstr>Xinu</vt:lpstr>
      <vt:lpstr>Embedded Xinu</vt:lpstr>
      <vt:lpstr>Embedded XINU</vt:lpstr>
      <vt:lpstr>Embedded XINU</vt:lpstr>
      <vt:lpstr>Common Firmware Environment (CFE)</vt:lpstr>
      <vt:lpstr>CFE: http://melbourne.wireless.org.au/files/wrt54/cfe.pdf </vt:lpstr>
      <vt:lpstr>The Basic Hardware modifications</vt:lpstr>
      <vt:lpstr>PowerPoint Presentation</vt:lpstr>
      <vt:lpstr>The NSF-Supported Facility at UB</vt:lpstr>
      <vt:lpstr>PowerPoint Presentation</vt:lpstr>
      <vt:lpstr>PowerPoint Presentation</vt:lpstr>
      <vt:lpstr>Connecting WRT54GL</vt:lpstr>
      <vt:lpstr>Basic Xinu Environment</vt:lpstr>
      <vt:lpstr>Extended Xinu Environment</vt:lpstr>
      <vt:lpstr>WRT54GL</vt:lpstr>
      <vt:lpstr>Introduction to NEXOS Lab</vt:lpstr>
      <vt:lpstr>Some Technical Terms</vt:lpstr>
      <vt:lpstr>Cross Compiler</vt:lpstr>
      <vt:lpstr>Shell</vt:lpstr>
      <vt:lpstr>Kernel</vt:lpstr>
      <vt:lpstr>xinu_mips-1.0.2.tar.gz</vt:lpstr>
      <vt:lpstr>Compiling</vt:lpstr>
      <vt:lpstr>Connecting to a router</vt:lpstr>
      <vt:lpstr>PowerPoint Presentation</vt:lpstr>
      <vt:lpstr>Disconnecting from a router</vt:lpstr>
      <vt:lpstr>Working with Xinu/Nexos</vt:lpstr>
      <vt:lpstr>Using in XINU</vt:lpstr>
      <vt:lpstr>Adding your own commands</vt:lpstr>
      <vt:lpstr>Parameters explained</vt:lpstr>
      <vt:lpstr>Adding your own commands  (cont’d)</vt:lpstr>
      <vt:lpstr>Some basic C commands</vt:lpstr>
      <vt:lpstr>Adding your own commands  (cont’d)</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Xinu and Kernel Programming</dc:title>
  <dc:creator>bina</dc:creator>
  <cp:lastModifiedBy>bina</cp:lastModifiedBy>
  <cp:revision>23</cp:revision>
  <dcterms:created xsi:type="dcterms:W3CDTF">2013-05-14T05:05:09Z</dcterms:created>
  <dcterms:modified xsi:type="dcterms:W3CDTF">2013-05-16T16:16:02Z</dcterms:modified>
</cp:coreProperties>
</file>