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9" r:id="rId4"/>
    <p:sldId id="258" r:id="rId5"/>
    <p:sldId id="260" r:id="rId6"/>
    <p:sldId id="263" r:id="rId7"/>
    <p:sldId id="264" r:id="rId8"/>
    <p:sldId id="262" r:id="rId9"/>
    <p:sldId id="261" r:id="rId10"/>
    <p:sldId id="265" r:id="rId11"/>
    <p:sldId id="267" r:id="rId12"/>
    <p:sldId id="266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85F9A3-E788-453D-B535-AAEA59300369}" type="datetimeFigureOut">
              <a:rPr lang="en-US" smtClean="0"/>
              <a:t>5/16/2013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5807FC-A078-4F6F-BBC4-A35850EF8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300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739"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30543" indent="-280978" defTabSz="914739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23912" indent="-224782" defTabSz="914739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573477" indent="-224782" defTabSz="914739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23041" indent="-224782" defTabSz="914739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472606" indent="-224782" defTabSz="91473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22171" indent="-224782" defTabSz="91473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371736" indent="-224782" defTabSz="91473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21300" indent="-224782" defTabSz="91473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fld id="{E6FB5565-ECDE-4848-BC7A-AD14898DF7E9}" type="slidenum">
              <a:rPr lang="en-US" sz="1000">
                <a:latin typeface="Times New Roman" charset="0"/>
              </a:rPr>
              <a:pPr/>
              <a:t>7</a:t>
            </a:fld>
            <a:endParaRPr lang="en-US" sz="1000">
              <a:latin typeface="Times New Roman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58" tIns="46029" rIns="92058" bIns="46029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5/16/2013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B.Ramamurthy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9F55F54-0D33-419B-857B-3D7E37773DA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5F54-0D33-419B-857B-3D7E37773DA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9F55F54-0D33-419B-857B-3D7E37773DA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B.Ramamurthy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9F55F54-0D33-419B-857B-3D7E37773DA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B.Ramamurthy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5/16/2013</a:t>
            </a: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9F55F54-0D33-419B-857B-3D7E37773DA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r>
              <a:rPr lang="en-US" smtClean="0"/>
              <a:t>5/16/2013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5F54-0D33-419B-857B-3D7E37773DA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B.Ramamurthy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9F55F54-0D33-419B-857B-3D7E37773DAE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9F55F54-0D33-419B-857B-3D7E37773D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B.Ramamurthy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9F55F54-0D33-419B-857B-3D7E37773D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9F55F54-0D33-419B-857B-3D7E37773DAE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B.Ramamurthy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9F55F54-0D33-419B-857B-3D7E37773DA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r>
              <a:rPr lang="en-US" smtClean="0"/>
              <a:t>5/16/2013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B.Ramamurthy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5/16/2013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B.Ramamurthy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9F55F54-0D33-419B-857B-3D7E37773DAE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timberlake@cse.buffalo.edu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uffalo.edu/ubit/service-guides/accounts/your-ubitname-account/getting-started-with-your-account/claiming-your-account1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Bina</a:t>
            </a:r>
            <a:r>
              <a:rPr lang="en-US" dirty="0" smtClean="0"/>
              <a:t> Ramamurthy</a:t>
            </a:r>
          </a:p>
          <a:p>
            <a:r>
              <a:rPr lang="en-US" dirty="0" smtClean="0"/>
              <a:t>bina@buffalo.edu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Review of Module1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5F54-0D33-419B-857B-3D7E37773DA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493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build “robust” systems?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5F54-0D33-419B-857B-3D7E37773DAE}" type="slidenum">
              <a:rPr lang="en-US" smtClean="0"/>
              <a:t>10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Identify potential faults and exceptions</a:t>
            </a:r>
          </a:p>
          <a:p>
            <a:r>
              <a:rPr lang="en-US" dirty="0" smtClean="0"/>
              <a:t>Handle them deterministically by implementing fault/exception/interrupt handlers</a:t>
            </a:r>
          </a:p>
          <a:p>
            <a:r>
              <a:rPr lang="en-US" dirty="0" smtClean="0"/>
              <a:t>Also have a default handler for those unknown anomalies</a:t>
            </a:r>
          </a:p>
          <a:p>
            <a:r>
              <a:rPr lang="en-US" dirty="0" smtClean="0"/>
              <a:t>In fact, a robust system will have a set of exception handlers, several types for each major module of a system.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4460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B.Ramamurthy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5F54-0D33-419B-857B-3D7E37773DAE}" type="slidenum">
              <a:rPr lang="en-US" smtClean="0"/>
              <a:t>11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Logistics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40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of connectivity to Buffalo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5F54-0D33-419B-857B-3D7E37773DAE}" type="slidenum">
              <a:rPr lang="en-US" smtClean="0"/>
              <a:t>12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Our first step is to get connectivity to CSE systems</a:t>
            </a:r>
          </a:p>
          <a:p>
            <a:pPr lvl="1"/>
            <a:r>
              <a:rPr lang="en-US" dirty="0" smtClean="0"/>
              <a:t>Access </a:t>
            </a:r>
            <a:r>
              <a:rPr lang="en-US" dirty="0" smtClean="0">
                <a:hlinkClick r:id="rId2"/>
              </a:rPr>
              <a:t>timberlake.cse.buffalo.edu</a:t>
            </a:r>
            <a:r>
              <a:rPr lang="en-US" dirty="0" smtClean="0"/>
              <a:t>  using putty (secure shell)</a:t>
            </a:r>
          </a:p>
          <a:p>
            <a:r>
              <a:rPr lang="en-US" dirty="0" smtClean="0"/>
              <a:t>Next step is to access nexos.cse.buffalo.edu from </a:t>
            </a:r>
            <a:r>
              <a:rPr lang="en-US" dirty="0" err="1" smtClean="0"/>
              <a:t>timberlake</a:t>
            </a:r>
            <a:endParaRPr lang="en-US" dirty="0" smtClean="0"/>
          </a:p>
          <a:p>
            <a:pPr lvl="1"/>
            <a:r>
              <a:rPr lang="en-US" dirty="0" smtClean="0"/>
              <a:t>This will allow us to do kernel programming</a:t>
            </a:r>
          </a:p>
          <a:p>
            <a:r>
              <a:rPr lang="en-US" dirty="0" smtClean="0"/>
              <a:t>Final step is to get full access to UB resources (if that is </a:t>
            </a:r>
            <a:r>
              <a:rPr lang="en-US" smtClean="0"/>
              <a:t>possible without a 16-digit ID)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8500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Portfolio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5F54-0D33-419B-857B-3D7E37773DAE}" type="slidenum">
              <a:rPr lang="en-US" smtClean="0"/>
              <a:t>13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will collect all the work that you do for this class as a portfolio.</a:t>
            </a:r>
          </a:p>
          <a:p>
            <a:r>
              <a:rPr lang="en-US" dirty="0" smtClean="0"/>
              <a:t>This will be a part of your evaluation.</a:t>
            </a:r>
          </a:p>
          <a:p>
            <a:r>
              <a:rPr lang="en-US" dirty="0" smtClean="0"/>
              <a:t>Also once CSE account is ready, you can submit all the work to the CSE submit feature (somewhat like a backup or cloud)</a:t>
            </a:r>
          </a:p>
          <a:p>
            <a:r>
              <a:rPr lang="en-US" dirty="0" smtClean="0"/>
              <a:t>You can compile all the items you created in this class and assemble </a:t>
            </a:r>
            <a:r>
              <a:rPr lang="en-US" smtClean="0"/>
              <a:t>this portfolio.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228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Please complete exercise #1, activity #1, and exercise #2; enclosed are those slides for your convenience</a:t>
            </a:r>
          </a:p>
          <a:p>
            <a:r>
              <a:rPr lang="en-US" dirty="0" smtClean="0"/>
              <a:t>Lab1 formal statement is available; lets review it.</a:t>
            </a:r>
          </a:p>
          <a:p>
            <a:r>
              <a:rPr lang="en-US" dirty="0" smtClean="0"/>
              <a:t>Form groups of 2: We need to pair up people who have accounts on Buffalo machine to people who do not have accounts as of now.</a:t>
            </a:r>
          </a:p>
          <a:p>
            <a:r>
              <a:rPr lang="en-US" dirty="0" smtClean="0"/>
              <a:t>Claim your </a:t>
            </a:r>
            <a:r>
              <a:rPr lang="en-US" dirty="0" err="1" smtClean="0"/>
              <a:t>ubit</a:t>
            </a:r>
            <a:r>
              <a:rPr lang="en-US" dirty="0"/>
              <a:t> account: </a:t>
            </a:r>
            <a:r>
              <a:rPr lang="en-US" sz="1200" dirty="0">
                <a:hlinkClick r:id="rId2"/>
              </a:rPr>
              <a:t>http://</a:t>
            </a:r>
            <a:r>
              <a:rPr lang="en-US" sz="1200" dirty="0" smtClean="0">
                <a:hlinkClick r:id="rId2"/>
              </a:rPr>
              <a:t>www.buffalo.edu/ubit/service-guides/accounts/your-ubitname-account/getting-started-with-your-account/claiming-your-account1.html</a:t>
            </a:r>
            <a:endParaRPr lang="en-US" sz="1200" dirty="0" smtClean="0"/>
          </a:p>
          <a:p>
            <a:r>
              <a:rPr lang="en-US" sz="2400" dirty="0" smtClean="0"/>
              <a:t>Lets review the interrupt levels from a sample processor as indicated by </a:t>
            </a:r>
            <a:r>
              <a:rPr lang="en-US" sz="2400" dirty="0" err="1" smtClean="0"/>
              <a:t>Sharat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Lets </a:t>
            </a:r>
            <a:r>
              <a:rPr lang="en-US" sz="2400" dirty="0"/>
              <a:t>review the details of thread programming</a:t>
            </a:r>
            <a:r>
              <a:rPr lang="en-US" sz="2400" dirty="0" smtClean="0"/>
              <a:t>. This skill is required for understanding Embedded </a:t>
            </a:r>
            <a:r>
              <a:rPr lang="en-US" sz="2400" dirty="0" err="1" smtClean="0"/>
              <a:t>Xinu</a:t>
            </a:r>
            <a:r>
              <a:rPr lang="en-US" sz="2400" dirty="0" smtClean="0"/>
              <a:t> </a:t>
            </a:r>
            <a:r>
              <a:rPr lang="en-US" sz="2400" smtClean="0"/>
              <a:t>multi-threaded kernel.</a:t>
            </a:r>
            <a:endParaRPr lang="en-US" sz="2400" dirty="0"/>
          </a:p>
          <a:p>
            <a:endParaRPr lang="en-US" sz="2400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5F54-0D33-419B-857B-3D7E37773DA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946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Exercise#1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3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8503920" cy="4572000"/>
          </a:xfrm>
        </p:spPr>
        <p:txBody>
          <a:bodyPr/>
          <a:lstStyle/>
          <a:p>
            <a:r>
              <a:rPr lang="en-US" sz="2000" dirty="0" smtClean="0"/>
              <a:t>Lets identify 10 embedded systems, realtime systems and realtime/embedded system</a:t>
            </a:r>
          </a:p>
          <a:p>
            <a:r>
              <a:rPr lang="en-US" sz="2000" dirty="0" smtClean="0"/>
              <a:t>I will begin with </a:t>
            </a:r>
            <a:r>
              <a:rPr lang="en-US" sz="2000" dirty="0" err="1" smtClean="0"/>
              <a:t>Arduino</a:t>
            </a:r>
            <a:r>
              <a:rPr lang="en-US" sz="2000" dirty="0" smtClean="0"/>
              <a:t> Uno </a:t>
            </a:r>
          </a:p>
          <a:p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5136656"/>
              </p:ext>
            </p:extLst>
          </p:nvPr>
        </p:nvGraphicFramePr>
        <p:xfrm>
          <a:off x="1371600" y="2438400"/>
          <a:ext cx="7010400" cy="402336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692755"/>
                <a:gridCol w="5317645"/>
              </a:tblGrid>
              <a:tr h="332509">
                <a:tc>
                  <a:txBody>
                    <a:bodyPr/>
                    <a:lstStyle/>
                    <a:p>
                      <a:r>
                        <a:rPr lang="en-US" dirty="0" smtClean="0"/>
                        <a:t>Example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Type;</a:t>
                      </a:r>
                      <a:r>
                        <a:rPr lang="en-US" baseline="0" dirty="0" smtClean="0"/>
                        <a:t> justification</a:t>
                      </a:r>
                      <a:endParaRPr lang="en-US" dirty="0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B.Ramamurthy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18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Activity#1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CC036-E856-43A0-9E25-AB35D48DF962}" type="slidenum">
              <a:rPr lang="en-US" smtClean="0"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Identify some ECUs in a modern automobile and a possible qualitative requirement.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287230"/>
              </p:ext>
            </p:extLst>
          </p:nvPr>
        </p:nvGraphicFramePr>
        <p:xfrm>
          <a:off x="1447800" y="2590800"/>
          <a:ext cx="6096000" cy="296672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133600"/>
                <a:gridCol w="3962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Example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Justification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8358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#2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Automatic vending machine money counter</a:t>
            </a:r>
          </a:p>
          <a:p>
            <a:r>
              <a:rPr lang="en-US" dirty="0" smtClean="0"/>
              <a:t>Embedded system (Rs.5 counter)</a:t>
            </a:r>
          </a:p>
          <a:p>
            <a:r>
              <a:rPr lang="en-US" dirty="0" smtClean="0"/>
              <a:t>Coins: 1, 2 and 5 rupees: Think of your example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B.Ramamurthy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129926" y="4587262"/>
            <a:ext cx="609600" cy="60960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S0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362200" y="2971800"/>
            <a:ext cx="609600" cy="6096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S1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189514" y="3758585"/>
            <a:ext cx="609600" cy="6096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S2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602891" y="5551714"/>
            <a:ext cx="609600" cy="6096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S5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2828116" y="4834030"/>
            <a:ext cx="609600" cy="6096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S5+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>
            <a:stCxn id="8" idx="7"/>
            <a:endCxn id="9" idx="3"/>
          </p:cNvCxnSpPr>
          <p:nvPr/>
        </p:nvCxnSpPr>
        <p:spPr>
          <a:xfrm flipV="1">
            <a:off x="1650252" y="3492126"/>
            <a:ext cx="801222" cy="11844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6"/>
            <a:endCxn id="10" idx="2"/>
          </p:cNvCxnSpPr>
          <p:nvPr/>
        </p:nvCxnSpPr>
        <p:spPr>
          <a:xfrm flipV="1">
            <a:off x="1739526" y="4063385"/>
            <a:ext cx="1449988" cy="8286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1" idx="2"/>
          </p:cNvCxnSpPr>
          <p:nvPr/>
        </p:nvCxnSpPr>
        <p:spPr>
          <a:xfrm>
            <a:off x="1650252" y="5107588"/>
            <a:ext cx="1952639" cy="7489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9" idx="4"/>
            <a:endCxn id="12" idx="1"/>
          </p:cNvCxnSpPr>
          <p:nvPr/>
        </p:nvCxnSpPr>
        <p:spPr>
          <a:xfrm>
            <a:off x="2667000" y="3581400"/>
            <a:ext cx="250390" cy="13419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0" idx="4"/>
            <a:endCxn id="12" idx="7"/>
          </p:cNvCxnSpPr>
          <p:nvPr/>
        </p:nvCxnSpPr>
        <p:spPr>
          <a:xfrm flipH="1">
            <a:off x="3348442" y="4368185"/>
            <a:ext cx="145872" cy="5551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525057" y="4370373"/>
            <a:ext cx="2503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  <p:sp>
        <p:nvSpPr>
          <p:cNvPr id="28" name="TextBox 27"/>
          <p:cNvSpPr txBox="1"/>
          <p:nvPr/>
        </p:nvSpPr>
        <p:spPr>
          <a:xfrm>
            <a:off x="1813556" y="4753562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598301" y="5058362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667000" y="3609201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65793" y="4307247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cxnSp>
        <p:nvCxnSpPr>
          <p:cNvPr id="33" name="Straight Arrow Connector 32"/>
          <p:cNvCxnSpPr>
            <a:stCxn id="9" idx="5"/>
            <a:endCxn id="10" idx="1"/>
          </p:cNvCxnSpPr>
          <p:nvPr/>
        </p:nvCxnSpPr>
        <p:spPr>
          <a:xfrm>
            <a:off x="2882526" y="3492126"/>
            <a:ext cx="396262" cy="3557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882526" y="3315286"/>
            <a:ext cx="2503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  <p:sp>
        <p:nvSpPr>
          <p:cNvPr id="35" name="Oval 34"/>
          <p:cNvSpPr/>
          <p:nvPr/>
        </p:nvSpPr>
        <p:spPr>
          <a:xfrm>
            <a:off x="4572000" y="2971800"/>
            <a:ext cx="609600" cy="6096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S3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37" name="Straight Arrow Connector 36"/>
          <p:cNvCxnSpPr>
            <a:stCxn id="9" idx="6"/>
          </p:cNvCxnSpPr>
          <p:nvPr/>
        </p:nvCxnSpPr>
        <p:spPr>
          <a:xfrm>
            <a:off x="2971800" y="3276600"/>
            <a:ext cx="1600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994565" y="3038287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2</a:t>
            </a:r>
          </a:p>
        </p:txBody>
      </p:sp>
      <p:cxnSp>
        <p:nvCxnSpPr>
          <p:cNvPr id="40" name="Straight Arrow Connector 39"/>
          <p:cNvCxnSpPr>
            <a:stCxn id="10" idx="7"/>
            <a:endCxn id="35" idx="3"/>
          </p:cNvCxnSpPr>
          <p:nvPr/>
        </p:nvCxnSpPr>
        <p:spPr>
          <a:xfrm flipV="1">
            <a:off x="3709840" y="3492126"/>
            <a:ext cx="951434" cy="3557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679081" y="3568189"/>
            <a:ext cx="2503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  <p:sp>
        <p:nvSpPr>
          <p:cNvPr id="42" name="Oval 41"/>
          <p:cNvSpPr/>
          <p:nvPr/>
        </p:nvSpPr>
        <p:spPr>
          <a:xfrm>
            <a:off x="5181600" y="3977662"/>
            <a:ext cx="609600" cy="6096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S4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44" name="Straight Arrow Connector 43"/>
          <p:cNvCxnSpPr>
            <a:stCxn id="35" idx="5"/>
            <a:endCxn id="42" idx="0"/>
          </p:cNvCxnSpPr>
          <p:nvPr/>
        </p:nvCxnSpPr>
        <p:spPr>
          <a:xfrm>
            <a:off x="5092326" y="3492126"/>
            <a:ext cx="394074" cy="4855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124544" y="3332202"/>
            <a:ext cx="2503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  <p:cxnSp>
        <p:nvCxnSpPr>
          <p:cNvPr id="69" name="Straight Arrow Connector 68"/>
          <p:cNvCxnSpPr>
            <a:stCxn id="42" idx="4"/>
            <a:endCxn id="11" idx="7"/>
          </p:cNvCxnSpPr>
          <p:nvPr/>
        </p:nvCxnSpPr>
        <p:spPr>
          <a:xfrm flipH="1">
            <a:off x="4123217" y="4587262"/>
            <a:ext cx="1363183" cy="10537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361205" y="4541410"/>
            <a:ext cx="2503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  <p:cxnSp>
        <p:nvCxnSpPr>
          <p:cNvPr id="72" name="Straight Arrow Connector 71"/>
          <p:cNvCxnSpPr>
            <a:stCxn id="10" idx="6"/>
            <a:endCxn id="42" idx="2"/>
          </p:cNvCxnSpPr>
          <p:nvPr/>
        </p:nvCxnSpPr>
        <p:spPr>
          <a:xfrm>
            <a:off x="3799114" y="4063385"/>
            <a:ext cx="1382486" cy="2190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3791203" y="3847859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2</a:t>
            </a:r>
          </a:p>
        </p:txBody>
      </p:sp>
      <p:cxnSp>
        <p:nvCxnSpPr>
          <p:cNvPr id="75" name="Straight Arrow Connector 74"/>
          <p:cNvCxnSpPr>
            <a:stCxn id="42" idx="3"/>
            <a:endCxn id="12" idx="6"/>
          </p:cNvCxnSpPr>
          <p:nvPr/>
        </p:nvCxnSpPr>
        <p:spPr>
          <a:xfrm flipH="1">
            <a:off x="3437716" y="4497988"/>
            <a:ext cx="1833158" cy="6408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4792828" y="4314450"/>
            <a:ext cx="3946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2,5</a:t>
            </a:r>
            <a:endParaRPr lang="en-US" sz="1200" dirty="0"/>
          </a:p>
        </p:txBody>
      </p:sp>
      <p:cxnSp>
        <p:nvCxnSpPr>
          <p:cNvPr id="78" name="Straight Arrow Connector 77"/>
          <p:cNvCxnSpPr>
            <a:stCxn id="35" idx="4"/>
            <a:endCxn id="11" idx="0"/>
          </p:cNvCxnSpPr>
          <p:nvPr/>
        </p:nvCxnSpPr>
        <p:spPr>
          <a:xfrm flipH="1">
            <a:off x="3907691" y="3581400"/>
            <a:ext cx="969109" cy="1970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4590656" y="3531492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2</a:t>
            </a:r>
          </a:p>
        </p:txBody>
      </p:sp>
      <p:cxnSp>
        <p:nvCxnSpPr>
          <p:cNvPr id="81" name="Straight Arrow Connector 80"/>
          <p:cNvCxnSpPr>
            <a:stCxn id="35" idx="3"/>
            <a:endCxn id="12" idx="7"/>
          </p:cNvCxnSpPr>
          <p:nvPr/>
        </p:nvCxnSpPr>
        <p:spPr>
          <a:xfrm flipH="1">
            <a:off x="3348442" y="3492126"/>
            <a:ext cx="1312832" cy="14311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4305580" y="3496646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971122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Operating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An general purpose OS can be defined by its functions as:</a:t>
            </a:r>
          </a:p>
          <a:p>
            <a:pPr lvl="1"/>
            <a:r>
              <a:rPr lang="en-US" dirty="0" smtClean="0"/>
              <a:t>Process/execution manager (Process: unit of </a:t>
            </a:r>
            <a:r>
              <a:rPr lang="en-US" dirty="0" err="1" smtClean="0"/>
              <a:t>schedulabilty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Interface manager</a:t>
            </a:r>
          </a:p>
          <a:p>
            <a:pPr lvl="1"/>
            <a:r>
              <a:rPr lang="en-US" dirty="0" smtClean="0"/>
              <a:t>Resources / hardware manager</a:t>
            </a:r>
          </a:p>
          <a:p>
            <a:pPr lvl="1"/>
            <a:r>
              <a:rPr lang="en-US" dirty="0" smtClean="0"/>
              <a:t>Memory Management unit (MMU)</a:t>
            </a:r>
          </a:p>
          <a:p>
            <a:pPr lvl="1"/>
            <a:r>
              <a:rPr lang="en-US" dirty="0" smtClean="0"/>
              <a:t>IO manager</a:t>
            </a:r>
          </a:p>
          <a:p>
            <a:pPr lvl="1"/>
            <a:r>
              <a:rPr lang="en-US" dirty="0" smtClean="0"/>
              <a:t>File system manager</a:t>
            </a:r>
          </a:p>
          <a:p>
            <a:r>
              <a:rPr lang="en-US" dirty="0" smtClean="0"/>
              <a:t>Each of these units have their own set of “exceptions” or interrupts defined </a:t>
            </a:r>
          </a:p>
          <a:p>
            <a:r>
              <a:rPr lang="en-US" dirty="0" smtClean="0"/>
              <a:t>Result is a well-defined set of interrupts and handlers for addressing exceptional situations.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5F54-0D33-419B-857B-3D7E37773DA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644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r>
              <a:rPr lang="en-US" sz="1400" smtClean="0"/>
              <a:t>5/16/2013</a:t>
            </a:r>
          </a:p>
        </p:txBody>
      </p:sp>
      <p:sp>
        <p:nvSpPr>
          <p:cNvPr id="22531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r>
              <a:rPr lang="en-US" sz="1400" smtClean="0"/>
              <a:t>B.Ramamurthy</a:t>
            </a:r>
          </a:p>
        </p:txBody>
      </p:sp>
      <p:sp>
        <p:nvSpPr>
          <p:cNvPr id="2253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fld id="{B472ED7E-3680-4144-8BF1-9813B0351768}" type="slidenum">
              <a:rPr lang="en-US" sz="1400" smtClean="0"/>
              <a:pPr eaLnBrk="1" hangingPunct="1"/>
              <a:t>7</a:t>
            </a:fld>
            <a:endParaRPr lang="en-US" sz="1400" smtClean="0"/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smtClean="0"/>
              <a:t>Operating system Modular View</a:t>
            </a:r>
          </a:p>
        </p:txBody>
      </p:sp>
      <p:sp>
        <p:nvSpPr>
          <p:cNvPr id="22534" name="Rectangle 3"/>
          <p:cNvSpPr>
            <a:spLocks noChangeArrowheads="1"/>
          </p:cNvSpPr>
          <p:nvPr/>
        </p:nvSpPr>
        <p:spPr bwMode="auto">
          <a:xfrm>
            <a:off x="4632325" y="4860925"/>
            <a:ext cx="20637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5" name="Oval 4"/>
          <p:cNvSpPr>
            <a:spLocks noChangeArrowheads="1"/>
          </p:cNvSpPr>
          <p:nvPr/>
        </p:nvSpPr>
        <p:spPr bwMode="auto">
          <a:xfrm>
            <a:off x="3740150" y="3054350"/>
            <a:ext cx="1739900" cy="10541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6" name="Rectangle 5"/>
          <p:cNvSpPr>
            <a:spLocks noChangeArrowheads="1"/>
          </p:cNvSpPr>
          <p:nvPr/>
        </p:nvSpPr>
        <p:spPr bwMode="auto">
          <a:xfrm>
            <a:off x="3794125" y="3260725"/>
            <a:ext cx="1768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i="1">
                <a:latin typeface="Arial" charset="0"/>
              </a:rPr>
              <a:t>Hardware +</a:t>
            </a:r>
          </a:p>
          <a:p>
            <a:pPr eaLnBrk="0" hangingPunct="0"/>
            <a:r>
              <a:rPr lang="en-US" i="1">
                <a:latin typeface="Arial" charset="0"/>
              </a:rPr>
              <a:t>interrupts</a:t>
            </a:r>
          </a:p>
        </p:txBody>
      </p:sp>
      <p:sp>
        <p:nvSpPr>
          <p:cNvPr id="22537" name="Oval 6"/>
          <p:cNvSpPr>
            <a:spLocks noChangeArrowheads="1"/>
          </p:cNvSpPr>
          <p:nvPr/>
        </p:nvSpPr>
        <p:spPr bwMode="auto">
          <a:xfrm>
            <a:off x="3435350" y="2292350"/>
            <a:ext cx="2349500" cy="28067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8" name="Rectangle 7"/>
          <p:cNvSpPr>
            <a:spLocks noChangeArrowheads="1"/>
          </p:cNvSpPr>
          <p:nvPr/>
        </p:nvSpPr>
        <p:spPr bwMode="auto">
          <a:xfrm>
            <a:off x="3717925" y="2574925"/>
            <a:ext cx="180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i="1">
                <a:latin typeface="Arial" charset="0"/>
              </a:rPr>
              <a:t>Virtual Mem</a:t>
            </a:r>
          </a:p>
        </p:txBody>
      </p:sp>
      <p:sp>
        <p:nvSpPr>
          <p:cNvPr id="22539" name="Rectangle 8"/>
          <p:cNvSpPr>
            <a:spLocks noChangeArrowheads="1"/>
          </p:cNvSpPr>
          <p:nvPr/>
        </p:nvSpPr>
        <p:spPr bwMode="auto">
          <a:xfrm>
            <a:off x="4022725" y="4098925"/>
            <a:ext cx="15557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i="1">
                <a:latin typeface="Arial" charset="0"/>
              </a:rPr>
              <a:t>Process +</a:t>
            </a:r>
          </a:p>
          <a:p>
            <a:pPr eaLnBrk="0" hangingPunct="0"/>
            <a:r>
              <a:rPr lang="en-US" i="1">
                <a:latin typeface="Arial" charset="0"/>
              </a:rPr>
              <a:t> primitives</a:t>
            </a:r>
          </a:p>
        </p:txBody>
      </p:sp>
      <p:sp>
        <p:nvSpPr>
          <p:cNvPr id="22540" name="Oval 9"/>
          <p:cNvSpPr>
            <a:spLocks noChangeArrowheads="1"/>
          </p:cNvSpPr>
          <p:nvPr/>
        </p:nvSpPr>
        <p:spPr bwMode="auto">
          <a:xfrm>
            <a:off x="1987550" y="1911350"/>
            <a:ext cx="5321300" cy="39497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1" name="Rectangle 10"/>
          <p:cNvSpPr>
            <a:spLocks noChangeArrowheads="1"/>
          </p:cNvSpPr>
          <p:nvPr/>
        </p:nvSpPr>
        <p:spPr bwMode="auto">
          <a:xfrm>
            <a:off x="2117725" y="2955925"/>
            <a:ext cx="12509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i="1">
                <a:latin typeface="Arial" charset="0"/>
              </a:rPr>
              <a:t>Comm. </a:t>
            </a:r>
          </a:p>
          <a:p>
            <a:pPr eaLnBrk="0" hangingPunct="0"/>
            <a:r>
              <a:rPr lang="en-US" i="1">
                <a:latin typeface="Arial" charset="0"/>
              </a:rPr>
              <a:t>Prmtvs</a:t>
            </a:r>
          </a:p>
        </p:txBody>
      </p:sp>
      <p:sp>
        <p:nvSpPr>
          <p:cNvPr id="22542" name="Rectangle 11"/>
          <p:cNvSpPr>
            <a:spLocks noChangeArrowheads="1"/>
          </p:cNvSpPr>
          <p:nvPr/>
        </p:nvSpPr>
        <p:spPr bwMode="auto">
          <a:xfrm>
            <a:off x="2346325" y="4327525"/>
            <a:ext cx="1301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i="1">
                <a:latin typeface="Arial" charset="0"/>
              </a:rPr>
              <a:t>File sys.</a:t>
            </a:r>
          </a:p>
        </p:txBody>
      </p:sp>
      <p:sp>
        <p:nvSpPr>
          <p:cNvPr id="22543" name="Rectangle 12"/>
          <p:cNvSpPr>
            <a:spLocks noChangeArrowheads="1"/>
          </p:cNvSpPr>
          <p:nvPr/>
        </p:nvSpPr>
        <p:spPr bwMode="auto">
          <a:xfrm>
            <a:off x="4022725" y="5241925"/>
            <a:ext cx="1268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i="1">
                <a:latin typeface="Arial" charset="0"/>
              </a:rPr>
              <a:t>Devices</a:t>
            </a:r>
          </a:p>
        </p:txBody>
      </p:sp>
      <p:sp>
        <p:nvSpPr>
          <p:cNvPr id="22544" name="Rectangle 13"/>
          <p:cNvSpPr>
            <a:spLocks noChangeArrowheads="1"/>
          </p:cNvSpPr>
          <p:nvPr/>
        </p:nvSpPr>
        <p:spPr bwMode="auto">
          <a:xfrm>
            <a:off x="5715000" y="3810000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i="1">
                <a:latin typeface="Arial" charset="0"/>
              </a:rPr>
              <a:t>Directories</a:t>
            </a:r>
          </a:p>
        </p:txBody>
      </p:sp>
      <p:sp>
        <p:nvSpPr>
          <p:cNvPr id="22545" name="Rectangle 14"/>
          <p:cNvSpPr>
            <a:spLocks noChangeArrowheads="1"/>
          </p:cNvSpPr>
          <p:nvPr/>
        </p:nvSpPr>
        <p:spPr bwMode="auto">
          <a:xfrm>
            <a:off x="5851525" y="2727325"/>
            <a:ext cx="862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i="1">
                <a:latin typeface="Arial" charset="0"/>
              </a:rPr>
              <a:t>Shell</a:t>
            </a:r>
          </a:p>
        </p:txBody>
      </p:sp>
      <p:sp>
        <p:nvSpPr>
          <p:cNvPr id="22546" name="Rectangle 15"/>
          <p:cNvSpPr>
            <a:spLocks noChangeArrowheads="1"/>
          </p:cNvSpPr>
          <p:nvPr/>
        </p:nvSpPr>
        <p:spPr bwMode="auto">
          <a:xfrm>
            <a:off x="6858000" y="2209800"/>
            <a:ext cx="16081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i="1">
                <a:latin typeface="Arial" charset="0"/>
              </a:rPr>
              <a:t>User </a:t>
            </a:r>
          </a:p>
          <a:p>
            <a:pPr eaLnBrk="0" hangingPunct="0"/>
            <a:r>
              <a:rPr lang="en-US" i="1">
                <a:latin typeface="Arial" charset="0"/>
              </a:rPr>
              <a:t>Processes</a:t>
            </a:r>
          </a:p>
        </p:txBody>
      </p:sp>
      <p:sp>
        <p:nvSpPr>
          <p:cNvPr id="22547" name="Oval 16"/>
          <p:cNvSpPr>
            <a:spLocks noChangeArrowheads="1"/>
          </p:cNvSpPr>
          <p:nvPr/>
        </p:nvSpPr>
        <p:spPr bwMode="auto">
          <a:xfrm>
            <a:off x="381000" y="1524000"/>
            <a:ext cx="8534400" cy="44958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8" name="Text Box 17"/>
          <p:cNvSpPr txBox="1">
            <a:spLocks noChangeArrowheads="1"/>
          </p:cNvSpPr>
          <p:nvPr/>
        </p:nvSpPr>
        <p:spPr bwMode="auto">
          <a:xfrm>
            <a:off x="7239000" y="5486400"/>
            <a:ext cx="10461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n-US">
                <a:latin typeface="Times New Roman" charset="0"/>
              </a:rPr>
              <a:t>Web </a:t>
            </a:r>
          </a:p>
          <a:p>
            <a:r>
              <a:rPr lang="en-US">
                <a:latin typeface="Times New Roman" charset="0"/>
              </a:rPr>
              <a:t>Clients</a:t>
            </a:r>
          </a:p>
        </p:txBody>
      </p:sp>
      <p:sp>
        <p:nvSpPr>
          <p:cNvPr id="22549" name="Text Box 18"/>
          <p:cNvSpPr txBox="1">
            <a:spLocks noChangeArrowheads="1"/>
          </p:cNvSpPr>
          <p:nvPr/>
        </p:nvSpPr>
        <p:spPr bwMode="auto">
          <a:xfrm>
            <a:off x="533400" y="5562600"/>
            <a:ext cx="16208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n-US">
                <a:latin typeface="Times New Roman" charset="0"/>
              </a:rPr>
              <a:t>Application</a:t>
            </a:r>
          </a:p>
          <a:p>
            <a:r>
              <a:rPr lang="en-US">
                <a:latin typeface="Times New Roman" charset="0"/>
              </a:rPr>
              <a:t> Clients</a:t>
            </a:r>
          </a:p>
        </p:txBody>
      </p:sp>
      <p:sp>
        <p:nvSpPr>
          <p:cNvPr id="22550" name="Text Box 19"/>
          <p:cNvSpPr txBox="1">
            <a:spLocks noChangeArrowheads="1"/>
          </p:cNvSpPr>
          <p:nvPr/>
        </p:nvSpPr>
        <p:spPr bwMode="auto">
          <a:xfrm>
            <a:off x="7451725" y="3622675"/>
            <a:ext cx="9794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n-US">
                <a:latin typeface="Times New Roman" charset="0"/>
              </a:rPr>
              <a:t>Web </a:t>
            </a:r>
          </a:p>
          <a:p>
            <a:r>
              <a:rPr lang="en-US">
                <a:latin typeface="Times New Roman" charset="0"/>
              </a:rPr>
              <a:t>Server</a:t>
            </a:r>
          </a:p>
        </p:txBody>
      </p:sp>
      <p:sp>
        <p:nvSpPr>
          <p:cNvPr id="22551" name="Text Box 20"/>
          <p:cNvSpPr txBox="1">
            <a:spLocks noChangeArrowheads="1"/>
          </p:cNvSpPr>
          <p:nvPr/>
        </p:nvSpPr>
        <p:spPr bwMode="auto">
          <a:xfrm>
            <a:off x="457200" y="3429000"/>
            <a:ext cx="16208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n-US">
                <a:latin typeface="Times New Roman" charset="0"/>
              </a:rPr>
              <a:t>Application</a:t>
            </a:r>
          </a:p>
          <a:p>
            <a:r>
              <a:rPr lang="en-US">
                <a:latin typeface="Times New Roman" charset="0"/>
              </a:rPr>
              <a:t>Server</a:t>
            </a:r>
          </a:p>
        </p:txBody>
      </p:sp>
    </p:spTree>
    <p:extLst>
      <p:ext uri="{BB962C8B-B14F-4D97-AF65-F5344CB8AC3E}">
        <p14:creationId xmlns:p14="http://schemas.microsoft.com/office/powerpoint/2010/main" val="2673318048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Interrupt Levels (contd.)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371600"/>
            <a:ext cx="8503920" cy="4572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b="1" dirty="0"/>
              <a:t>Class 3 — Context Management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/>
              <a:t>1 FCD Synch. HW Free Context List Depletion (FCX = LCX). </a:t>
            </a:r>
            <a:br>
              <a:rPr lang="en-US" sz="1400" dirty="0"/>
            </a:br>
            <a:r>
              <a:rPr lang="en-US" sz="1400" dirty="0"/>
              <a:t>2 CDO Synch. HW Call Depth Overflow. </a:t>
            </a:r>
            <a:br>
              <a:rPr lang="en-US" sz="1400" dirty="0"/>
            </a:br>
            <a:r>
              <a:rPr lang="en-US" sz="1400" dirty="0"/>
              <a:t>3 CDU Synch. HW Call Depth Underflow. </a:t>
            </a:r>
            <a:br>
              <a:rPr lang="en-US" sz="1400" dirty="0"/>
            </a:br>
            <a:r>
              <a:rPr lang="en-US" sz="1400" dirty="0"/>
              <a:t>4 FCU Synch. HW Free Context List Underflow (FCX = 0). </a:t>
            </a:r>
            <a:br>
              <a:rPr lang="en-US" sz="1400" dirty="0"/>
            </a:br>
            <a:r>
              <a:rPr lang="en-US" sz="1400" dirty="0"/>
              <a:t>5 CSU Synch. HW Call Stack Underflow (PCX = 0). </a:t>
            </a:r>
            <a:br>
              <a:rPr lang="en-US" sz="1400" dirty="0"/>
            </a:br>
            <a:r>
              <a:rPr lang="en-US" sz="1400" dirty="0"/>
              <a:t>6 CTYP Synch. HW Context Type (PCXI.UL wrong). </a:t>
            </a:r>
            <a:br>
              <a:rPr lang="en-US" sz="1400" dirty="0"/>
            </a:br>
            <a:r>
              <a:rPr lang="en-US" sz="1400" dirty="0"/>
              <a:t>7 NEST Synch. HW Nesting Error: RFE with non-zero call depth.</a:t>
            </a:r>
            <a:br>
              <a:rPr lang="en-US" sz="1400" dirty="0"/>
            </a:br>
            <a:endParaRPr lang="en-US" sz="1400" dirty="0"/>
          </a:p>
          <a:p>
            <a:pPr marL="0" indent="0">
              <a:buNone/>
            </a:pPr>
            <a:r>
              <a:rPr lang="en-US" sz="1400" b="1" dirty="0" smtClean="0"/>
              <a:t>Class </a:t>
            </a:r>
            <a:r>
              <a:rPr lang="en-US" sz="1400" b="1" dirty="0"/>
              <a:t>4 — System Bus and Peripheral Errors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/>
              <a:t>1 PSE Synch. HW Program Fetch Synchronous Error. </a:t>
            </a:r>
            <a:br>
              <a:rPr lang="en-US" sz="1400" dirty="0"/>
            </a:br>
            <a:r>
              <a:rPr lang="en-US" sz="1400" dirty="0"/>
              <a:t>2 DSE Synch. HW Data Access Synchronous Error. </a:t>
            </a:r>
            <a:br>
              <a:rPr lang="en-US" sz="1400" dirty="0"/>
            </a:br>
            <a:r>
              <a:rPr lang="en-US" sz="1400" dirty="0"/>
              <a:t>3 DAE </a:t>
            </a:r>
            <a:r>
              <a:rPr lang="en-US" sz="1400" dirty="0" err="1"/>
              <a:t>Asynch</a:t>
            </a:r>
            <a:r>
              <a:rPr lang="en-US" sz="1400" dirty="0"/>
              <a:t>. HW Data Access Asynchronous Error. </a:t>
            </a:r>
            <a:br>
              <a:rPr lang="en-US" sz="1400" dirty="0"/>
            </a:br>
            <a:endParaRPr lang="en-US" sz="1400" dirty="0" smtClean="0"/>
          </a:p>
          <a:p>
            <a:pPr marL="0" indent="0">
              <a:buNone/>
            </a:pPr>
            <a:r>
              <a:rPr lang="en-US" sz="1400" b="1" dirty="0" smtClean="0"/>
              <a:t>Class </a:t>
            </a:r>
            <a:r>
              <a:rPr lang="en-US" sz="1400" b="1" dirty="0"/>
              <a:t>5— Assertion Traps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/>
              <a:t>1 OVF Synch. SW Arithmetic Overflow. </a:t>
            </a:r>
            <a:br>
              <a:rPr lang="en-US" sz="1400" dirty="0"/>
            </a:br>
            <a:r>
              <a:rPr lang="en-US" sz="1400" dirty="0"/>
              <a:t>2 SOVF Synch. SW Sticky Arithmetic Overflow. </a:t>
            </a:r>
            <a:br>
              <a:rPr lang="en-US" sz="1400" dirty="0"/>
            </a:br>
            <a:endParaRPr lang="en-US" sz="1400" dirty="0" smtClean="0"/>
          </a:p>
          <a:p>
            <a:pPr marL="0" indent="0">
              <a:buNone/>
            </a:pPr>
            <a:r>
              <a:rPr lang="en-US" sz="1400" b="1" dirty="0" smtClean="0"/>
              <a:t>Class </a:t>
            </a:r>
            <a:r>
              <a:rPr lang="en-US" sz="1400" b="1" dirty="0"/>
              <a:t>6 — System </a:t>
            </a:r>
            <a:r>
              <a:rPr lang="en-US" sz="1400" b="1" dirty="0" smtClean="0"/>
              <a:t>Call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/>
              <a:t>SYS Synch. SW System Call. </a:t>
            </a:r>
          </a:p>
          <a:p>
            <a:pPr marL="0" indent="0">
              <a:buNone/>
            </a:pPr>
            <a:r>
              <a:rPr lang="en-US" sz="1400" dirty="0"/>
              <a:t/>
            </a:r>
            <a:br>
              <a:rPr lang="en-US" sz="1400" dirty="0"/>
            </a:br>
            <a:r>
              <a:rPr lang="en-US" sz="1400" b="1" dirty="0"/>
              <a:t>Class 7 — Non-</a:t>
            </a:r>
            <a:r>
              <a:rPr lang="en-US" sz="1400" b="1" dirty="0" err="1"/>
              <a:t>Maskable</a:t>
            </a:r>
            <a:r>
              <a:rPr lang="en-US" sz="1400" b="1" dirty="0"/>
              <a:t> Interrupt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/>
              <a:t>0 NMI </a:t>
            </a:r>
            <a:r>
              <a:rPr lang="en-US" sz="1400" dirty="0" err="1"/>
              <a:t>Asynch</a:t>
            </a:r>
            <a:r>
              <a:rPr lang="en-US" sz="1400" dirty="0"/>
              <a:t>. HW Non-</a:t>
            </a:r>
            <a:r>
              <a:rPr lang="en-US" sz="1400" dirty="0" err="1"/>
              <a:t>Maskable</a:t>
            </a:r>
            <a:r>
              <a:rPr lang="en-US" sz="1400" dirty="0"/>
              <a:t> Interrupt.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5F54-0D33-419B-857B-3D7E37773DA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411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Interrupt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371600"/>
            <a:ext cx="8503920" cy="4572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/>
              <a:t>Class 0 — MMU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0 VAF Synch. HW Virtual Address Fill. </a:t>
            </a:r>
            <a:br>
              <a:rPr lang="en-US" sz="1600" dirty="0"/>
            </a:br>
            <a:r>
              <a:rPr lang="en-US" sz="1600" dirty="0"/>
              <a:t>1 VAP Synch. HW Virtual Address Protection. </a:t>
            </a:r>
            <a:br>
              <a:rPr lang="en-US" sz="1600" dirty="0"/>
            </a:br>
            <a:r>
              <a:rPr lang="en-US" sz="1600" dirty="0"/>
              <a:t>Note: For VAF and VAP, see also MMU </a:t>
            </a:r>
            <a:r>
              <a:rPr lang="en-US" sz="1600" dirty="0" smtClean="0"/>
              <a:t>Traps</a:t>
            </a:r>
            <a:r>
              <a:rPr lang="en-US" sz="1600" dirty="0"/>
              <a:t>.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/>
              <a:t/>
            </a:r>
            <a:br>
              <a:rPr lang="en-US" sz="1600" dirty="0"/>
            </a:br>
            <a:r>
              <a:rPr lang="en-US" sz="1600" b="1" dirty="0"/>
              <a:t>Class 1 — Internal Protection Traps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1 PRIV Synch. HW Privileged Instruction. </a:t>
            </a:r>
            <a:br>
              <a:rPr lang="en-US" sz="1600" dirty="0"/>
            </a:br>
            <a:r>
              <a:rPr lang="en-US" sz="1600" dirty="0"/>
              <a:t>2 MPR Synch. HW Memory Protection Read. </a:t>
            </a:r>
            <a:br>
              <a:rPr lang="en-US" sz="1600" dirty="0"/>
            </a:br>
            <a:r>
              <a:rPr lang="en-US" sz="1600" dirty="0"/>
              <a:t>3 MPW Synch. HW Memory Protection Write. </a:t>
            </a:r>
            <a:br>
              <a:rPr lang="en-US" sz="1600" dirty="0"/>
            </a:br>
            <a:r>
              <a:rPr lang="en-US" sz="1600" dirty="0"/>
              <a:t>4 MPX Synch. HW Memory Protection Execution. </a:t>
            </a:r>
            <a:br>
              <a:rPr lang="en-US" sz="1600" dirty="0"/>
            </a:br>
            <a:r>
              <a:rPr lang="en-US" sz="1600" dirty="0"/>
              <a:t>5 MPP Synch. HW Memory Protection Peripheral Access. </a:t>
            </a:r>
            <a:br>
              <a:rPr lang="en-US" sz="1600" dirty="0"/>
            </a:br>
            <a:r>
              <a:rPr lang="en-US" sz="1600" dirty="0"/>
              <a:t>6 MPN Synch. HW Memory Protection Null Address. </a:t>
            </a:r>
            <a:br>
              <a:rPr lang="en-US" sz="1600" dirty="0"/>
            </a:br>
            <a:r>
              <a:rPr lang="en-US" sz="1600" dirty="0"/>
              <a:t>7 GRWP Synch. HW Global Register Write Protection.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/>
              <a:t/>
            </a:r>
            <a:br>
              <a:rPr lang="en-US" sz="1600" dirty="0"/>
            </a:br>
            <a:r>
              <a:rPr lang="en-US" sz="1600" b="1" dirty="0"/>
              <a:t>Class 2 — Instruction Errors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1 IOPC Synch. HW Illegal </a:t>
            </a:r>
            <a:r>
              <a:rPr lang="en-US" sz="1600" dirty="0" err="1"/>
              <a:t>Opcode</a:t>
            </a:r>
            <a:r>
              <a:rPr lang="en-US" sz="1600" dirty="0"/>
              <a:t>. </a:t>
            </a:r>
            <a:br>
              <a:rPr lang="en-US" sz="1600" dirty="0"/>
            </a:br>
            <a:r>
              <a:rPr lang="en-US" sz="1600" dirty="0"/>
              <a:t>2 UOPC Synch. HW Unimplemented </a:t>
            </a:r>
            <a:r>
              <a:rPr lang="en-US" sz="1600" dirty="0" err="1"/>
              <a:t>Opcode</a:t>
            </a:r>
            <a:r>
              <a:rPr lang="en-US" sz="1600" dirty="0"/>
              <a:t>. </a:t>
            </a:r>
            <a:br>
              <a:rPr lang="en-US" sz="1600" dirty="0"/>
            </a:br>
            <a:r>
              <a:rPr lang="en-US" sz="1600" dirty="0"/>
              <a:t>3 OPD Synch. HW Invalid Operand specification. </a:t>
            </a:r>
            <a:br>
              <a:rPr lang="en-US" sz="1600" dirty="0"/>
            </a:br>
            <a:r>
              <a:rPr lang="en-US" sz="1600" dirty="0"/>
              <a:t>4 ALN Synch. HW Data Address Alignment. </a:t>
            </a:r>
            <a:br>
              <a:rPr lang="en-US" sz="1600" dirty="0"/>
            </a:br>
            <a:r>
              <a:rPr lang="en-US" sz="1600" dirty="0"/>
              <a:t>5 MEM Synch. HW Invalid Local Memory Address. </a:t>
            </a:r>
            <a:br>
              <a:rPr lang="en-US" sz="1600" dirty="0"/>
            </a:br>
            <a:endParaRPr lang="en-US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5F54-0D33-419B-857B-3D7E37773DA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5678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201</TotalTime>
  <Words>536</Words>
  <Application>Microsoft Office PowerPoint</Application>
  <PresentationFormat>On-screen Show (4:3)</PresentationFormat>
  <Paragraphs>143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Civic</vt:lpstr>
      <vt:lpstr>Review of Module1</vt:lpstr>
      <vt:lpstr>Items</vt:lpstr>
      <vt:lpstr>Exercise#1</vt:lpstr>
      <vt:lpstr>Activity#1</vt:lpstr>
      <vt:lpstr>Exercise #2</vt:lpstr>
      <vt:lpstr>Operating System</vt:lpstr>
      <vt:lpstr>Operating system Modular View</vt:lpstr>
      <vt:lpstr>Interrupt Levels (contd.)</vt:lpstr>
      <vt:lpstr>Interrupt Levels</vt:lpstr>
      <vt:lpstr>How to build “robust” systems?</vt:lpstr>
      <vt:lpstr>Some Logistics</vt:lpstr>
      <vt:lpstr>Status of connectivity to Buffalo</vt:lpstr>
      <vt:lpstr>Student Portfolio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Logistics</dc:title>
  <dc:creator>bina</dc:creator>
  <cp:lastModifiedBy>bina</cp:lastModifiedBy>
  <cp:revision>15</cp:revision>
  <dcterms:created xsi:type="dcterms:W3CDTF">2013-05-15T14:16:29Z</dcterms:created>
  <dcterms:modified xsi:type="dcterms:W3CDTF">2013-05-16T16:00:10Z</dcterms:modified>
</cp:coreProperties>
</file>