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F772D1-6E6C-418E-86CF-338E9D246926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43DE0F-B2A6-4B48-AB2A-D1C382551342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pPr rtl="0"/>
          <a:r>
            <a:rPr lang="en-US" sz="1600" b="1" smtClean="0"/>
            <a:t>Emerging Applications</a:t>
          </a:r>
          <a:endParaRPr lang="en-US" sz="1600" b="1"/>
        </a:p>
      </dgm:t>
    </dgm:pt>
    <dgm:pt modelId="{7CF04F9E-E165-4F2E-B59D-8319C2CC81B5}" type="par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B97FDDE0-5A5B-4B58-BB8B-1B04D162AB5A}" type="sib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A85FE2A1-A65C-4D0F-804E-9AF1048AAB1E}">
      <dgm:prSet custT="1"/>
      <dgm:spPr>
        <a:solidFill>
          <a:srgbClr val="00B050">
            <a:alpha val="50000"/>
          </a:srgbClr>
        </a:solidFill>
      </dgm:spPr>
      <dgm:t>
        <a:bodyPr/>
        <a:lstStyle/>
        <a:p>
          <a:pPr rtl="0"/>
          <a:r>
            <a:rPr lang="en-US" sz="1600" b="1" smtClean="0"/>
            <a:t>Capstone </a:t>
          </a:r>
          <a:endParaRPr lang="en-US" sz="1600" b="1"/>
        </a:p>
      </dgm:t>
    </dgm:pt>
    <dgm:pt modelId="{230730AA-351A-4FFF-8ABC-8A1EB87A5829}" type="par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8D4C26A-2435-4274-B6C6-BB359B66B1AB}" type="sib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B5CECD5-6178-4EC7-9F2C-1DFEBF1D1FAF}">
      <dgm:prSet custT="1"/>
      <dgm:spPr>
        <a:solidFill>
          <a:srgbClr val="0070C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Research methods</a:t>
          </a:r>
          <a:endParaRPr lang="en-US" sz="1600" b="1" dirty="0"/>
        </a:p>
      </dgm:t>
    </dgm:pt>
    <dgm:pt modelId="{20C9B159-C791-4B94-80F8-D1453EC86518}" type="par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F48BD715-B023-4B4F-A0AD-59F143F11366}" type="sib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96DA5F69-7316-476E-86E6-4F762EC570F4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en-US" sz="1600" b="1" dirty="0" smtClean="0"/>
            <a:t>Communication of research results</a:t>
          </a:r>
          <a:endParaRPr lang="en-US" sz="1600" b="1" dirty="0"/>
        </a:p>
      </dgm:t>
    </dgm:pt>
    <dgm:pt modelId="{57112F5E-1751-42B5-AD2C-B293A8560D88}" type="par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2C5386A0-0641-437C-BC48-C7EDB65016EA}" type="sib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BFA13B3B-5F2E-4308-AD1B-F5E151950349}" type="pres">
      <dgm:prSet presAssocID="{5BF772D1-6E6C-418E-86CF-338E9D24692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8B180F-854A-423A-A04B-6FC2E64B0655}" type="pres">
      <dgm:prSet presAssocID="{6143DE0F-B2A6-4B48-AB2A-D1C382551342}" presName="circ1" presStyleLbl="vennNode1" presStyleIdx="0" presStyleCnt="4" custScaleX="123333" custScaleY="123333"/>
      <dgm:spPr/>
      <dgm:t>
        <a:bodyPr/>
        <a:lstStyle/>
        <a:p>
          <a:endParaRPr lang="en-US"/>
        </a:p>
      </dgm:t>
    </dgm:pt>
    <dgm:pt modelId="{5C9BE730-80A3-46A6-BD9C-E171C8D80162}" type="pres">
      <dgm:prSet presAssocID="{6143DE0F-B2A6-4B48-AB2A-D1C38255134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1EF8A-0035-446F-9111-11A3B942F770}" type="pres">
      <dgm:prSet presAssocID="{A85FE2A1-A65C-4D0F-804E-9AF1048AAB1E}" presName="circ2" presStyleLbl="vennNode1" presStyleIdx="1" presStyleCnt="4" custScaleX="118205" custScaleY="109872"/>
      <dgm:spPr/>
      <dgm:t>
        <a:bodyPr/>
        <a:lstStyle/>
        <a:p>
          <a:endParaRPr lang="en-US"/>
        </a:p>
      </dgm:t>
    </dgm:pt>
    <dgm:pt modelId="{07938365-9A35-4406-A3BE-6BECC93B5891}" type="pres">
      <dgm:prSet presAssocID="{A85FE2A1-A65C-4D0F-804E-9AF1048AAB1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B809F-65D3-4CDD-B112-E010892D24F4}" type="pres">
      <dgm:prSet presAssocID="{BB5CECD5-6178-4EC7-9F2C-1DFEBF1D1FAF}" presName="circ3" presStyleLbl="vennNode1" presStyleIdx="2" presStyleCnt="4"/>
      <dgm:spPr/>
      <dgm:t>
        <a:bodyPr/>
        <a:lstStyle/>
        <a:p>
          <a:endParaRPr lang="en-US"/>
        </a:p>
      </dgm:t>
    </dgm:pt>
    <dgm:pt modelId="{E55CC4E4-9942-4FF1-B613-7AE7D50859AE}" type="pres">
      <dgm:prSet presAssocID="{BB5CECD5-6178-4EC7-9F2C-1DFEBF1D1FA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75C1F-0A82-4AD3-A48A-1E80A9F92728}" type="pres">
      <dgm:prSet presAssocID="{96DA5F69-7316-476E-86E6-4F762EC570F4}" presName="circ4" presStyleLbl="vennNode1" presStyleIdx="3" presStyleCnt="4" custScaleX="104165" custScaleY="109872"/>
      <dgm:spPr/>
      <dgm:t>
        <a:bodyPr/>
        <a:lstStyle/>
        <a:p>
          <a:endParaRPr lang="en-US"/>
        </a:p>
      </dgm:t>
    </dgm:pt>
    <dgm:pt modelId="{50EE586E-0C4D-44BE-A700-5F47627057C5}" type="pres">
      <dgm:prSet presAssocID="{96DA5F69-7316-476E-86E6-4F762EC570F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C34F1F-DDE7-436C-A4EB-CE9415346CF9}" type="presOf" srcId="{A85FE2A1-A65C-4D0F-804E-9AF1048AAB1E}" destId="{B331EF8A-0035-446F-9111-11A3B942F770}" srcOrd="0" destOrd="0" presId="urn:microsoft.com/office/officeart/2005/8/layout/venn1"/>
    <dgm:cxn modelId="{2522DE08-B204-4019-8D10-874623B2EE01}" type="presOf" srcId="{BB5CECD5-6178-4EC7-9F2C-1DFEBF1D1FAF}" destId="{E55CC4E4-9942-4FF1-B613-7AE7D50859AE}" srcOrd="1" destOrd="0" presId="urn:microsoft.com/office/officeart/2005/8/layout/venn1"/>
    <dgm:cxn modelId="{839DE9A8-E5DB-4699-B103-75CD5514D553}" type="presOf" srcId="{A85FE2A1-A65C-4D0F-804E-9AF1048AAB1E}" destId="{07938365-9A35-4406-A3BE-6BECC93B5891}" srcOrd="1" destOrd="0" presId="urn:microsoft.com/office/officeart/2005/8/layout/venn1"/>
    <dgm:cxn modelId="{D03F6DB8-71E6-4221-9FCB-2CE6F41D4220}" type="presOf" srcId="{6143DE0F-B2A6-4B48-AB2A-D1C382551342}" destId="{E58B180F-854A-423A-A04B-6FC2E64B0655}" srcOrd="0" destOrd="0" presId="urn:microsoft.com/office/officeart/2005/8/layout/venn1"/>
    <dgm:cxn modelId="{C99C1E9E-EEAC-4A33-9308-89E416C84509}" type="presOf" srcId="{5BF772D1-6E6C-418E-86CF-338E9D246926}" destId="{BFA13B3B-5F2E-4308-AD1B-F5E151950349}" srcOrd="0" destOrd="0" presId="urn:microsoft.com/office/officeart/2005/8/layout/venn1"/>
    <dgm:cxn modelId="{597B110E-BB48-4BFE-A1E5-5B5D9FE7650A}" srcId="{5BF772D1-6E6C-418E-86CF-338E9D246926}" destId="{6143DE0F-B2A6-4B48-AB2A-D1C382551342}" srcOrd="0" destOrd="0" parTransId="{7CF04F9E-E165-4F2E-B59D-8319C2CC81B5}" sibTransId="{B97FDDE0-5A5B-4B58-BB8B-1B04D162AB5A}"/>
    <dgm:cxn modelId="{8C926BD3-C5DD-4763-8BF3-EA65FEA6A230}" type="presOf" srcId="{BB5CECD5-6178-4EC7-9F2C-1DFEBF1D1FAF}" destId="{BD5B809F-65D3-4CDD-B112-E010892D24F4}" srcOrd="0" destOrd="0" presId="urn:microsoft.com/office/officeart/2005/8/layout/venn1"/>
    <dgm:cxn modelId="{A2025139-D1AE-47D0-9790-97A2562ED051}" srcId="{5BF772D1-6E6C-418E-86CF-338E9D246926}" destId="{A85FE2A1-A65C-4D0F-804E-9AF1048AAB1E}" srcOrd="1" destOrd="0" parTransId="{230730AA-351A-4FFF-8ABC-8A1EB87A5829}" sibTransId="{B8D4C26A-2435-4274-B6C6-BB359B66B1AB}"/>
    <dgm:cxn modelId="{019856FA-2699-43C5-9957-568EA8DC6184}" srcId="{5BF772D1-6E6C-418E-86CF-338E9D246926}" destId="{96DA5F69-7316-476E-86E6-4F762EC570F4}" srcOrd="3" destOrd="0" parTransId="{57112F5E-1751-42B5-AD2C-B293A8560D88}" sibTransId="{2C5386A0-0641-437C-BC48-C7EDB65016EA}"/>
    <dgm:cxn modelId="{FAF49496-9912-4DB8-88C6-3EA08B250E2F}" type="presOf" srcId="{96DA5F69-7316-476E-86E6-4F762EC570F4}" destId="{50EE586E-0C4D-44BE-A700-5F47627057C5}" srcOrd="1" destOrd="0" presId="urn:microsoft.com/office/officeart/2005/8/layout/venn1"/>
    <dgm:cxn modelId="{A6641AC6-F412-4314-BE6A-60AFBE71D603}" type="presOf" srcId="{96DA5F69-7316-476E-86E6-4F762EC570F4}" destId="{02775C1F-0A82-4AD3-A48A-1E80A9F92728}" srcOrd="0" destOrd="0" presId="urn:microsoft.com/office/officeart/2005/8/layout/venn1"/>
    <dgm:cxn modelId="{69C4BCD6-56C3-4900-B725-6741C307D132}" srcId="{5BF772D1-6E6C-418E-86CF-338E9D246926}" destId="{BB5CECD5-6178-4EC7-9F2C-1DFEBF1D1FAF}" srcOrd="2" destOrd="0" parTransId="{20C9B159-C791-4B94-80F8-D1453EC86518}" sibTransId="{F48BD715-B023-4B4F-A0AD-59F143F11366}"/>
    <dgm:cxn modelId="{806213EF-CE7D-4FBE-8EC5-5E4F8A93A37A}" type="presOf" srcId="{6143DE0F-B2A6-4B48-AB2A-D1C382551342}" destId="{5C9BE730-80A3-46A6-BD9C-E171C8D80162}" srcOrd="1" destOrd="0" presId="urn:microsoft.com/office/officeart/2005/8/layout/venn1"/>
    <dgm:cxn modelId="{0C8BD1D1-608D-4A6E-BFE7-8D172AFBF2F4}" type="presParOf" srcId="{BFA13B3B-5F2E-4308-AD1B-F5E151950349}" destId="{E58B180F-854A-423A-A04B-6FC2E64B0655}" srcOrd="0" destOrd="0" presId="urn:microsoft.com/office/officeart/2005/8/layout/venn1"/>
    <dgm:cxn modelId="{553A0DCA-9119-4BD5-830A-43776FDC8E58}" type="presParOf" srcId="{BFA13B3B-5F2E-4308-AD1B-F5E151950349}" destId="{5C9BE730-80A3-46A6-BD9C-E171C8D80162}" srcOrd="1" destOrd="0" presId="urn:microsoft.com/office/officeart/2005/8/layout/venn1"/>
    <dgm:cxn modelId="{8D8D3D04-3C93-4E7C-8019-7A8B6D607159}" type="presParOf" srcId="{BFA13B3B-5F2E-4308-AD1B-F5E151950349}" destId="{B331EF8A-0035-446F-9111-11A3B942F770}" srcOrd="2" destOrd="0" presId="urn:microsoft.com/office/officeart/2005/8/layout/venn1"/>
    <dgm:cxn modelId="{4D9ED15C-B611-40C8-9964-5BD59851FDF3}" type="presParOf" srcId="{BFA13B3B-5F2E-4308-AD1B-F5E151950349}" destId="{07938365-9A35-4406-A3BE-6BECC93B5891}" srcOrd="3" destOrd="0" presId="urn:microsoft.com/office/officeart/2005/8/layout/venn1"/>
    <dgm:cxn modelId="{58C4CBA8-BEFB-432C-8AB5-062BC0B196D3}" type="presParOf" srcId="{BFA13B3B-5F2E-4308-AD1B-F5E151950349}" destId="{BD5B809F-65D3-4CDD-B112-E010892D24F4}" srcOrd="4" destOrd="0" presId="urn:microsoft.com/office/officeart/2005/8/layout/venn1"/>
    <dgm:cxn modelId="{128F9E32-4F61-406E-87F7-3351F1C1DE0F}" type="presParOf" srcId="{BFA13B3B-5F2E-4308-AD1B-F5E151950349}" destId="{E55CC4E4-9942-4FF1-B613-7AE7D50859AE}" srcOrd="5" destOrd="0" presId="urn:microsoft.com/office/officeart/2005/8/layout/venn1"/>
    <dgm:cxn modelId="{B4CB13BA-B8A4-4568-91AB-A5ABF16CADAE}" type="presParOf" srcId="{BFA13B3B-5F2E-4308-AD1B-F5E151950349}" destId="{02775C1F-0A82-4AD3-A48A-1E80A9F92728}" srcOrd="6" destOrd="0" presId="urn:microsoft.com/office/officeart/2005/8/layout/venn1"/>
    <dgm:cxn modelId="{288CF612-A7C2-4D2F-8A87-63869C775557}" type="presParOf" srcId="{BFA13B3B-5F2E-4308-AD1B-F5E151950349}" destId="{50EE586E-0C4D-44BE-A700-5F47627057C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B180F-854A-423A-A04B-6FC2E64B0655}">
      <dsp:nvSpPr>
        <dsp:cNvPr id="0" name=""/>
        <dsp:cNvSpPr/>
      </dsp:nvSpPr>
      <dsp:spPr>
        <a:xfrm>
          <a:off x="2702427" y="-92962"/>
          <a:ext cx="2932168" cy="2932168"/>
        </a:xfrm>
        <a:prstGeom prst="ellipse">
          <a:avLst/>
        </a:prstGeom>
        <a:solidFill>
          <a:srgbClr val="FF00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Emerging Applications</a:t>
          </a:r>
          <a:endParaRPr lang="en-US" sz="1600" b="1" kern="1200"/>
        </a:p>
      </dsp:txBody>
      <dsp:txXfrm>
        <a:off x="3040754" y="301752"/>
        <a:ext cx="2255513" cy="930399"/>
      </dsp:txXfrm>
    </dsp:sp>
    <dsp:sp modelId="{B331EF8A-0035-446F-9111-11A3B942F770}">
      <dsp:nvSpPr>
        <dsp:cNvPr id="0" name=""/>
        <dsp:cNvSpPr/>
      </dsp:nvSpPr>
      <dsp:spPr>
        <a:xfrm>
          <a:off x="3814945" y="1118611"/>
          <a:ext cx="2810252" cy="2612140"/>
        </a:xfrm>
        <a:prstGeom prst="ellipse">
          <a:avLst/>
        </a:prstGeom>
        <a:solidFill>
          <a:srgbClr val="00B05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Capstone </a:t>
          </a:r>
          <a:endParaRPr lang="en-US" sz="1600" b="1" kern="1200"/>
        </a:p>
      </dsp:txBody>
      <dsp:txXfrm>
        <a:off x="5328158" y="1420012"/>
        <a:ext cx="1080866" cy="2009339"/>
      </dsp:txXfrm>
    </dsp:sp>
    <dsp:sp modelId="{BD5B809F-65D3-4CDD-B112-E010892D24F4}">
      <dsp:nvSpPr>
        <dsp:cNvPr id="0" name=""/>
        <dsp:cNvSpPr/>
      </dsp:nvSpPr>
      <dsp:spPr>
        <a:xfrm>
          <a:off x="2979791" y="2287522"/>
          <a:ext cx="2377440" cy="2377440"/>
        </a:xfrm>
        <a:prstGeom prst="ellipse">
          <a:avLst/>
        </a:prstGeom>
        <a:solidFill>
          <a:srgbClr val="0070C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methods</a:t>
          </a:r>
          <a:endParaRPr lang="en-US" sz="1600" b="1" kern="1200" dirty="0"/>
        </a:p>
      </dsp:txBody>
      <dsp:txXfrm>
        <a:off x="3254111" y="3590542"/>
        <a:ext cx="1828800" cy="754380"/>
      </dsp:txXfrm>
    </dsp:sp>
    <dsp:sp modelId="{02775C1F-0A82-4AD3-A48A-1E80A9F92728}">
      <dsp:nvSpPr>
        <dsp:cNvPr id="0" name=""/>
        <dsp:cNvSpPr/>
      </dsp:nvSpPr>
      <dsp:spPr>
        <a:xfrm>
          <a:off x="1878721" y="1118611"/>
          <a:ext cx="2476460" cy="2612140"/>
        </a:xfrm>
        <a:prstGeom prst="ellipse">
          <a:avLst/>
        </a:prstGeom>
        <a:solidFill>
          <a:srgbClr val="7030A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Communication of research results</a:t>
          </a:r>
          <a:endParaRPr lang="en-US" sz="1600" b="1" kern="1200" dirty="0"/>
        </a:p>
      </dsp:txBody>
      <dsp:txXfrm>
        <a:off x="2069218" y="1420012"/>
        <a:ext cx="952484" cy="2009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3DC66-60FD-4855-A79B-AD75053EC299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6F890-A6B2-4F4D-996B-ED22FA81B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2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F32EC0-2709-40DB-B3E7-166106CD01D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drew.cmu.edu/course/90-754/umlucdfaq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Capstone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76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Deliverables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See the project report we discusses earlier</a:t>
            </a:r>
          </a:p>
          <a:p>
            <a:r>
              <a:rPr lang="en-US" dirty="0" smtClean="0"/>
              <a:t>We will prepare a JavaScript-based web page for presenting our project report</a:t>
            </a:r>
          </a:p>
          <a:p>
            <a:r>
              <a:rPr lang="en-US" dirty="0" smtClean="0"/>
              <a:t>Multi-media presentation/screen shots/movie clips</a:t>
            </a:r>
          </a:p>
          <a:p>
            <a:r>
              <a:rPr lang="en-US" dirty="0" smtClean="0"/>
              <a:t>The paper you will write also helps in achieving the goal of the capstone course.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7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clear and well defined requirements-document is important </a:t>
            </a:r>
          </a:p>
          <a:p>
            <a:pPr lvl="1"/>
            <a:r>
              <a:rPr lang="en-US" dirty="0" smtClean="0"/>
              <a:t>Correctness of </a:t>
            </a:r>
            <a:r>
              <a:rPr lang="en-US" dirty="0"/>
              <a:t> </a:t>
            </a:r>
            <a:r>
              <a:rPr lang="en-US" dirty="0" smtClean="0"/>
              <a:t>design, implementation and testing</a:t>
            </a:r>
          </a:p>
          <a:p>
            <a:r>
              <a:rPr lang="en-US" dirty="0" smtClean="0"/>
              <a:t>There are different approaches to specifying the requirements</a:t>
            </a:r>
          </a:p>
          <a:p>
            <a:r>
              <a:rPr lang="en-US" dirty="0" smtClean="0"/>
              <a:t>Use case diagram specifies the uses of the system, with user stimulus that invokes a particular use.</a:t>
            </a:r>
          </a:p>
          <a:p>
            <a:r>
              <a:rPr lang="en-US" dirty="0" smtClean="0"/>
              <a:t>It also specifies error conditions, and how it is handled.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www.andrew.cmu.edu/course/90-754/umlucdfaq.html</a:t>
            </a:r>
            <a:endParaRPr lang="en-US" dirty="0" smtClean="0"/>
          </a:p>
          <a:p>
            <a:r>
              <a:rPr lang="en-US" dirty="0" smtClean="0"/>
              <a:t>It can in a pictorial form or in a text form/document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77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and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CSE651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Typically OO design</a:t>
            </a:r>
          </a:p>
          <a:p>
            <a:r>
              <a:rPr lang="en-US" dirty="0" smtClean="0"/>
              <a:t>Class diagrams, sequence diagrams, etc.</a:t>
            </a:r>
          </a:p>
          <a:p>
            <a:r>
              <a:rPr lang="en-US" dirty="0" smtClean="0"/>
              <a:t>During the analysis phase you will discover the classes and the relationship (has a, is a, </a:t>
            </a:r>
            <a:r>
              <a:rPr lang="en-US" dirty="0" err="1" smtClean="0"/>
              <a:t>etc</a:t>
            </a:r>
            <a:r>
              <a:rPr lang="en-US" dirty="0" smtClean="0"/>
              <a:t>) among them. These are represented using class diagrams.</a:t>
            </a:r>
          </a:p>
          <a:p>
            <a:r>
              <a:rPr lang="en-US" dirty="0" smtClean="0"/>
              <a:t>The class diagrams are then used as design for the implementation of the prototype.</a:t>
            </a:r>
          </a:p>
          <a:p>
            <a:r>
              <a:rPr lang="en-US" dirty="0" smtClean="0"/>
              <a:t>There are other model for analysis and desig</a:t>
            </a:r>
            <a:r>
              <a:rPr lang="en-US" dirty="0" smtClean="0"/>
              <a:t>n. </a:t>
            </a:r>
          </a:p>
          <a:p>
            <a:r>
              <a:rPr lang="en-US" dirty="0" smtClean="0"/>
              <a:t>You will learn more about these in your OO course.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71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Implementation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the prototype implementation for this course you will have a hardware and a software component.</a:t>
            </a:r>
          </a:p>
          <a:p>
            <a:r>
              <a:rPr lang="en-US" dirty="0" smtClean="0"/>
              <a:t>Clearly document the implementation details and steps taken.</a:t>
            </a:r>
          </a:p>
          <a:p>
            <a:r>
              <a:rPr lang="en-US" dirty="0" smtClean="0"/>
              <a:t>An IDE (integrated development environment) will be used in the design of your project.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46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and Modification of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Your project document should provide the test set used to determine th</a:t>
            </a:r>
            <a:r>
              <a:rPr lang="en-US" dirty="0" smtClean="0"/>
              <a:t>e correctness of your implementation</a:t>
            </a:r>
          </a:p>
          <a:p>
            <a:r>
              <a:rPr lang="en-US" dirty="0" smtClean="0"/>
              <a:t>There may functional as well as non-functional requirements that need to be tested.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602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Newer Approaches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Probabilistic approaches: many events can be modeled as stochastic or random </a:t>
            </a:r>
            <a:r>
              <a:rPr lang="en-US" dirty="0" smtClean="0"/>
              <a:t>processes</a:t>
            </a:r>
            <a:endParaRPr lang="en-US" dirty="0" smtClean="0"/>
          </a:p>
          <a:p>
            <a:r>
              <a:rPr lang="en-US" dirty="0" smtClean="0"/>
              <a:t>Big data approaches : enormous amount of data is being collected by various sensors inside an automobile, how to analyze this and learn from it, extract useful knowledge, discover anomalies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03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4037351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50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Model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1059030"/>
            <a:ext cx="6858000" cy="41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8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J.R. Goldberg. Capstone </a:t>
            </a:r>
            <a:r>
              <a:rPr lang="en-US" sz="2000" dirty="0"/>
              <a:t>Design </a:t>
            </a:r>
            <a:r>
              <a:rPr lang="en-US" sz="2000" dirty="0" smtClean="0"/>
              <a:t>Courses: Producing Industry-Ready Biomedical Engineers, Morgan-Claypool, 2007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2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Capstone?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provides </a:t>
            </a:r>
            <a:r>
              <a:rPr lang="en-US" dirty="0"/>
              <a:t>them with the </a:t>
            </a:r>
            <a:r>
              <a:rPr lang="en-US" dirty="0" smtClean="0"/>
              <a:t>opportunity to </a:t>
            </a:r>
            <a:r>
              <a:rPr lang="en-US" dirty="0"/>
              <a:t>apply what </a:t>
            </a:r>
            <a:r>
              <a:rPr lang="en-US" dirty="0" smtClean="0"/>
              <a:t>students </a:t>
            </a:r>
            <a:r>
              <a:rPr lang="en-US" dirty="0"/>
              <a:t>have learned in previous </a:t>
            </a:r>
            <a:r>
              <a:rPr lang="en-US" dirty="0" smtClean="0"/>
              <a:t>courses; </a:t>
            </a:r>
          </a:p>
          <a:p>
            <a:r>
              <a:rPr lang="en-US" dirty="0"/>
              <a:t>D</a:t>
            </a:r>
            <a:r>
              <a:rPr lang="en-US" dirty="0" smtClean="0"/>
              <a:t>evelop </a:t>
            </a:r>
            <a:r>
              <a:rPr lang="en-US" dirty="0"/>
              <a:t>their communication (written, </a:t>
            </a:r>
            <a:r>
              <a:rPr lang="en-US" b="1" dirty="0" smtClean="0"/>
              <a:t>analytical</a:t>
            </a:r>
            <a:r>
              <a:rPr lang="en-US" dirty="0" smtClean="0"/>
              <a:t>, oral</a:t>
            </a:r>
            <a:r>
              <a:rPr lang="en-US" dirty="0"/>
              <a:t>, </a:t>
            </a:r>
            <a:r>
              <a:rPr lang="en-US" dirty="0" smtClean="0"/>
              <a:t>and </a:t>
            </a:r>
            <a:r>
              <a:rPr lang="en-US" b="1" dirty="0" smtClean="0"/>
              <a:t>graphical (Visualization)</a:t>
            </a:r>
            <a:r>
              <a:rPr lang="en-US" dirty="0" smtClean="0"/>
              <a:t>), </a:t>
            </a:r>
            <a:r>
              <a:rPr lang="en-US" dirty="0"/>
              <a:t>interpersonal (teamwork, conflict management, and negotiation), project </a:t>
            </a:r>
            <a:r>
              <a:rPr lang="en-US" dirty="0" smtClean="0"/>
              <a:t>management, and </a:t>
            </a:r>
            <a:r>
              <a:rPr lang="en-US" dirty="0"/>
              <a:t>design skills; </a:t>
            </a:r>
            <a:endParaRPr lang="en-US" dirty="0" smtClean="0"/>
          </a:p>
          <a:p>
            <a:r>
              <a:rPr lang="en-US" dirty="0" smtClean="0"/>
              <a:t>Reinforce the design and development process of a product;</a:t>
            </a:r>
          </a:p>
          <a:p>
            <a:r>
              <a:rPr lang="en-US" dirty="0" smtClean="0"/>
              <a:t>It </a:t>
            </a:r>
            <a:r>
              <a:rPr lang="en-US" dirty="0"/>
              <a:t>also provides students with </a:t>
            </a:r>
            <a:r>
              <a:rPr lang="en-US" dirty="0" smtClean="0"/>
              <a:t>an understanding </a:t>
            </a:r>
            <a:r>
              <a:rPr lang="en-US" dirty="0"/>
              <a:t>of the economic, financial, legal, and regulatory aspects of the design, </a:t>
            </a:r>
            <a:r>
              <a:rPr lang="en-US" dirty="0" smtClean="0"/>
              <a:t>development, and </a:t>
            </a:r>
            <a:r>
              <a:rPr lang="en-US" dirty="0"/>
              <a:t>commercialization </a:t>
            </a:r>
            <a:r>
              <a:rPr lang="en-US" dirty="0" smtClean="0"/>
              <a:t>of technology.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72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Capstone?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/>
              <a:t>of design and technical skills</a:t>
            </a:r>
          </a:p>
          <a:p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/>
              <a:t>of “soft skills” such as teamwork, communication, and interpersonal skills</a:t>
            </a:r>
          </a:p>
          <a:p>
            <a:r>
              <a:rPr lang="en-US" dirty="0" smtClean="0"/>
              <a:t>Develop the </a:t>
            </a:r>
            <a:r>
              <a:rPr lang="en-US" dirty="0"/>
              <a:t>ability to manage the product development process</a:t>
            </a:r>
          </a:p>
          <a:p>
            <a:r>
              <a:rPr lang="en-US" dirty="0"/>
              <a:t>O</a:t>
            </a:r>
            <a:r>
              <a:rPr lang="en-US" dirty="0" smtClean="0"/>
              <a:t>ral</a:t>
            </a:r>
            <a:r>
              <a:rPr lang="en-US" dirty="0"/>
              <a:t>, written, and </a:t>
            </a:r>
            <a:r>
              <a:rPr lang="en-US" dirty="0" smtClean="0"/>
              <a:t>graphical/ Visualization </a:t>
            </a:r>
            <a:r>
              <a:rPr lang="en-US" dirty="0"/>
              <a:t>communication skills</a:t>
            </a:r>
          </a:p>
          <a:p>
            <a:r>
              <a:rPr lang="en-US" dirty="0"/>
              <a:t>E</a:t>
            </a:r>
            <a:r>
              <a:rPr lang="en-US" dirty="0" smtClean="0"/>
              <a:t>xperience </a:t>
            </a:r>
            <a:r>
              <a:rPr lang="en-US" dirty="0"/>
              <a:t>with solving a real-life, open-ended problem</a:t>
            </a:r>
          </a:p>
          <a:p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/>
              <a:t>of an understanding of the industry perspective (including financial, </a:t>
            </a:r>
            <a:r>
              <a:rPr lang="en-US" dirty="0" smtClean="0"/>
              <a:t>regulatory, and </a:t>
            </a:r>
            <a:r>
              <a:rPr lang="en-US" dirty="0"/>
              <a:t>legal issues</a:t>
            </a:r>
            <a:r>
              <a:rPr lang="en-US" dirty="0" smtClean="0"/>
              <a:t>): in this case automotive industry</a:t>
            </a:r>
            <a:endParaRPr lang="en-US" dirty="0"/>
          </a:p>
          <a:p>
            <a:r>
              <a:rPr lang="en-US" dirty="0"/>
              <a:t>E</a:t>
            </a:r>
            <a:r>
              <a:rPr lang="en-US" dirty="0" smtClean="0"/>
              <a:t>xposure </a:t>
            </a:r>
            <a:r>
              <a:rPr lang="en-US" dirty="0"/>
              <a:t>to results-oriented evaluations of their </a:t>
            </a:r>
            <a:r>
              <a:rPr lang="en-US" dirty="0" smtClean="0"/>
              <a:t>projects</a:t>
            </a:r>
          </a:p>
          <a:p>
            <a:r>
              <a:rPr lang="en-US" dirty="0" smtClean="0"/>
              <a:t>It is a culmination of all the  knowledge from other courses and application of the same.</a:t>
            </a:r>
          </a:p>
          <a:p>
            <a:r>
              <a:rPr lang="en-US" dirty="0" smtClean="0"/>
              <a:t>Capstone projects are important components in a </a:t>
            </a:r>
            <a:r>
              <a:rPr lang="en-US" dirty="0" smtClean="0"/>
              <a:t>program </a:t>
            </a:r>
            <a:r>
              <a:rPr lang="en-US" dirty="0" smtClean="0"/>
              <a:t>accreditation process (esp. in United States)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73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Capstone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bility </a:t>
            </a:r>
            <a:r>
              <a:rPr lang="en-US" dirty="0"/>
              <a:t>to design </a:t>
            </a:r>
            <a:r>
              <a:rPr lang="en-US" dirty="0" smtClean="0"/>
              <a:t>a system</a:t>
            </a:r>
            <a:r>
              <a:rPr lang="en-US" dirty="0"/>
              <a:t>, component, or process to meet desired needs within realistic constraints such as </a:t>
            </a:r>
            <a:r>
              <a:rPr lang="en-US" dirty="0" smtClean="0"/>
              <a:t>economic, environmental</a:t>
            </a:r>
            <a:r>
              <a:rPr lang="en-US" dirty="0"/>
              <a:t>, social, political, ethical, health and safety, manufacturability, and </a:t>
            </a:r>
            <a:r>
              <a:rPr lang="en-US" dirty="0" smtClean="0"/>
              <a:t>sustainability.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01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do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Define the requirements based on customer/client needs</a:t>
            </a:r>
          </a:p>
          <a:p>
            <a:r>
              <a:rPr lang="en-US" dirty="0" smtClean="0"/>
              <a:t>Determine / understand the constraints (e.g. the memory constraint in Arduino boards)</a:t>
            </a:r>
          </a:p>
          <a:p>
            <a:r>
              <a:rPr lang="en-US" dirty="0" smtClean="0"/>
              <a:t>Define the problem to be solved</a:t>
            </a:r>
            <a:endParaRPr lang="en-US" dirty="0"/>
          </a:p>
          <a:p>
            <a:r>
              <a:rPr lang="en-US" dirty="0" smtClean="0"/>
              <a:t>Define the project scope</a:t>
            </a:r>
            <a:endParaRPr lang="en-US" dirty="0"/>
          </a:p>
          <a:p>
            <a:r>
              <a:rPr lang="en-US" dirty="0"/>
              <a:t>Study alternative </a:t>
            </a:r>
            <a:r>
              <a:rPr lang="en-US" dirty="0" smtClean="0"/>
              <a:t>solutions and compare</a:t>
            </a:r>
            <a:endParaRPr lang="en-US" dirty="0"/>
          </a:p>
          <a:p>
            <a:r>
              <a:rPr lang="en-US" dirty="0" smtClean="0"/>
              <a:t>Make a selection </a:t>
            </a:r>
            <a:r>
              <a:rPr lang="en-US" dirty="0"/>
              <a:t>of final design</a:t>
            </a:r>
          </a:p>
          <a:p>
            <a:r>
              <a:rPr lang="en-US" dirty="0"/>
              <a:t>B</a:t>
            </a:r>
            <a:r>
              <a:rPr lang="en-US" dirty="0" smtClean="0"/>
              <a:t>uild </a:t>
            </a:r>
            <a:r>
              <a:rPr lang="en-US" dirty="0"/>
              <a:t>prototype to meet needs</a:t>
            </a:r>
          </a:p>
          <a:p>
            <a:r>
              <a:rPr lang="en-US" dirty="0"/>
              <a:t>V</a:t>
            </a:r>
            <a:r>
              <a:rPr lang="en-US" dirty="0" smtClean="0"/>
              <a:t>alidates </a:t>
            </a:r>
            <a:r>
              <a:rPr lang="en-US" dirty="0"/>
              <a:t>performance of prototype</a:t>
            </a:r>
          </a:p>
          <a:p>
            <a:r>
              <a:rPr lang="en-US" dirty="0" smtClean="0"/>
              <a:t>Document all the steps.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16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Capstone project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</a:t>
            </a:r>
            <a:r>
              <a:rPr lang="en-US" dirty="0" smtClean="0"/>
              <a:t>roject </a:t>
            </a:r>
            <a:r>
              <a:rPr lang="en-US" dirty="0"/>
              <a:t>definition document: contains project objective statement (which defines </a:t>
            </a:r>
            <a:r>
              <a:rPr lang="en-US" dirty="0" smtClean="0"/>
              <a:t>problem and </a:t>
            </a:r>
            <a:r>
              <a:rPr lang="en-US" dirty="0"/>
              <a:t>project </a:t>
            </a:r>
            <a:r>
              <a:rPr lang="en-US" dirty="0" smtClean="0"/>
              <a:t>scope</a:t>
            </a:r>
          </a:p>
          <a:p>
            <a:r>
              <a:rPr lang="en-US" dirty="0" smtClean="0"/>
              <a:t>Requirements document</a:t>
            </a:r>
            <a:r>
              <a:rPr lang="en-US" dirty="0"/>
              <a:t>: contains list of </a:t>
            </a:r>
            <a:r>
              <a:rPr lang="en-US" dirty="0" smtClean="0"/>
              <a:t>needs </a:t>
            </a:r>
            <a:r>
              <a:rPr lang="en-US" dirty="0"/>
              <a:t>along with design constraints</a:t>
            </a:r>
          </a:p>
          <a:p>
            <a:r>
              <a:rPr lang="en-US" dirty="0"/>
              <a:t>G</a:t>
            </a:r>
            <a:r>
              <a:rPr lang="en-US" dirty="0" smtClean="0"/>
              <a:t>enerated </a:t>
            </a:r>
            <a:r>
              <a:rPr lang="en-US" dirty="0"/>
              <a:t>concepts </a:t>
            </a:r>
            <a:r>
              <a:rPr lang="en-US" dirty="0" smtClean="0"/>
              <a:t>document: rough sketch or schematic of what you want to do</a:t>
            </a:r>
          </a:p>
          <a:p>
            <a:r>
              <a:rPr lang="en-US" dirty="0"/>
              <a:t>F</a:t>
            </a:r>
            <a:r>
              <a:rPr lang="en-US" dirty="0" smtClean="0"/>
              <a:t>inal </a:t>
            </a:r>
            <a:r>
              <a:rPr lang="en-US" dirty="0"/>
              <a:t>concept document: defends selection of proposed final design</a:t>
            </a:r>
          </a:p>
          <a:p>
            <a:r>
              <a:rPr lang="en-US" dirty="0"/>
              <a:t>E</a:t>
            </a:r>
            <a:r>
              <a:rPr lang="en-US" dirty="0" smtClean="0"/>
              <a:t>xperimental </a:t>
            </a:r>
            <a:r>
              <a:rPr lang="en-US" dirty="0"/>
              <a:t>validation document: contains test protocols, test results, data analysis, </a:t>
            </a:r>
          </a:p>
          <a:p>
            <a:r>
              <a:rPr lang="en-US" dirty="0"/>
              <a:t>C</a:t>
            </a:r>
            <a:r>
              <a:rPr lang="en-US" dirty="0" smtClean="0"/>
              <a:t>onclusions </a:t>
            </a:r>
            <a:r>
              <a:rPr lang="en-US" dirty="0"/>
              <a:t>regarding how well prototype meets performance requirements</a:t>
            </a:r>
          </a:p>
          <a:p>
            <a:r>
              <a:rPr lang="en-US" dirty="0"/>
              <a:t>F</a:t>
            </a:r>
            <a:r>
              <a:rPr lang="en-US" dirty="0" smtClean="0"/>
              <a:t>inal </a:t>
            </a:r>
            <a:r>
              <a:rPr lang="en-US" dirty="0"/>
              <a:t>report: contains final design, test results, information regarding how well </a:t>
            </a:r>
            <a:r>
              <a:rPr lang="en-US" dirty="0" smtClean="0"/>
              <a:t>the requirements were </a:t>
            </a:r>
            <a:r>
              <a:rPr lang="en-US" dirty="0"/>
              <a:t>met</a:t>
            </a:r>
          </a:p>
          <a:p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2EC0-2709-40DB-B3E7-166106CD01D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30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</TotalTime>
  <Words>850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Capstone Design</vt:lpstr>
      <vt:lpstr>Course Model</vt:lpstr>
      <vt:lpstr>Course Model </vt:lpstr>
      <vt:lpstr>References</vt:lpstr>
      <vt:lpstr>What is Capstone?</vt:lpstr>
      <vt:lpstr>Why Capstone?</vt:lpstr>
      <vt:lpstr>Goal of Capstone Project</vt:lpstr>
      <vt:lpstr>How do you do it?</vt:lpstr>
      <vt:lpstr>Capstone project deliverables</vt:lpstr>
      <vt:lpstr>Deliverables Template</vt:lpstr>
      <vt:lpstr>Requirements </vt:lpstr>
      <vt:lpstr>Analysis and Design</vt:lpstr>
      <vt:lpstr>Prototype Implementation</vt:lpstr>
      <vt:lpstr>Testing and Modification of Design</vt:lpstr>
      <vt:lpstr>Newer Approaches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Capstone Design</dc:title>
  <dc:creator>bina</dc:creator>
  <cp:lastModifiedBy>bina</cp:lastModifiedBy>
  <cp:revision>18</cp:revision>
  <dcterms:created xsi:type="dcterms:W3CDTF">2014-05-26T01:17:24Z</dcterms:created>
  <dcterms:modified xsi:type="dcterms:W3CDTF">2014-05-27T00:39:59Z</dcterms:modified>
</cp:coreProperties>
</file>