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F772D1-6E6C-418E-86CF-338E9D246926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43DE0F-B2A6-4B48-AB2A-D1C382551342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Emerging Applications and platform</a:t>
          </a:r>
          <a:endParaRPr lang="en-US" sz="1600" b="1" dirty="0"/>
        </a:p>
      </dgm:t>
    </dgm:pt>
    <dgm:pt modelId="{7CF04F9E-E165-4F2E-B59D-8319C2CC81B5}" type="par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B97FDDE0-5A5B-4B58-BB8B-1B04D162AB5A}" type="sib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A85FE2A1-A65C-4D0F-804E-9AF1048AAB1E}">
      <dgm:prSet custT="1"/>
      <dgm:spPr>
        <a:solidFill>
          <a:srgbClr val="00B05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Capstone: Hands-on project</a:t>
          </a:r>
          <a:endParaRPr lang="en-US" sz="1600" b="1" dirty="0"/>
        </a:p>
      </dgm:t>
    </dgm:pt>
    <dgm:pt modelId="{230730AA-351A-4FFF-8ABC-8A1EB87A5829}" type="par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8D4C26A-2435-4274-B6C6-BB359B66B1AB}" type="sib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B5CECD5-6178-4EC7-9F2C-1DFEBF1D1FAF}">
      <dgm:prSet custT="1"/>
      <dgm:spPr>
        <a:solidFill>
          <a:srgbClr val="0070C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Research methods</a:t>
          </a:r>
          <a:endParaRPr lang="en-US" sz="1600" b="1" dirty="0"/>
        </a:p>
      </dgm:t>
    </dgm:pt>
    <dgm:pt modelId="{20C9B159-C791-4B94-80F8-D1453EC86518}" type="par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F48BD715-B023-4B4F-A0AD-59F143F11366}" type="sib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96DA5F69-7316-476E-86E6-4F762EC570F4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en-US" sz="1600" b="1" dirty="0" smtClean="0"/>
            <a:t>Communication</a:t>
          </a:r>
          <a:endParaRPr lang="en-US" sz="1600" b="1" dirty="0"/>
        </a:p>
      </dgm:t>
    </dgm:pt>
    <dgm:pt modelId="{57112F5E-1751-42B5-AD2C-B293A8560D88}" type="par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2C5386A0-0641-437C-BC48-C7EDB65016EA}" type="sib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BFA13B3B-5F2E-4308-AD1B-F5E151950349}" type="pres">
      <dgm:prSet presAssocID="{5BF772D1-6E6C-418E-86CF-338E9D24692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8B180F-854A-423A-A04B-6FC2E64B0655}" type="pres">
      <dgm:prSet presAssocID="{6143DE0F-B2A6-4B48-AB2A-D1C382551342}" presName="circ1" presStyleLbl="vennNode1" presStyleIdx="0" presStyleCnt="4" custScaleX="143174" custScaleY="135000"/>
      <dgm:spPr/>
      <dgm:t>
        <a:bodyPr/>
        <a:lstStyle/>
        <a:p>
          <a:endParaRPr lang="en-US"/>
        </a:p>
      </dgm:t>
    </dgm:pt>
    <dgm:pt modelId="{5C9BE730-80A3-46A6-BD9C-E171C8D80162}" type="pres">
      <dgm:prSet presAssocID="{6143DE0F-B2A6-4B48-AB2A-D1C38255134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1EF8A-0035-446F-9111-11A3B942F770}" type="pres">
      <dgm:prSet presAssocID="{A85FE2A1-A65C-4D0F-804E-9AF1048AAB1E}" presName="circ2" presStyleLbl="vennNode1" presStyleIdx="1" presStyleCnt="4" custScaleX="118205" custScaleY="109872"/>
      <dgm:spPr/>
      <dgm:t>
        <a:bodyPr/>
        <a:lstStyle/>
        <a:p>
          <a:endParaRPr lang="en-US"/>
        </a:p>
      </dgm:t>
    </dgm:pt>
    <dgm:pt modelId="{07938365-9A35-4406-A3BE-6BECC93B5891}" type="pres">
      <dgm:prSet presAssocID="{A85FE2A1-A65C-4D0F-804E-9AF1048AAB1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B809F-65D3-4CDD-B112-E010892D24F4}" type="pres">
      <dgm:prSet presAssocID="{BB5CECD5-6178-4EC7-9F2C-1DFEBF1D1FAF}" presName="circ3" presStyleLbl="vennNode1" presStyleIdx="2" presStyleCnt="4" custScaleX="79951" custScaleY="79679"/>
      <dgm:spPr/>
      <dgm:t>
        <a:bodyPr/>
        <a:lstStyle/>
        <a:p>
          <a:endParaRPr lang="en-US"/>
        </a:p>
      </dgm:t>
    </dgm:pt>
    <dgm:pt modelId="{E55CC4E4-9942-4FF1-B613-7AE7D50859AE}" type="pres">
      <dgm:prSet presAssocID="{BB5CECD5-6178-4EC7-9F2C-1DFEBF1D1FA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75C1F-0A82-4AD3-A48A-1E80A9F92728}" type="pres">
      <dgm:prSet presAssocID="{96DA5F69-7316-476E-86E6-4F762EC570F4}" presName="circ4" presStyleLbl="vennNode1" presStyleIdx="3" presStyleCnt="4" custScaleX="88878" custScaleY="88270" custLinFactNeighborX="617" custLinFactNeighborY="-401"/>
      <dgm:spPr/>
      <dgm:t>
        <a:bodyPr/>
        <a:lstStyle/>
        <a:p>
          <a:endParaRPr lang="en-US"/>
        </a:p>
      </dgm:t>
    </dgm:pt>
    <dgm:pt modelId="{50EE586E-0C4D-44BE-A700-5F47627057C5}" type="pres">
      <dgm:prSet presAssocID="{96DA5F69-7316-476E-86E6-4F762EC570F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14F4D2-647F-4174-849C-7015E03A024E}" type="presOf" srcId="{BB5CECD5-6178-4EC7-9F2C-1DFEBF1D1FAF}" destId="{E55CC4E4-9942-4FF1-B613-7AE7D50859AE}" srcOrd="1" destOrd="0" presId="urn:microsoft.com/office/officeart/2005/8/layout/venn1"/>
    <dgm:cxn modelId="{6A02A4B8-2B68-42B9-B9B3-822FAF165888}" type="presOf" srcId="{5BF772D1-6E6C-418E-86CF-338E9D246926}" destId="{BFA13B3B-5F2E-4308-AD1B-F5E151950349}" srcOrd="0" destOrd="0" presId="urn:microsoft.com/office/officeart/2005/8/layout/venn1"/>
    <dgm:cxn modelId="{F9ADD6BE-EBDE-41B1-8B7F-034E9C8C019A}" type="presOf" srcId="{A85FE2A1-A65C-4D0F-804E-9AF1048AAB1E}" destId="{B331EF8A-0035-446F-9111-11A3B942F770}" srcOrd="0" destOrd="0" presId="urn:microsoft.com/office/officeart/2005/8/layout/venn1"/>
    <dgm:cxn modelId="{688AA05F-9B44-41D7-88A5-A28431A2ECDC}" type="presOf" srcId="{6143DE0F-B2A6-4B48-AB2A-D1C382551342}" destId="{E58B180F-854A-423A-A04B-6FC2E64B0655}" srcOrd="0" destOrd="0" presId="urn:microsoft.com/office/officeart/2005/8/layout/venn1"/>
    <dgm:cxn modelId="{1A0E72DC-77ED-4C62-A55C-14FBD5FCDD59}" type="presOf" srcId="{A85FE2A1-A65C-4D0F-804E-9AF1048AAB1E}" destId="{07938365-9A35-4406-A3BE-6BECC93B5891}" srcOrd="1" destOrd="0" presId="urn:microsoft.com/office/officeart/2005/8/layout/venn1"/>
    <dgm:cxn modelId="{597B110E-BB48-4BFE-A1E5-5B5D9FE7650A}" srcId="{5BF772D1-6E6C-418E-86CF-338E9D246926}" destId="{6143DE0F-B2A6-4B48-AB2A-D1C382551342}" srcOrd="0" destOrd="0" parTransId="{7CF04F9E-E165-4F2E-B59D-8319C2CC81B5}" sibTransId="{B97FDDE0-5A5B-4B58-BB8B-1B04D162AB5A}"/>
    <dgm:cxn modelId="{69DF42BF-C0FB-4A10-86A4-498487C1F541}" type="presOf" srcId="{6143DE0F-B2A6-4B48-AB2A-D1C382551342}" destId="{5C9BE730-80A3-46A6-BD9C-E171C8D80162}" srcOrd="1" destOrd="0" presId="urn:microsoft.com/office/officeart/2005/8/layout/venn1"/>
    <dgm:cxn modelId="{A2025139-D1AE-47D0-9790-97A2562ED051}" srcId="{5BF772D1-6E6C-418E-86CF-338E9D246926}" destId="{A85FE2A1-A65C-4D0F-804E-9AF1048AAB1E}" srcOrd="1" destOrd="0" parTransId="{230730AA-351A-4FFF-8ABC-8A1EB87A5829}" sibTransId="{B8D4C26A-2435-4274-B6C6-BB359B66B1AB}"/>
    <dgm:cxn modelId="{019856FA-2699-43C5-9957-568EA8DC6184}" srcId="{5BF772D1-6E6C-418E-86CF-338E9D246926}" destId="{96DA5F69-7316-476E-86E6-4F762EC570F4}" srcOrd="3" destOrd="0" parTransId="{57112F5E-1751-42B5-AD2C-B293A8560D88}" sibTransId="{2C5386A0-0641-437C-BC48-C7EDB65016EA}"/>
    <dgm:cxn modelId="{DB7E62BE-0D57-42F9-895B-5D031FFCDBCE}" type="presOf" srcId="{96DA5F69-7316-476E-86E6-4F762EC570F4}" destId="{50EE586E-0C4D-44BE-A700-5F47627057C5}" srcOrd="1" destOrd="0" presId="urn:microsoft.com/office/officeart/2005/8/layout/venn1"/>
    <dgm:cxn modelId="{32331FFD-33E5-4817-8B48-DF6141020804}" type="presOf" srcId="{BB5CECD5-6178-4EC7-9F2C-1DFEBF1D1FAF}" destId="{BD5B809F-65D3-4CDD-B112-E010892D24F4}" srcOrd="0" destOrd="0" presId="urn:microsoft.com/office/officeart/2005/8/layout/venn1"/>
    <dgm:cxn modelId="{D9DDC4A6-2EE3-41ED-96C1-060713A36AF2}" type="presOf" srcId="{96DA5F69-7316-476E-86E6-4F762EC570F4}" destId="{02775C1F-0A82-4AD3-A48A-1E80A9F92728}" srcOrd="0" destOrd="0" presId="urn:microsoft.com/office/officeart/2005/8/layout/venn1"/>
    <dgm:cxn modelId="{69C4BCD6-56C3-4900-B725-6741C307D132}" srcId="{5BF772D1-6E6C-418E-86CF-338E9D246926}" destId="{BB5CECD5-6178-4EC7-9F2C-1DFEBF1D1FAF}" srcOrd="2" destOrd="0" parTransId="{20C9B159-C791-4B94-80F8-D1453EC86518}" sibTransId="{F48BD715-B023-4B4F-A0AD-59F143F11366}"/>
    <dgm:cxn modelId="{81A62923-B820-4A69-A585-1C075438C22A}" type="presParOf" srcId="{BFA13B3B-5F2E-4308-AD1B-F5E151950349}" destId="{E58B180F-854A-423A-A04B-6FC2E64B0655}" srcOrd="0" destOrd="0" presId="urn:microsoft.com/office/officeart/2005/8/layout/venn1"/>
    <dgm:cxn modelId="{2B816D53-2A22-4925-BB15-7B5EBD89969A}" type="presParOf" srcId="{BFA13B3B-5F2E-4308-AD1B-F5E151950349}" destId="{5C9BE730-80A3-46A6-BD9C-E171C8D80162}" srcOrd="1" destOrd="0" presId="urn:microsoft.com/office/officeart/2005/8/layout/venn1"/>
    <dgm:cxn modelId="{FDC6FF9A-6FFE-44E8-8BA8-C6C4AFDE8722}" type="presParOf" srcId="{BFA13B3B-5F2E-4308-AD1B-F5E151950349}" destId="{B331EF8A-0035-446F-9111-11A3B942F770}" srcOrd="2" destOrd="0" presId="urn:microsoft.com/office/officeart/2005/8/layout/venn1"/>
    <dgm:cxn modelId="{3BFB0249-6279-4967-A851-DD52115F85C5}" type="presParOf" srcId="{BFA13B3B-5F2E-4308-AD1B-F5E151950349}" destId="{07938365-9A35-4406-A3BE-6BECC93B5891}" srcOrd="3" destOrd="0" presId="urn:microsoft.com/office/officeart/2005/8/layout/venn1"/>
    <dgm:cxn modelId="{BB0F9BEF-CE38-4EDD-93FD-127BF928805B}" type="presParOf" srcId="{BFA13B3B-5F2E-4308-AD1B-F5E151950349}" destId="{BD5B809F-65D3-4CDD-B112-E010892D24F4}" srcOrd="4" destOrd="0" presId="urn:microsoft.com/office/officeart/2005/8/layout/venn1"/>
    <dgm:cxn modelId="{67E27090-76CD-4580-95B8-EDB8AD03A428}" type="presParOf" srcId="{BFA13B3B-5F2E-4308-AD1B-F5E151950349}" destId="{E55CC4E4-9942-4FF1-B613-7AE7D50859AE}" srcOrd="5" destOrd="0" presId="urn:microsoft.com/office/officeart/2005/8/layout/venn1"/>
    <dgm:cxn modelId="{9F502C76-4A04-4C21-A587-569D3B9A4B3D}" type="presParOf" srcId="{BFA13B3B-5F2E-4308-AD1B-F5E151950349}" destId="{02775C1F-0A82-4AD3-A48A-1E80A9F92728}" srcOrd="6" destOrd="0" presId="urn:microsoft.com/office/officeart/2005/8/layout/venn1"/>
    <dgm:cxn modelId="{85358476-5189-4D13-A2C4-C1CC2521218B}" type="presParOf" srcId="{BFA13B3B-5F2E-4308-AD1B-F5E151950349}" destId="{50EE586E-0C4D-44BE-A700-5F47627057C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B180F-854A-423A-A04B-6FC2E64B0655}">
      <dsp:nvSpPr>
        <dsp:cNvPr id="0" name=""/>
        <dsp:cNvSpPr/>
      </dsp:nvSpPr>
      <dsp:spPr>
        <a:xfrm>
          <a:off x="2375714" y="-41526"/>
          <a:ext cx="3403875" cy="3209544"/>
        </a:xfrm>
        <a:prstGeom prst="ellipse">
          <a:avLst/>
        </a:prstGeom>
        <a:solidFill>
          <a:srgbClr val="FF00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Emerging Applications and platform</a:t>
          </a:r>
          <a:endParaRPr lang="en-US" sz="1600" b="1" kern="1200" dirty="0"/>
        </a:p>
      </dsp:txBody>
      <dsp:txXfrm>
        <a:off x="2768468" y="390527"/>
        <a:ext cx="2618366" cy="1018413"/>
      </dsp:txXfrm>
    </dsp:sp>
    <dsp:sp modelId="{B331EF8A-0035-446F-9111-11A3B942F770}">
      <dsp:nvSpPr>
        <dsp:cNvPr id="0" name=""/>
        <dsp:cNvSpPr/>
      </dsp:nvSpPr>
      <dsp:spPr>
        <a:xfrm>
          <a:off x="3724085" y="1308735"/>
          <a:ext cx="2810252" cy="2612140"/>
        </a:xfrm>
        <a:prstGeom prst="ellipse">
          <a:avLst/>
        </a:prstGeom>
        <a:solidFill>
          <a:srgbClr val="00B05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Capstone: Hands-on project</a:t>
          </a:r>
          <a:endParaRPr lang="en-US" sz="1600" b="1" kern="1200" dirty="0"/>
        </a:p>
      </dsp:txBody>
      <dsp:txXfrm>
        <a:off x="5237298" y="1610136"/>
        <a:ext cx="1080866" cy="2009339"/>
      </dsp:txXfrm>
    </dsp:sp>
    <dsp:sp modelId="{BD5B809F-65D3-4CDD-B112-E010892D24F4}">
      <dsp:nvSpPr>
        <dsp:cNvPr id="0" name=""/>
        <dsp:cNvSpPr/>
      </dsp:nvSpPr>
      <dsp:spPr>
        <a:xfrm>
          <a:off x="3127258" y="2719205"/>
          <a:ext cx="1900787" cy="1894320"/>
        </a:xfrm>
        <a:prstGeom prst="ellipse">
          <a:avLst/>
        </a:prstGeom>
        <a:solidFill>
          <a:srgbClr val="0070C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methods</a:t>
          </a:r>
          <a:endParaRPr lang="en-US" sz="1600" b="1" kern="1200" dirty="0"/>
        </a:p>
      </dsp:txBody>
      <dsp:txXfrm>
        <a:off x="3346580" y="3757438"/>
        <a:ext cx="1462143" cy="601082"/>
      </dsp:txXfrm>
    </dsp:sp>
    <dsp:sp modelId="{02775C1F-0A82-4AD3-A48A-1E80A9F92728}">
      <dsp:nvSpPr>
        <dsp:cNvPr id="0" name=""/>
        <dsp:cNvSpPr/>
      </dsp:nvSpPr>
      <dsp:spPr>
        <a:xfrm>
          <a:off x="1984250" y="1555989"/>
          <a:ext cx="2113021" cy="2098566"/>
        </a:xfrm>
        <a:prstGeom prst="ellipse">
          <a:avLst/>
        </a:prstGeom>
        <a:solidFill>
          <a:srgbClr val="7030A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Communication</a:t>
          </a:r>
          <a:endParaRPr lang="en-US" sz="1600" b="1" kern="1200" dirty="0"/>
        </a:p>
      </dsp:txBody>
      <dsp:txXfrm>
        <a:off x="2146790" y="1798131"/>
        <a:ext cx="812700" cy="1614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4C47A-7280-4F8F-94A5-99A499B11D60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2044B-8789-40C8-A9DF-8CA24E136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nivi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buddies.org/engineering-design-process/engineering-design-process-steps.s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m.org/sigs/publications/proceedings-templat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Emerging Applications and Platforms in Embedded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Applications and Platforms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Embedded system (for automotive applications): Arduino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Easy programming and visualization environment: Processing Java library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Science and Predictive analytics with automotive sensor data collected: The R project for statistical computing: R –studio, analytics and visualization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Mobile platforms as in Android application development and Android platform: </a:t>
            </a:r>
            <a:r>
              <a:rPr lang="en-US" dirty="0" err="1" smtClean="0"/>
              <a:t>OpenXC</a:t>
            </a:r>
            <a:r>
              <a:rPr lang="en-US" dirty="0" smtClean="0"/>
              <a:t> is Android+ Arduino+ CAN; also GENIVI </a:t>
            </a:r>
            <a:r>
              <a:rPr lang="en-US" dirty="0" err="1" smtClean="0"/>
              <a:t>infortainment</a:t>
            </a:r>
            <a:r>
              <a:rPr lang="en-US" dirty="0"/>
              <a:t> </a:t>
            </a:r>
            <a:r>
              <a:rPr lang="en-US" dirty="0" smtClean="0"/>
              <a:t>API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://www.genivi.org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; Basic </a:t>
            </a:r>
            <a:r>
              <a:rPr lang="en-US" dirty="0" err="1" smtClean="0"/>
              <a:t>OBDii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Web application development: HTML5: </a:t>
            </a:r>
            <a:r>
              <a:rPr lang="en-US" dirty="0" err="1" smtClean="0"/>
              <a:t>Javascript</a:t>
            </a:r>
            <a:r>
              <a:rPr lang="en-US" dirty="0" smtClean="0"/>
              <a:t> , Cascading Style Sheet (</a:t>
            </a:r>
            <a:r>
              <a:rPr lang="en-US" dirty="0" err="1" smtClean="0"/>
              <a:t>css</a:t>
            </a:r>
            <a:r>
              <a:rPr lang="en-US" dirty="0" smtClean="0"/>
              <a:t>) and html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Cloud computing and big-data analytics: My area of expertise: we will look at amazon cloud and google app engine cloud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Six emerging applications/platform for the six sessions of the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92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discussed a tentative plan for the course</a:t>
            </a:r>
          </a:p>
          <a:p>
            <a:r>
              <a:rPr lang="en-US" dirty="0" smtClean="0"/>
              <a:t>We will assess progress and issues as we go along and make adjustments as and when needed. For example, some items may require in-depth discussion.</a:t>
            </a:r>
          </a:p>
          <a:p>
            <a:r>
              <a:rPr lang="en-US" dirty="0" smtClean="0"/>
              <a:t>Also please keep in mind we will be switching among the four major components of the course: emerging applications, capstone, research methods, and research communication.</a:t>
            </a:r>
          </a:p>
          <a:p>
            <a:r>
              <a:rPr lang="en-US" dirty="0" smtClean="0"/>
              <a:t>However our focus will be on emerging applications and platforms.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5195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June 6,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Lets brainstorm and record our idea in a statement.</a:t>
            </a:r>
          </a:p>
          <a:p>
            <a:r>
              <a:rPr lang="en-US" dirty="0" smtClean="0"/>
              <a:t>Lets elaborate it in the form of a “draft” abstract for the project.</a:t>
            </a:r>
          </a:p>
          <a:p>
            <a:r>
              <a:rPr lang="en-US" smtClean="0"/>
              <a:t>Interplay </a:t>
            </a:r>
            <a:r>
              <a:rPr lang="en-US" dirty="0" smtClean="0"/>
              <a:t>of 6 apps/platform:</a:t>
            </a:r>
          </a:p>
          <a:p>
            <a:pPr lvl="1"/>
            <a:r>
              <a:rPr lang="en-US" dirty="0" smtClean="0"/>
              <a:t>Arduino: Data collection</a:t>
            </a:r>
          </a:p>
          <a:p>
            <a:pPr lvl="1"/>
            <a:r>
              <a:rPr lang="en-US" dirty="0" smtClean="0"/>
              <a:t>Cloud: Data storage</a:t>
            </a:r>
          </a:p>
          <a:p>
            <a:pPr lvl="1"/>
            <a:r>
              <a:rPr lang="en-US" dirty="0" smtClean="0"/>
              <a:t>Data science: predictive analytics + model</a:t>
            </a:r>
          </a:p>
          <a:p>
            <a:pPr lvl="1"/>
            <a:r>
              <a:rPr lang="en-US" dirty="0" smtClean="0"/>
              <a:t>Processing: computation and visualization</a:t>
            </a:r>
          </a:p>
          <a:p>
            <a:pPr lvl="1"/>
            <a:r>
              <a:rPr lang="en-US" dirty="0" smtClean="0"/>
              <a:t>Android: Delivery of the information (end-user device)</a:t>
            </a:r>
          </a:p>
          <a:p>
            <a:pPr lvl="1"/>
            <a:r>
              <a:rPr lang="en-US" dirty="0" err="1" smtClean="0"/>
              <a:t>OpenXC</a:t>
            </a:r>
            <a:r>
              <a:rPr lang="en-US" dirty="0" smtClean="0"/>
              <a:t>/GENEVI/OBD/CVT: Automotive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21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discussion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</a:t>
            </a:r>
            <a:r>
              <a:rPr lang="en-US" dirty="0" smtClean="0"/>
              <a:t>earning </a:t>
            </a:r>
            <a:r>
              <a:rPr lang="en-US" dirty="0"/>
              <a:t>outcomes for </a:t>
            </a:r>
            <a:r>
              <a:rPr lang="en-US" dirty="0" smtClean="0"/>
              <a:t>this course</a:t>
            </a:r>
          </a:p>
          <a:p>
            <a:r>
              <a:rPr lang="en-US" dirty="0"/>
              <a:t>C</a:t>
            </a:r>
            <a:r>
              <a:rPr lang="en-US" dirty="0" smtClean="0"/>
              <a:t>ourse </a:t>
            </a:r>
            <a:r>
              <a:rPr lang="en-US" dirty="0"/>
              <a:t>model to enable students to achieve learning outcomes </a:t>
            </a:r>
            <a:endParaRPr lang="en-US" dirty="0" smtClean="0"/>
          </a:p>
          <a:p>
            <a:r>
              <a:rPr lang="en-US" dirty="0" smtClean="0"/>
              <a:t>Course deliverables/assignments</a:t>
            </a:r>
          </a:p>
          <a:p>
            <a:r>
              <a:rPr lang="en-US" dirty="0"/>
              <a:t>G</a:t>
            </a:r>
            <a:r>
              <a:rPr lang="en-US" dirty="0" smtClean="0"/>
              <a:t>uidelines </a:t>
            </a:r>
            <a:r>
              <a:rPr lang="en-US" dirty="0"/>
              <a:t>for student projects </a:t>
            </a:r>
            <a:endParaRPr lang="en-US" dirty="0" smtClean="0"/>
          </a:p>
          <a:p>
            <a:r>
              <a:rPr lang="en-US" dirty="0" smtClean="0"/>
              <a:t>Opportunities for learning, designing and implementing, and contributing to open source</a:t>
            </a:r>
          </a:p>
          <a:p>
            <a:r>
              <a:rPr lang="en-US" dirty="0"/>
              <a:t>A</a:t>
            </a:r>
            <a:r>
              <a:rPr lang="en-US" dirty="0" smtClean="0"/>
              <a:t>ssessment </a:t>
            </a:r>
            <a:r>
              <a:rPr lang="en-US" dirty="0"/>
              <a:t>strategies and criteria </a:t>
            </a:r>
            <a:endParaRPr lang="en-US" dirty="0" smtClean="0"/>
          </a:p>
          <a:p>
            <a:r>
              <a:rPr lang="en-US" dirty="0" smtClean="0"/>
              <a:t>Communication of project outcomes/results</a:t>
            </a:r>
          </a:p>
          <a:p>
            <a:r>
              <a:rPr lang="en-US" dirty="0"/>
              <a:t>S</a:t>
            </a:r>
            <a:r>
              <a:rPr lang="en-US" dirty="0" smtClean="0"/>
              <a:t>howcasing </a:t>
            </a:r>
            <a:r>
              <a:rPr lang="en-US" dirty="0"/>
              <a:t>student achievements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32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Study a problem, understand and write the requirements for the solving the problem</a:t>
            </a:r>
          </a:p>
          <a:p>
            <a:r>
              <a:rPr lang="en-US" dirty="0" smtClean="0"/>
              <a:t>Understand the emerging concepts and technologies and the context in the automotive embedded systems area</a:t>
            </a:r>
          </a:p>
          <a:p>
            <a:r>
              <a:rPr lang="en-US" dirty="0" smtClean="0"/>
              <a:t>Apply the knowledge gained in the courses taken </a:t>
            </a:r>
          </a:p>
          <a:p>
            <a:r>
              <a:rPr lang="en-US" dirty="0" smtClean="0"/>
              <a:t>Design a state-of-the-art solution based on the requirements and knowhow from the above points</a:t>
            </a:r>
          </a:p>
          <a:p>
            <a:r>
              <a:rPr lang="en-US" dirty="0" smtClean="0"/>
              <a:t>Implement, test and document the progress </a:t>
            </a:r>
          </a:p>
          <a:p>
            <a:r>
              <a:rPr lang="en-US" dirty="0" smtClean="0"/>
              <a:t>Present the project to the peers</a:t>
            </a:r>
          </a:p>
          <a:p>
            <a:r>
              <a:rPr lang="en-US" dirty="0" smtClean="0"/>
              <a:t>Prepare a professional paper describing the project</a:t>
            </a:r>
          </a:p>
          <a:p>
            <a:r>
              <a:rPr lang="en-US" dirty="0" smtClean="0"/>
              <a:t>Last but not least, hands-on learning of some relevant emerging applications </a:t>
            </a:r>
            <a:r>
              <a:rPr lang="en-US" dirty="0" smtClean="0"/>
              <a:t>and platforms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8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9844507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bina\AppData\Local\Microsoft\Windows\Temporary Internet Files\Content.IE5\1VU1EHDR\MP90044862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91000" y="1828800"/>
            <a:ext cx="41910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deliverables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Periodic submission of project design document ( 5 stages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A detailed document of your progress through the course project: more like a journal + design documents + user manual </a:t>
            </a:r>
          </a:p>
          <a:p>
            <a:r>
              <a:rPr lang="en-US" dirty="0" smtClean="0"/>
              <a:t>Completed project report with original idea/hypothesis, problem analysis, related work, background, discussion, solution design and implementation, results, references.</a:t>
            </a:r>
          </a:p>
          <a:p>
            <a:r>
              <a:rPr lang="en-US" dirty="0" smtClean="0"/>
              <a:t>(optional) a technical paper.. In case of original research; you can start this now and complete it in your 10 credit thesis course.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03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one-hour tests : 10% each</a:t>
            </a:r>
          </a:p>
          <a:p>
            <a:r>
              <a:rPr lang="en-US" dirty="0" smtClean="0"/>
              <a:t>One three-hours test after the course is over : 50%</a:t>
            </a:r>
          </a:p>
          <a:p>
            <a:r>
              <a:rPr lang="en-US" dirty="0" smtClean="0"/>
              <a:t>Project report and project demo in class ( we will do it 2 days 1 hour each): 30% including a</a:t>
            </a:r>
          </a:p>
          <a:p>
            <a:pPr lvl="1"/>
            <a:r>
              <a:rPr lang="en-US" dirty="0" smtClean="0"/>
              <a:t>5 -10 minutes “elevator pitch” about your innovation/idea/project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03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Design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www.sciencebuddies.org/engineering-design-process/engineering-design-process-steps.shtml</a:t>
            </a:r>
            <a:endParaRPr lang="en-US" dirty="0" smtClean="0"/>
          </a:p>
          <a:p>
            <a:r>
              <a:rPr lang="en-US" dirty="0"/>
              <a:t>Define the Problem</a:t>
            </a:r>
          </a:p>
          <a:p>
            <a:r>
              <a:rPr lang="en-US" dirty="0"/>
              <a:t>Do Background Research</a:t>
            </a:r>
          </a:p>
          <a:p>
            <a:r>
              <a:rPr lang="en-US" dirty="0"/>
              <a:t>Specify Requirements</a:t>
            </a:r>
          </a:p>
          <a:p>
            <a:r>
              <a:rPr lang="en-US" dirty="0"/>
              <a:t>Brainstorm Solutions</a:t>
            </a:r>
          </a:p>
          <a:p>
            <a:r>
              <a:rPr lang="en-US" dirty="0"/>
              <a:t>Choose the Best </a:t>
            </a:r>
            <a:r>
              <a:rPr lang="en-US" dirty="0" smtClean="0"/>
              <a:t>Solution</a:t>
            </a:r>
          </a:p>
          <a:p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 bottom up (system first) or </a:t>
            </a:r>
            <a:r>
              <a:rPr lang="en-US" b="1" dirty="0" smtClean="0">
                <a:solidFill>
                  <a:srgbClr val="FF0000"/>
                </a:solidFill>
              </a:rPr>
              <a:t>top-down </a:t>
            </a:r>
            <a:r>
              <a:rPr lang="en-US" dirty="0" smtClean="0"/>
              <a:t>(user or use-case first)</a:t>
            </a:r>
            <a:endParaRPr lang="en-US" dirty="0"/>
          </a:p>
          <a:p>
            <a:r>
              <a:rPr lang="en-US" dirty="0" smtClean="0"/>
              <a:t>Development </a:t>
            </a:r>
            <a:r>
              <a:rPr lang="en-US" dirty="0"/>
              <a:t>Work</a:t>
            </a:r>
          </a:p>
          <a:p>
            <a:r>
              <a:rPr lang="en-US" dirty="0"/>
              <a:t>Build a Prototype</a:t>
            </a:r>
          </a:p>
          <a:p>
            <a:r>
              <a:rPr lang="en-US" dirty="0"/>
              <a:t>Test and </a:t>
            </a:r>
            <a:r>
              <a:rPr lang="en-US" dirty="0" smtClean="0"/>
              <a:t>Redesign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9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Report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See the document linked to today’s lecture.</a:t>
            </a:r>
          </a:p>
          <a:p>
            <a:r>
              <a:rPr lang="en-US" dirty="0" smtClean="0"/>
              <a:t>Lets discuss this.</a:t>
            </a:r>
          </a:p>
          <a:p>
            <a:r>
              <a:rPr lang="en-US" dirty="0" smtClean="0"/>
              <a:t>I have provided the minimum requirement.</a:t>
            </a:r>
          </a:p>
          <a:p>
            <a:r>
              <a:rPr lang="en-US" dirty="0" smtClean="0"/>
              <a:t>You can modify and/or add to it as you see fit.</a:t>
            </a:r>
          </a:p>
          <a:p>
            <a:r>
              <a:rPr lang="en-US" dirty="0" smtClean="0"/>
              <a:t>You can also change the format to other acceptable/standard forms you may be used to. Please discuss this with 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79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format (optional)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www.acm.org/sigs/publications/proceedings-templates</a:t>
            </a:r>
            <a:endParaRPr lang="en-US" dirty="0" smtClean="0"/>
          </a:p>
          <a:p>
            <a:r>
              <a:rPr lang="en-US" dirty="0" smtClean="0"/>
              <a:t>See the “word” format</a:t>
            </a:r>
          </a:p>
          <a:p>
            <a:r>
              <a:rPr lang="en-US" dirty="0" smtClean="0"/>
              <a:t>A copy of this file is also linked to today’s lecture</a:t>
            </a:r>
          </a:p>
          <a:p>
            <a:r>
              <a:rPr lang="en-US" dirty="0" smtClean="0"/>
              <a:t>Lets discuss this.</a:t>
            </a:r>
          </a:p>
          <a:p>
            <a:r>
              <a:rPr lang="en-US" dirty="0" smtClean="0"/>
              <a:t>Also review possible conference submissions in India as well as abroad (this is any original idea/work)</a:t>
            </a:r>
          </a:p>
          <a:p>
            <a:r>
              <a:rPr lang="en-US" dirty="0" smtClean="0"/>
              <a:t>For example look at ESC (Embedded Systems Conference) Boston or San </a:t>
            </a:r>
            <a:r>
              <a:rPr lang="en-US" dirty="0" err="1" smtClean="0"/>
              <a:t>Franscisco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18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744</TotalTime>
  <Words>811</Words>
  <Application>Microsoft Office PowerPoint</Application>
  <PresentationFormat>On-screen Show (4:3)</PresentationFormat>
  <Paragraphs>121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Emerging Applications and Platforms in Embedded Systems</vt:lpstr>
      <vt:lpstr>Topics for discussion</vt:lpstr>
      <vt:lpstr>Learning outcomes</vt:lpstr>
      <vt:lpstr>Course Model</vt:lpstr>
      <vt:lpstr>Course deliverables</vt:lpstr>
      <vt:lpstr>Course Assessment</vt:lpstr>
      <vt:lpstr>Engineering Design Process</vt:lpstr>
      <vt:lpstr>Project Report</vt:lpstr>
      <vt:lpstr>Paper format (optional)</vt:lpstr>
      <vt:lpstr>Emerging Applications and Platforms</vt:lpstr>
      <vt:lpstr>Summary</vt:lpstr>
      <vt:lpstr>Activity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Applications in Embedded Systems</dc:title>
  <dc:creator>bina</dc:creator>
  <cp:lastModifiedBy>bina</cp:lastModifiedBy>
  <cp:revision>29</cp:revision>
  <dcterms:created xsi:type="dcterms:W3CDTF">2014-05-21T13:27:52Z</dcterms:created>
  <dcterms:modified xsi:type="dcterms:W3CDTF">2014-06-05T16:17:45Z</dcterms:modified>
</cp:coreProperties>
</file>