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4"/>
  </p:notesMasterIdLst>
  <p:sldIdLst>
    <p:sldId id="256" r:id="rId2"/>
    <p:sldId id="258" r:id="rId3"/>
    <p:sldId id="259" r:id="rId4"/>
    <p:sldId id="263" r:id="rId5"/>
    <p:sldId id="260" r:id="rId6"/>
    <p:sldId id="267" r:id="rId7"/>
    <p:sldId id="261" r:id="rId8"/>
    <p:sldId id="264" r:id="rId9"/>
    <p:sldId id="265" r:id="rId10"/>
    <p:sldId id="262" r:id="rId11"/>
    <p:sldId id="266" r:id="rId12"/>
    <p:sldId id="268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58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4B626FD-957E-43E2-8EAF-CFF79E791298}" type="datetimeFigureOut">
              <a:rPr lang="en-US" smtClean="0"/>
              <a:t>5/26/2014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63EF2C3-4F12-4A24-9839-A043FE6D8F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47832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June 6, 2014</a:t>
            </a:r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CSE651</a:t>
            </a:r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EA1495FC-3BEB-43B6-B49D-9930598CC397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June 6, 2014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CSE651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1495FC-3BEB-43B6-B49D-9930598CC397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EA1495FC-3BEB-43B6-B49D-9930598CC397}" type="slidenum">
              <a:rPr lang="en-US" smtClean="0"/>
              <a:t>‹#›</a:t>
            </a:fld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June 6, 2014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CSE651</a:t>
            </a:r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June 6, 2014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CSE651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EA1495FC-3BEB-43B6-B49D-9930598CC397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CSE651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June 6, 2014</a:t>
            </a:r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EA1495FC-3BEB-43B6-B49D-9930598CC397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r>
              <a:rPr lang="en-US" smtClean="0"/>
              <a:t>June 6, 2014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CSE651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1495FC-3BEB-43B6-B49D-9930598CC397}" type="slidenum">
              <a:rPr lang="en-US" smtClean="0"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June 6, 2014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r>
              <a:rPr lang="en-US" smtClean="0"/>
              <a:t>CSE651</a:t>
            </a:r>
            <a:endParaRPr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EA1495FC-3BEB-43B6-B49D-9930598CC397}" type="slidenum">
              <a:rPr lang="en-US" smtClean="0"/>
              <a:t>‹#›</a:t>
            </a:fld>
            <a:endParaRPr lang="en-US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June 6, 2014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CSE651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EA1495FC-3BEB-43B6-B49D-9930598CC39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June 6, 2014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CSE651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EA1495FC-3BEB-43B6-B49D-9930598CC39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EA1495FC-3BEB-43B6-B49D-9930598CC397}" type="slidenum">
              <a:rPr lang="en-US" smtClean="0"/>
              <a:t>‹#›</a:t>
            </a:fld>
            <a:endParaRPr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June 6, 2014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r>
              <a:rPr lang="en-US" smtClean="0"/>
              <a:t>CSE651</a:t>
            </a:r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EA1495FC-3BEB-43B6-B49D-9930598CC397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r>
              <a:rPr lang="en-US" smtClean="0"/>
              <a:t>June 6, 2014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r>
              <a:rPr lang="en-US" smtClean="0"/>
              <a:t>CSE651</a:t>
            </a:r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June 6, 2014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CSE651</a:t>
            </a:r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EA1495FC-3BEB-43B6-B49D-9930598CC397}" type="slidenum">
              <a:rPr lang="en-US" smtClean="0"/>
              <a:t>‹#›</a:t>
            </a:fld>
            <a:endParaRPr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/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://arduino.cc/en/tutorial/foundations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://arduino.cc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http://playground.arduino.cc/Interfacing/Processing" TargetMode="External"/><Relationship Id="rId3" Type="http://schemas.openxmlformats.org/officeDocument/2006/relationships/hyperlink" Target="http://duino4projects.com/projects/car-projects/" TargetMode="External"/><Relationship Id="rId7" Type="http://schemas.openxmlformats.org/officeDocument/2006/relationships/hyperlink" Target="http://ecomodder.com/forum/showthread.php/obduino-mega-10300.html" TargetMode="External"/><Relationship Id="rId2" Type="http://schemas.openxmlformats.org/officeDocument/2006/relationships/hyperlink" Target="http://www.arduino.cc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code.google.com/p/opengauge/wiki/OBDuino" TargetMode="External"/><Relationship Id="rId5" Type="http://schemas.openxmlformats.org/officeDocument/2006/relationships/hyperlink" Target="http://en.wikipedia.org/wiki/Atmel_AVR" TargetMode="External"/><Relationship Id="rId4" Type="http://schemas.openxmlformats.org/officeDocument/2006/relationships/hyperlink" Target="http://www.practicalarduino.com/projects/vehicle-telemetry-platform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 smtClean="0"/>
              <a:t>B.Ramamurthy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Arduino and Automotive Embedded Systems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June 6, 2014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CSE651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1495FC-3BEB-43B6-B49D-9930598CC397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171365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Getting Started with Arduino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Download the latest IDE, unzip and double click on the unzipped folder to open it</a:t>
            </a:r>
          </a:p>
          <a:p>
            <a:r>
              <a:rPr lang="en-US" dirty="0" smtClean="0"/>
              <a:t>You will see Arduino files and folders inside</a:t>
            </a:r>
          </a:p>
          <a:p>
            <a:r>
              <a:rPr lang="en-US" dirty="0" smtClean="0"/>
              <a:t>Next plug-in your Arduino using the USB cable and ensure that the green power LED (PWR) turns on.</a:t>
            </a:r>
          </a:p>
          <a:p>
            <a:r>
              <a:rPr lang="en-US" dirty="0" smtClean="0"/>
              <a:t>Windows will try to install the drivers for Arduino Uno and fail, don’t get upset..</a:t>
            </a:r>
          </a:p>
          <a:p>
            <a:r>
              <a:rPr lang="en-US" dirty="0" smtClean="0"/>
              <a:t>Click on the Windows start button</a:t>
            </a:r>
            <a:r>
              <a:rPr lang="en-US" dirty="0" smtClean="0">
                <a:sym typeface="Wingdings" panose="05000000000000000000" pitchFamily="2" charset="2"/>
              </a:rPr>
              <a:t> control </a:t>
            </a:r>
            <a:r>
              <a:rPr lang="en-US" dirty="0" err="1" smtClean="0">
                <a:sym typeface="Wingdings" panose="05000000000000000000" pitchFamily="2" charset="2"/>
              </a:rPr>
              <a:t>panelSystem</a:t>
            </a:r>
            <a:r>
              <a:rPr lang="en-US" dirty="0" smtClean="0">
                <a:sym typeface="Wingdings" panose="05000000000000000000" pitchFamily="2" charset="2"/>
              </a:rPr>
              <a:t> Device manager Arduino will appear with yellow exclamation mark right click  and update software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June 6, 2014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CSE651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1495FC-3BEB-43B6-B49D-9930598CC397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3853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Updating the drivers (contd. From last slide)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Choose “Browse my computer for driver software”</a:t>
            </a:r>
          </a:p>
          <a:p>
            <a:r>
              <a:rPr lang="en-US" dirty="0" smtClean="0"/>
              <a:t>Click Browse button</a:t>
            </a:r>
          </a:p>
          <a:p>
            <a:r>
              <a:rPr lang="en-US" dirty="0" smtClean="0"/>
              <a:t>Navigate to the Arduino folder, Drivers folder and click OK</a:t>
            </a:r>
          </a:p>
          <a:p>
            <a:r>
              <a:rPr lang="en-US" dirty="0" smtClean="0"/>
              <a:t>Windows will start installing the driver… when the security pops up a security message, click “Install this driver software anyway”</a:t>
            </a:r>
          </a:p>
          <a:p>
            <a:r>
              <a:rPr lang="en-US" dirty="0" smtClean="0"/>
              <a:t>You should now see a message for successful installation.. Click Close</a:t>
            </a:r>
          </a:p>
          <a:p>
            <a:r>
              <a:rPr lang="en-US" dirty="0" smtClean="0"/>
              <a:t>Now to open the IDE double click the Arduino icon.</a:t>
            </a:r>
          </a:p>
          <a:p>
            <a:r>
              <a:rPr lang="en-US" dirty="0" smtClean="0"/>
              <a:t>We are all set to get started programming the device.</a:t>
            </a:r>
          </a:p>
          <a:p>
            <a:r>
              <a:rPr lang="en-US" dirty="0" smtClean="0"/>
              <a:t>Lets write some simple programs and make sure our Arduino works.</a:t>
            </a:r>
          </a:p>
          <a:p>
            <a:r>
              <a:rPr lang="en-US" dirty="0"/>
              <a:t>Also look at </a:t>
            </a:r>
            <a:r>
              <a:rPr lang="en-US" dirty="0">
                <a:hlinkClick r:id="rId2"/>
              </a:rPr>
              <a:t>http://</a:t>
            </a:r>
            <a:r>
              <a:rPr lang="en-US" dirty="0" smtClean="0">
                <a:hlinkClick r:id="rId2"/>
              </a:rPr>
              <a:t>arduino.cc/en/tutorial/foundations</a:t>
            </a:r>
            <a:r>
              <a:rPr lang="en-US" dirty="0" smtClean="0"/>
              <a:t>, you will need the understanding of these concepts for your project.</a:t>
            </a:r>
          </a:p>
          <a:p>
            <a:r>
              <a:rPr lang="en-US" dirty="0" smtClean="0"/>
              <a:t>In general spend some time understanding the various aspects of the Arduino… read every document.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June 6, 2014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CSE651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1495FC-3BEB-43B6-B49D-9930598CC397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557340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Lets understand Arduino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June 6, 2014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CSE651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1495FC-3BEB-43B6-B49D-9930598CC397}" type="slidenum">
              <a:rPr lang="en-US" smtClean="0"/>
              <a:t>12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>
                <a:hlinkClick r:id="rId2"/>
              </a:rPr>
              <a:t>http://arduino.cc</a:t>
            </a:r>
            <a:endParaRPr lang="en-US" dirty="0" smtClean="0"/>
          </a:p>
          <a:p>
            <a:r>
              <a:rPr lang="en-US" dirty="0" smtClean="0"/>
              <a:t>The tabs to look at are: Products, Learning, Reference, Blogs</a:t>
            </a:r>
          </a:p>
          <a:p>
            <a:r>
              <a:rPr lang="en-US" dirty="0" smtClean="0"/>
              <a:t>You can submit your original projects for </a:t>
            </a:r>
            <a:r>
              <a:rPr lang="en-US" smtClean="0"/>
              <a:t>the world to see/use.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29448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References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>
                <a:hlinkClick r:id="rId2"/>
              </a:rPr>
              <a:t>http://www.arduino.cc</a:t>
            </a:r>
            <a:r>
              <a:rPr lang="en-US" dirty="0" smtClean="0">
                <a:hlinkClick r:id="rId2"/>
              </a:rPr>
              <a:t>/</a:t>
            </a:r>
            <a:endParaRPr lang="en-US" dirty="0" smtClean="0"/>
          </a:p>
          <a:p>
            <a:r>
              <a:rPr lang="en-US" dirty="0" smtClean="0"/>
              <a:t>M. </a:t>
            </a:r>
            <a:r>
              <a:rPr lang="en-US" dirty="0" err="1" smtClean="0"/>
              <a:t>McRoberts</a:t>
            </a:r>
            <a:r>
              <a:rPr lang="en-US" dirty="0" smtClean="0"/>
              <a:t>. Beginning Arduino. </a:t>
            </a:r>
            <a:r>
              <a:rPr lang="en-US" dirty="0" err="1" smtClean="0"/>
              <a:t>Apress</a:t>
            </a:r>
            <a:r>
              <a:rPr lang="en-US" dirty="0" smtClean="0"/>
              <a:t>, 2010.</a:t>
            </a:r>
          </a:p>
          <a:p>
            <a:r>
              <a:rPr lang="en-US" dirty="0">
                <a:hlinkClick r:id="rId3"/>
              </a:rPr>
              <a:t>http://duino4projects.com/projects/car-projects/</a:t>
            </a:r>
            <a:endParaRPr lang="en-US" dirty="0"/>
          </a:p>
          <a:p>
            <a:r>
              <a:rPr lang="en-US" dirty="0">
                <a:hlinkClick r:id="rId4"/>
              </a:rPr>
              <a:t>http://www.practicalarduino.com/projects/vehicle-telemetry-platform</a:t>
            </a:r>
            <a:endParaRPr lang="en-US" dirty="0"/>
          </a:p>
          <a:p>
            <a:r>
              <a:rPr lang="en-US" dirty="0" smtClean="0"/>
              <a:t>Many www.youtube.com Arduino tutorial videos</a:t>
            </a:r>
          </a:p>
          <a:p>
            <a:r>
              <a:rPr lang="en-US" dirty="0">
                <a:hlinkClick r:id="rId5"/>
              </a:rPr>
              <a:t>http://</a:t>
            </a:r>
            <a:r>
              <a:rPr lang="en-US" dirty="0" smtClean="0">
                <a:hlinkClick r:id="rId5"/>
              </a:rPr>
              <a:t>en.wikipedia.org/wiki/Atmel_AVR</a:t>
            </a:r>
            <a:endParaRPr lang="en-US" dirty="0" smtClean="0"/>
          </a:p>
          <a:p>
            <a:r>
              <a:rPr lang="en-US" dirty="0">
                <a:hlinkClick r:id="rId6"/>
              </a:rPr>
              <a:t>https://</a:t>
            </a:r>
            <a:r>
              <a:rPr lang="en-US" dirty="0" smtClean="0">
                <a:hlinkClick r:id="rId6"/>
              </a:rPr>
              <a:t>code.google.com/p/opengauge/wiki/OBDuino</a:t>
            </a:r>
            <a:endParaRPr lang="en-US" dirty="0" smtClean="0"/>
          </a:p>
          <a:p>
            <a:r>
              <a:rPr lang="en-US" dirty="0">
                <a:hlinkClick r:id="rId7"/>
              </a:rPr>
              <a:t>http://</a:t>
            </a:r>
            <a:r>
              <a:rPr lang="en-US" dirty="0" smtClean="0">
                <a:hlinkClick r:id="rId7"/>
              </a:rPr>
              <a:t>ecomodder.com/forum/showthread.php/obduino-mega-10300.html</a:t>
            </a:r>
            <a:endParaRPr lang="en-US" dirty="0" smtClean="0"/>
          </a:p>
          <a:p>
            <a:r>
              <a:rPr lang="en-US" dirty="0">
                <a:hlinkClick r:id="rId8"/>
              </a:rPr>
              <a:t>http://playground.arduino.cc/Interfacing/Processing</a:t>
            </a:r>
            <a:endParaRPr lang="en-US" dirty="0"/>
          </a:p>
          <a:p>
            <a:r>
              <a:rPr lang="en-US" dirty="0"/>
              <a:t>http://arduino.cc/en/Tutorial/HomePage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June 6, 2014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CSE651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1495FC-3BEB-43B6-B49D-9930598CC397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05606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an </a:t>
            </a:r>
            <a:r>
              <a:rPr lang="en-US" dirty="0" err="1" smtClean="0"/>
              <a:t>Ardunio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/>
              <a:t>“A single-board microcontroller and a software suite for programming it.”</a:t>
            </a:r>
          </a:p>
          <a:p>
            <a:r>
              <a:rPr lang="en-US" dirty="0" smtClean="0"/>
              <a:t>Arduino Uno: </a:t>
            </a:r>
          </a:p>
          <a:p>
            <a:pPr lvl="1"/>
            <a:r>
              <a:rPr lang="en-US" dirty="0" smtClean="0"/>
              <a:t>The hardware consists of a simple, open design for the controller with an Atmel AVR processor and on-board I/O support.</a:t>
            </a:r>
          </a:p>
          <a:p>
            <a:pPr lvl="1"/>
            <a:r>
              <a:rPr lang="en-US" dirty="0" smtClean="0"/>
              <a:t>The software consists of a standard programming language and the boot loader that runs on the board.</a:t>
            </a:r>
          </a:p>
          <a:p>
            <a:r>
              <a:rPr lang="en-US" dirty="0" smtClean="0"/>
              <a:t>Arduino is a tiny </a:t>
            </a:r>
            <a:r>
              <a:rPr lang="en-US" b="1" dirty="0" smtClean="0"/>
              <a:t>embedded system </a:t>
            </a:r>
            <a:r>
              <a:rPr lang="en-US" dirty="0" smtClean="0"/>
              <a:t>that you can program to process between the device and the external components you connect to it.</a:t>
            </a:r>
          </a:p>
          <a:p>
            <a:r>
              <a:rPr lang="en-US" dirty="0" smtClean="0"/>
              <a:t>Example1: connect a led to the output, switch to input, when a switch is pressed, the light is turned on, processor counts and turns it off after 30 seconds</a:t>
            </a:r>
          </a:p>
          <a:p>
            <a:r>
              <a:rPr lang="en-US" dirty="0" smtClean="0"/>
              <a:t>Example2: Replace the switch with PIR (Passive </a:t>
            </a:r>
            <a:r>
              <a:rPr lang="en-US" dirty="0" err="1" smtClean="0"/>
              <a:t>InfraRed</a:t>
            </a:r>
            <a:r>
              <a:rPr lang="en-US" dirty="0" smtClean="0"/>
              <a:t> ) sensor that will trigger the light. .. A car dome light? An intruder alarm?</a:t>
            </a:r>
          </a:p>
          <a:p>
            <a:r>
              <a:rPr lang="en-US" dirty="0" smtClean="0"/>
              <a:t>Simply put: An Arduino can be connected to LEDs, dot matrix displays, buttons, switches, motors, temperature sensors, distance sensors, GPS receivers, Ethernet modules, or just about any device…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June 6, 2014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CSE651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1495FC-3BEB-43B6-B49D-9930598CC397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86636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Arduino?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Is a convenient-sized unit for prototyping embedded system applications</a:t>
            </a:r>
          </a:p>
          <a:p>
            <a:r>
              <a:rPr lang="en-US" dirty="0" err="1" smtClean="0"/>
              <a:t>Ardunio’s</a:t>
            </a:r>
            <a:r>
              <a:rPr lang="en-US" dirty="0" smtClean="0"/>
              <a:t> processor chip Atmel, </a:t>
            </a:r>
            <a:r>
              <a:rPr lang="en-US" dirty="0" err="1" smtClean="0"/>
              <a:t>Atmega</a:t>
            </a:r>
            <a:r>
              <a:rPr lang="en-US" dirty="0" smtClean="0"/>
              <a:t> are commonly used in automotive applications</a:t>
            </a:r>
          </a:p>
          <a:p>
            <a:r>
              <a:rPr lang="en-US" dirty="0" smtClean="0"/>
              <a:t>Arduino+ Android + CAN (Controller Area Network) constitute the </a:t>
            </a:r>
            <a:r>
              <a:rPr lang="en-US" dirty="0" err="1" smtClean="0"/>
              <a:t>OpenXC</a:t>
            </a:r>
            <a:r>
              <a:rPr lang="en-US" dirty="0" smtClean="0"/>
              <a:t> platform promoted by Ford and other automotive companies</a:t>
            </a:r>
          </a:p>
          <a:p>
            <a:r>
              <a:rPr lang="en-US" dirty="0" smtClean="0"/>
              <a:t>Multi-national involvement in chip design and manufacturing and in board design (Sweden: Chip, Italy: Board, USA: IDE, use: all over, across application domains)</a:t>
            </a:r>
          </a:p>
          <a:p>
            <a:r>
              <a:rPr lang="en-US" dirty="0" smtClean="0"/>
              <a:t>Completely open source: both hardware and software (you can build your own Arduino board but cannot call it Arduino, that’s all)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June 6, 2014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CSE651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1495FC-3BEB-43B6-B49D-9930598CC397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73500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Arduino Board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Arduino board has an Atmel AVR(Alf </a:t>
            </a:r>
            <a:r>
              <a:rPr lang="en-US" dirty="0" err="1" smtClean="0"/>
              <a:t>Vegard</a:t>
            </a:r>
            <a:r>
              <a:rPr lang="en-US" dirty="0" smtClean="0"/>
              <a:t> RISC) processor</a:t>
            </a:r>
          </a:p>
          <a:p>
            <a:r>
              <a:rPr lang="en-US" dirty="0" smtClean="0"/>
              <a:t>In the latest Arduino Uno version has Atmega8U2 a serial-</a:t>
            </a:r>
            <a:r>
              <a:rPr lang="en-US" dirty="0" err="1" smtClean="0"/>
              <a:t>usb</a:t>
            </a:r>
            <a:r>
              <a:rPr lang="en-US" dirty="0" smtClean="0"/>
              <a:t> converter, so can connect to game controller or a mouse too.</a:t>
            </a:r>
          </a:p>
          <a:p>
            <a:r>
              <a:rPr lang="en-US" dirty="0" smtClean="0"/>
              <a:t>What else?</a:t>
            </a:r>
          </a:p>
          <a:p>
            <a:r>
              <a:rPr lang="en-US" dirty="0"/>
              <a:t>Arduino UNO R3 </a:t>
            </a:r>
            <a:r>
              <a:rPr lang="en-US" dirty="0" smtClean="0"/>
              <a:t>board, </a:t>
            </a:r>
            <a:r>
              <a:rPr lang="en-US" dirty="0"/>
              <a:t>Original Manufacturer in I</a:t>
            </a:r>
            <a:r>
              <a:rPr lang="en-US" dirty="0" smtClean="0"/>
              <a:t>taly, </a:t>
            </a:r>
            <a:r>
              <a:rPr lang="en-US" dirty="0"/>
              <a:t>ATmega328P Includes new pin configuration (SCL, SDA, </a:t>
            </a:r>
            <a:r>
              <a:rPr lang="en-US" dirty="0" smtClean="0"/>
              <a:t>IOREF)</a:t>
            </a:r>
          </a:p>
          <a:p>
            <a:r>
              <a:rPr lang="en-US" dirty="0" smtClean="0"/>
              <a:t>Lets look at the board and understand its processor and IO capabilities.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June 6, 2014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CSE651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1495FC-3BEB-43B6-B49D-9930598CC397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38566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Memory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There are three pools of memory in the microcontroller used on </a:t>
            </a:r>
            <a:r>
              <a:rPr lang="en-US" dirty="0" err="1"/>
              <a:t>avr</a:t>
            </a:r>
            <a:r>
              <a:rPr lang="en-US" dirty="0"/>
              <a:t>-based Arduino boards : </a:t>
            </a:r>
          </a:p>
          <a:p>
            <a:pPr lvl="1"/>
            <a:r>
              <a:rPr lang="en-US" dirty="0"/>
              <a:t>Flash memory (program space), is where the Arduino sketch is stored. </a:t>
            </a:r>
          </a:p>
          <a:p>
            <a:pPr lvl="1"/>
            <a:r>
              <a:rPr lang="en-US" dirty="0"/>
              <a:t>SRAM (static random access memory) is where the sketch creates and manipulates variables when it runs. </a:t>
            </a:r>
          </a:p>
          <a:p>
            <a:pPr lvl="1"/>
            <a:r>
              <a:rPr lang="en-US" dirty="0"/>
              <a:t>EEPROM is memory space that programmers can use to store long-term information. </a:t>
            </a:r>
            <a:endParaRPr lang="en-US" dirty="0" smtClean="0"/>
          </a:p>
          <a:p>
            <a:r>
              <a:rPr lang="en-US" dirty="0" smtClean="0"/>
              <a:t>The </a:t>
            </a:r>
            <a:r>
              <a:rPr lang="en-US" dirty="0"/>
              <a:t>ATmega328 chip found on the Uno has the following amounts of memory: </a:t>
            </a:r>
          </a:p>
          <a:p>
            <a:pPr lvl="1"/>
            <a:r>
              <a:rPr lang="en-US" dirty="0"/>
              <a:t>Flash 32k bytes (of which .5k is used for the </a:t>
            </a:r>
            <a:r>
              <a:rPr lang="en-US" dirty="0" err="1"/>
              <a:t>bootloader</a:t>
            </a:r>
            <a:r>
              <a:rPr lang="en-US" dirty="0"/>
              <a:t>) </a:t>
            </a:r>
            <a:endParaRPr lang="en-US" dirty="0" smtClean="0"/>
          </a:p>
          <a:p>
            <a:pPr lvl="1"/>
            <a:r>
              <a:rPr lang="en-US" dirty="0" smtClean="0"/>
              <a:t>SRAM </a:t>
            </a:r>
            <a:r>
              <a:rPr lang="en-US" dirty="0"/>
              <a:t>2k bytes </a:t>
            </a:r>
            <a:endParaRPr lang="en-US" dirty="0" smtClean="0"/>
          </a:p>
          <a:p>
            <a:pPr lvl="1"/>
            <a:r>
              <a:rPr lang="en-US" dirty="0" smtClean="0"/>
              <a:t>EEPROM </a:t>
            </a:r>
            <a:r>
              <a:rPr lang="en-US" dirty="0"/>
              <a:t>1k byte 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June 6, 2014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CSE651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1495FC-3BEB-43B6-B49D-9930598CC397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40263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Programming Arduino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You will a Arduino IDE</a:t>
            </a:r>
          </a:p>
          <a:p>
            <a:r>
              <a:rPr lang="en-US" dirty="0" smtClean="0"/>
              <a:t>You will write code in C</a:t>
            </a:r>
          </a:p>
          <a:p>
            <a:r>
              <a:rPr lang="en-US" dirty="0" smtClean="0"/>
              <a:t>The step by step program can be developed in the IDE and downloaded the board through serial connector</a:t>
            </a:r>
          </a:p>
          <a:p>
            <a:r>
              <a:rPr lang="en-US" dirty="0" smtClean="0"/>
              <a:t>Arduino IDE is a “Processing” application (We will discuss the Processing Java library tomorrow)</a:t>
            </a:r>
          </a:p>
          <a:p>
            <a:r>
              <a:rPr lang="en-US" dirty="0" smtClean="0"/>
              <a:t>The programs are called sketches</a:t>
            </a:r>
          </a:p>
          <a:p>
            <a:r>
              <a:rPr lang="en-US" dirty="0" smtClean="0"/>
              <a:t>There are so many ways you can program an Arduino: from Processing-based IDE on your computer, burn it into it, transfer from another Arduino…</a:t>
            </a:r>
          </a:p>
          <a:p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June 6, 2014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CSE651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1495FC-3BEB-43B6-B49D-9930598CC397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8918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Shields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The Arduino can also be extended with the use of “shields”</a:t>
            </a:r>
          </a:p>
          <a:p>
            <a:r>
              <a:rPr lang="en-US" dirty="0" smtClean="0"/>
              <a:t>Shields are circuit boards containing other devices (e.g. GPS receivers, LCD displays, Ethernet modules etc.)</a:t>
            </a:r>
          </a:p>
          <a:p>
            <a:r>
              <a:rPr lang="en-US" dirty="0" smtClean="0"/>
              <a:t>These can simply plugged onto the top of the Arduino basic boards</a:t>
            </a:r>
          </a:p>
          <a:p>
            <a:r>
              <a:rPr lang="en-US" dirty="0" smtClean="0"/>
              <a:t>Shields can plug-in on top of each other (connecting the I/O pins) thus providing extended functionality.</a:t>
            </a:r>
          </a:p>
          <a:p>
            <a:r>
              <a:rPr lang="en-US" dirty="0" smtClean="0"/>
              <a:t>(You don’t have to use the shields, you can make you own external circuitry on a breadboard or PCB.)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June 6, 2014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CSE651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1495FC-3BEB-43B6-B49D-9930598CC397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781407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Types of Arduino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There are many types of Arduino: Uno , Due, Mini, </a:t>
            </a:r>
            <a:r>
              <a:rPr lang="en-US" dirty="0" err="1" smtClean="0"/>
              <a:t>Nano</a:t>
            </a:r>
            <a:r>
              <a:rPr lang="en-US" dirty="0" smtClean="0"/>
              <a:t>, Mega, etc.</a:t>
            </a:r>
          </a:p>
          <a:p>
            <a:r>
              <a:rPr lang="en-US" dirty="0" smtClean="0"/>
              <a:t>There are many third party Arduino-compatible boards with different names:</a:t>
            </a:r>
          </a:p>
          <a:p>
            <a:r>
              <a:rPr lang="en-US" dirty="0" err="1" smtClean="0"/>
              <a:t>OBduino</a:t>
            </a:r>
            <a:r>
              <a:rPr lang="en-US" dirty="0" smtClean="0"/>
              <a:t> (on-board diagnostics), </a:t>
            </a:r>
            <a:r>
              <a:rPr lang="en-US" dirty="0" err="1" smtClean="0"/>
              <a:t>Roboduino</a:t>
            </a:r>
            <a:r>
              <a:rPr lang="en-US" dirty="0" smtClean="0"/>
              <a:t> etc.</a:t>
            </a:r>
          </a:p>
          <a:p>
            <a:r>
              <a:rPr lang="en-US" dirty="0" smtClean="0"/>
              <a:t>Most popular and versatile is Uno ( we have also used Due, for better timing response)</a:t>
            </a:r>
          </a:p>
          <a:p>
            <a:r>
              <a:rPr lang="en-US" dirty="0" smtClean="0"/>
              <a:t>You prototype on the Uno, when you are satisfied with the application operation, just pop the 28-pin processor into an automobile host board or other hosts like Robots etc.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June 6, 2014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CSE651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1495FC-3BEB-43B6-B49D-9930598CC397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79393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c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2686</TotalTime>
  <Words>1103</Words>
  <Application>Microsoft Office PowerPoint</Application>
  <PresentationFormat>On-screen Show (4:3)</PresentationFormat>
  <Paragraphs>119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Civic</vt:lpstr>
      <vt:lpstr>Arduino and Automotive Embedded Systems</vt:lpstr>
      <vt:lpstr>References</vt:lpstr>
      <vt:lpstr>What is an Ardunio?</vt:lpstr>
      <vt:lpstr>Why Arduino?</vt:lpstr>
      <vt:lpstr>Arduino Board</vt:lpstr>
      <vt:lpstr>Memory</vt:lpstr>
      <vt:lpstr>Programming Arduino</vt:lpstr>
      <vt:lpstr>Shields</vt:lpstr>
      <vt:lpstr>Types of Arduino</vt:lpstr>
      <vt:lpstr>Getting Started with Arduino</vt:lpstr>
      <vt:lpstr>Updating the drivers (contd. From last slide)</vt:lpstr>
      <vt:lpstr>Lets understand Arduino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Arduino and Automotive Embedded Systems</dc:title>
  <dc:creator>bina</dc:creator>
  <cp:lastModifiedBy>bina</cp:lastModifiedBy>
  <cp:revision>32</cp:revision>
  <dcterms:created xsi:type="dcterms:W3CDTF">2014-05-23T02:33:20Z</dcterms:created>
  <dcterms:modified xsi:type="dcterms:W3CDTF">2014-05-26T23:51:02Z</dcterms:modified>
</cp:coreProperties>
</file>