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1326E6A-E444-47AC-8380-3503609E8BEA}" type="datetimeFigureOut">
              <a:rPr lang="en-US" smtClean="0"/>
              <a:t>6/6/2014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1326E6A-E444-47AC-8380-3503609E8BEA}" type="datetimeFigureOut">
              <a:rPr lang="en-US" smtClean="0"/>
              <a:t>6/6/2014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1326E6A-E444-47AC-8380-3503609E8BEA}" type="datetimeFigureOut">
              <a:rPr lang="en-US" smtClean="0"/>
              <a:t>6/6/2014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1326E6A-E444-47AC-8380-3503609E8BEA}" type="datetimeFigureOut">
              <a:rPr lang="en-US" smtClean="0"/>
              <a:t>6/6/2014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46AF79-27D0-4FE0-B31A-0D93415AE98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Algorithms for Data Analytics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B.Ramamurthy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031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Data Analytics (Data Science)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29840" y="2965451"/>
            <a:ext cx="1363980" cy="9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lowchart: Magnetic Disk 4"/>
          <p:cNvSpPr/>
          <p:nvPr/>
        </p:nvSpPr>
        <p:spPr>
          <a:xfrm>
            <a:off x="723900" y="2152174"/>
            <a:ext cx="1264920" cy="3699986"/>
          </a:xfrm>
          <a:prstGeom prst="flowChartMagneticDisk">
            <a:avLst/>
          </a:prstGeom>
          <a:gradFill>
            <a:gsLst>
              <a:gs pos="0">
                <a:srgbClr val="FFC00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988820" y="3409157"/>
            <a:ext cx="541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xplosion 1 10"/>
          <p:cNvSpPr/>
          <p:nvPr/>
        </p:nvSpPr>
        <p:spPr>
          <a:xfrm>
            <a:off x="2165985" y="1242507"/>
            <a:ext cx="2175510" cy="1401793"/>
          </a:xfrm>
          <a:prstGeom prst="irregularSeal1">
            <a:avLst/>
          </a:prstGeom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Intuition/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understanding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223260" y="2297314"/>
            <a:ext cx="1" cy="6939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be 15"/>
          <p:cNvSpPr/>
          <p:nvPr/>
        </p:nvSpPr>
        <p:spPr>
          <a:xfrm>
            <a:off x="4267200" y="1916862"/>
            <a:ext cx="1504949" cy="2594178"/>
          </a:xfrm>
          <a:prstGeom prst="cube">
            <a:avLst/>
          </a:prstGeo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Big-data analytics</a:t>
            </a:r>
          </a:p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StatsAlgs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4" idx="3"/>
            <a:endCxn id="16" idx="2"/>
          </p:cNvCxnSpPr>
          <p:nvPr/>
        </p:nvCxnSpPr>
        <p:spPr>
          <a:xfrm flipV="1">
            <a:off x="3893820" y="3402070"/>
            <a:ext cx="373380" cy="20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ight Arrow 25"/>
          <p:cNvSpPr/>
          <p:nvPr/>
        </p:nvSpPr>
        <p:spPr>
          <a:xfrm>
            <a:off x="1642730" y="4056674"/>
            <a:ext cx="2918801" cy="341497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Magnetic Disk 26"/>
          <p:cNvSpPr/>
          <p:nvPr/>
        </p:nvSpPr>
        <p:spPr>
          <a:xfrm>
            <a:off x="5890259" y="2499887"/>
            <a:ext cx="1211876" cy="982798"/>
          </a:xfrm>
          <a:prstGeom prst="flowChartMagneticDisk">
            <a:avLst/>
          </a:prstGeom>
          <a:gradFill>
            <a:gsLst>
              <a:gs pos="0">
                <a:srgbClr val="7030A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Discoveries/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intelligence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>
            <a:stCxn id="16" idx="5"/>
            <a:endCxn id="27" idx="2"/>
          </p:cNvCxnSpPr>
          <p:nvPr/>
        </p:nvCxnSpPr>
        <p:spPr>
          <a:xfrm flipV="1">
            <a:off x="5772149" y="2991286"/>
            <a:ext cx="118110" cy="34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3501" y="939971"/>
            <a:ext cx="580873" cy="917143"/>
          </a:xfrm>
          <a:prstGeom prst="rect">
            <a:avLst/>
          </a:prstGeom>
        </p:spPr>
      </p:pic>
      <p:cxnSp>
        <p:nvCxnSpPr>
          <p:cNvPr id="39" name="Straight Arrow Connector 38"/>
          <p:cNvCxnSpPr>
            <a:stCxn id="11" idx="0"/>
            <a:endCxn id="37" idx="1"/>
          </p:cNvCxnSpPr>
          <p:nvPr/>
        </p:nvCxnSpPr>
        <p:spPr>
          <a:xfrm>
            <a:off x="3628613" y="1242507"/>
            <a:ext cx="3504888" cy="156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7277689" y="2594875"/>
            <a:ext cx="1180510" cy="741153"/>
          </a:xfrm>
          <a:prstGeom prst="rect">
            <a:avLst/>
          </a:prstGeom>
          <a:gradFill>
            <a:gsLst>
              <a:gs pos="0">
                <a:srgbClr val="00B0F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Statistical Inference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45" name="Straight Arrow Connector 44"/>
          <p:cNvCxnSpPr>
            <a:stCxn id="27" idx="1"/>
          </p:cNvCxnSpPr>
          <p:nvPr/>
        </p:nvCxnSpPr>
        <p:spPr>
          <a:xfrm flipV="1">
            <a:off x="6496197" y="1690689"/>
            <a:ext cx="753357" cy="809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7" idx="2"/>
            <a:endCxn id="43" idx="0"/>
          </p:cNvCxnSpPr>
          <p:nvPr/>
        </p:nvCxnSpPr>
        <p:spPr>
          <a:xfrm>
            <a:off x="7423938" y="1857114"/>
            <a:ext cx="444006" cy="7377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27" idx="4"/>
            <a:endCxn id="43" idx="1"/>
          </p:cNvCxnSpPr>
          <p:nvPr/>
        </p:nvCxnSpPr>
        <p:spPr>
          <a:xfrm flipV="1">
            <a:off x="7102135" y="2965452"/>
            <a:ext cx="175554" cy="258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lowchart: Multidocument 51"/>
          <p:cNvSpPr/>
          <p:nvPr/>
        </p:nvSpPr>
        <p:spPr>
          <a:xfrm>
            <a:off x="7030410" y="4125458"/>
            <a:ext cx="1427789" cy="870876"/>
          </a:xfrm>
          <a:prstGeom prst="flowChartMultidocument">
            <a:avLst/>
          </a:prstGeom>
          <a:gradFill>
            <a:gsLst>
              <a:gs pos="0">
                <a:srgbClr val="FFC00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rgbClr val="FF000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Decisions/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Answers/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Results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stCxn id="43" idx="2"/>
            <a:endCxn id="52" idx="0"/>
          </p:cNvCxnSpPr>
          <p:nvPr/>
        </p:nvCxnSpPr>
        <p:spPr>
          <a:xfrm flipH="1">
            <a:off x="7842531" y="3336028"/>
            <a:ext cx="25413" cy="7894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Picture 6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1" y="954465"/>
            <a:ext cx="371972" cy="1066957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040" y="1242507"/>
            <a:ext cx="428573" cy="571431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410" y="5227579"/>
            <a:ext cx="1128844" cy="999932"/>
          </a:xfrm>
          <a:prstGeom prst="rect">
            <a:avLst/>
          </a:prstGeom>
        </p:spPr>
      </p:pic>
      <p:cxnSp>
        <p:nvCxnSpPr>
          <p:cNvPr id="71" name="Straight Arrow Connector 70"/>
          <p:cNvCxnSpPr/>
          <p:nvPr/>
        </p:nvCxnSpPr>
        <p:spPr>
          <a:xfrm flipH="1">
            <a:off x="1750441" y="2402958"/>
            <a:ext cx="908939" cy="1722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5151475" y="2499887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1703128" y="450841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109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Pipelines to prepare data </a:t>
            </a:r>
          </a:p>
          <a:p>
            <a:r>
              <a:rPr lang="en-US" dirty="0" smtClean="0"/>
              <a:t>Three types: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Data preparation algorithms such as </a:t>
            </a:r>
            <a:r>
              <a:rPr lang="en-US" dirty="0" smtClean="0"/>
              <a:t>sorting, workflows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Optimization </a:t>
            </a:r>
            <a:r>
              <a:rPr lang="en-US" dirty="0" smtClean="0"/>
              <a:t>algorithms stochastic gradient descent,  least squares…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Machine learning algorithms…                                                                                                                                                         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</a:t>
            </a:r>
            <a:r>
              <a:rPr lang="en-US" dirty="0"/>
              <a:t>T</a:t>
            </a:r>
            <a:r>
              <a:rPr lang="en-US" dirty="0" smtClean="0"/>
              <a:t>ypes of Data Science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0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Comes from Artificial Intelligence</a:t>
            </a:r>
          </a:p>
          <a:p>
            <a:r>
              <a:rPr lang="en-US" dirty="0" smtClean="0"/>
              <a:t>No underlying generative process</a:t>
            </a:r>
          </a:p>
          <a:p>
            <a:r>
              <a:rPr lang="en-US" dirty="0" smtClean="0"/>
              <a:t>Build to predict or classify something</a:t>
            </a:r>
          </a:p>
          <a:p>
            <a:r>
              <a:rPr lang="en-US" dirty="0" smtClean="0"/>
              <a:t>Three basic algorithms:</a:t>
            </a:r>
          </a:p>
          <a:p>
            <a:r>
              <a:rPr lang="en-US" dirty="0" smtClean="0"/>
              <a:t>linear </a:t>
            </a:r>
            <a:r>
              <a:rPr lang="en-US" dirty="0" smtClean="0"/>
              <a:t>regression, k-</a:t>
            </a:r>
            <a:r>
              <a:rPr lang="en-US" dirty="0" err="1" smtClean="0"/>
              <a:t>nn</a:t>
            </a:r>
            <a:r>
              <a:rPr lang="en-US" dirty="0" smtClean="0"/>
              <a:t>, </a:t>
            </a:r>
            <a:r>
              <a:rPr lang="en-US" dirty="0" smtClean="0"/>
              <a:t>k-means</a:t>
            </a:r>
          </a:p>
          <a:p>
            <a:r>
              <a:rPr lang="en-US" dirty="0" smtClean="0"/>
              <a:t>We already looked at linear regression as a case study for R/</a:t>
            </a:r>
            <a:r>
              <a:rPr lang="en-US" dirty="0" err="1" smtClean="0"/>
              <a:t>Rstudio</a:t>
            </a:r>
            <a:endParaRPr lang="en-US" dirty="0" smtClean="0"/>
          </a:p>
          <a:p>
            <a:r>
              <a:rPr lang="en-US" dirty="0" smtClean="0"/>
              <a:t>We will start with k-means…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Machine Learning Algorithms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K-means is unsupervised: no prior knowledge of the “right answer”</a:t>
            </a:r>
          </a:p>
          <a:p>
            <a:r>
              <a:rPr lang="en-US" dirty="0" smtClean="0"/>
              <a:t>Goal of the algorithm Is to determine the definition of the right answer by finding clusters of data</a:t>
            </a:r>
          </a:p>
          <a:p>
            <a:r>
              <a:rPr lang="en-US" dirty="0" smtClean="0"/>
              <a:t>Kind of </a:t>
            </a:r>
            <a:r>
              <a:rPr lang="en-US" dirty="0" smtClean="0"/>
              <a:t> satisfaction survey </a:t>
            </a:r>
            <a:r>
              <a:rPr lang="en-US" dirty="0" smtClean="0"/>
              <a:t>data</a:t>
            </a:r>
            <a:r>
              <a:rPr lang="en-US" dirty="0" smtClean="0"/>
              <a:t>, incident report data, </a:t>
            </a:r>
            <a:endParaRPr lang="en-US" dirty="0" smtClean="0"/>
          </a:p>
          <a:p>
            <a:r>
              <a:rPr lang="en-US" dirty="0" smtClean="0"/>
              <a:t>Assume data {age, gender, income, state, household, size}, your goal is to segment the users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K-means is the simplest of the clustering algorithms.</a:t>
            </a:r>
            <a:endParaRPr lang="en-US" dirty="0" smtClean="0"/>
          </a:p>
          <a:p>
            <a:r>
              <a:rPr lang="en-US" dirty="0" smtClean="0"/>
              <a:t>Lets understand </a:t>
            </a:r>
            <a:r>
              <a:rPr lang="en-US" dirty="0" err="1" smtClean="0"/>
              <a:t>kmeans</a:t>
            </a:r>
            <a:r>
              <a:rPr lang="en-US" dirty="0" smtClean="0"/>
              <a:t> using an example.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K-means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34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{Age, income range, education, skills, social, paid work}</a:t>
            </a:r>
          </a:p>
          <a:p>
            <a:r>
              <a:rPr lang="en-US" dirty="0" smtClean="0"/>
              <a:t>Lets take just the age { 23, 25, 24, 23, 21, 31, 32, 30,31, 30, 37, 35, 38, 37, 39, 42, 43, 45, 43, 45}</a:t>
            </a:r>
          </a:p>
          <a:p>
            <a:r>
              <a:rPr lang="en-US" dirty="0" smtClean="0"/>
              <a:t>Classify this data using K-means</a:t>
            </a:r>
          </a:p>
          <a:p>
            <a:r>
              <a:rPr lang="en-US" dirty="0" smtClean="0"/>
              <a:t>Lets assume K = 3 or 3 groups</a:t>
            </a:r>
          </a:p>
          <a:p>
            <a:r>
              <a:rPr lang="en-US" dirty="0" smtClean="0"/>
              <a:t>Give me a guess of the centroids</a:t>
            </a:r>
            <a:r>
              <a:rPr lang="en-US" dirty="0" smtClean="0"/>
              <a:t>? Lets assume initial value of centroids to {21, 30, 40}</a:t>
            </a:r>
          </a:p>
          <a:p>
            <a:r>
              <a:rPr lang="en-US" dirty="0" smtClean="0"/>
              <a:t>First lets hand calculate and then use R-Studio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examine an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434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Supervised ML</a:t>
            </a:r>
          </a:p>
          <a:p>
            <a:r>
              <a:rPr lang="en-US" dirty="0" smtClean="0"/>
              <a:t>You know the “right answers” or at least data that is “labeled”: training set</a:t>
            </a:r>
          </a:p>
          <a:p>
            <a:r>
              <a:rPr lang="en-US" dirty="0" smtClean="0"/>
              <a:t>Set of objects have been classified or labeled (training set)</a:t>
            </a:r>
          </a:p>
          <a:p>
            <a:r>
              <a:rPr lang="en-US" dirty="0" smtClean="0"/>
              <a:t>Another set of objects are yet to be labeled or classified (test set)</a:t>
            </a:r>
          </a:p>
          <a:p>
            <a:r>
              <a:rPr lang="en-US" dirty="0" smtClean="0"/>
              <a:t>Your goal is to automate the processes of labeling </a:t>
            </a:r>
            <a:r>
              <a:rPr lang="en-US" dirty="0" smtClean="0"/>
              <a:t>the </a:t>
            </a:r>
            <a:r>
              <a:rPr lang="en-US" dirty="0" smtClean="0"/>
              <a:t>test set.</a:t>
            </a:r>
          </a:p>
          <a:p>
            <a:r>
              <a:rPr lang="en-US" dirty="0" smtClean="0"/>
              <a:t>Intuition behind  k-NN is to consider most similar items --- similarity defined by their attributes, look at the existing label and assign the object a label.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K-NN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86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Lets look at an example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945152"/>
              </p:ext>
            </p:extLst>
          </p:nvPr>
        </p:nvGraphicFramePr>
        <p:xfrm>
          <a:off x="2209800" y="1676404"/>
          <a:ext cx="4571999" cy="42671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4666"/>
                <a:gridCol w="1862667"/>
                <a:gridCol w="1354666"/>
              </a:tblGrid>
              <a:tr h="6029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Age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Loan (X1000)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Default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3114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7732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99</TotalTime>
  <Words>430</Words>
  <Application>Microsoft Office PowerPoint</Application>
  <PresentationFormat>On-screen Show (4:3)</PresentationFormat>
  <Paragraphs>89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Algorithms for Data Analytics</vt:lpstr>
      <vt:lpstr>Data Analytics (Data Science)</vt:lpstr>
      <vt:lpstr>Three Types of Data Science Algorithms</vt:lpstr>
      <vt:lpstr>Machine Learning Algorithms</vt:lpstr>
      <vt:lpstr>K-means</vt:lpstr>
      <vt:lpstr>Lets examine an example</vt:lpstr>
      <vt:lpstr>K-NN</vt:lpstr>
      <vt:lpstr>Lets look at an 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Algorithms for Data Analytics</dc:title>
  <dc:creator>bina</dc:creator>
  <cp:lastModifiedBy>bina</cp:lastModifiedBy>
  <cp:revision>6</cp:revision>
  <dcterms:created xsi:type="dcterms:W3CDTF">2014-06-06T15:27:13Z</dcterms:created>
  <dcterms:modified xsi:type="dcterms:W3CDTF">2014-06-06T17:06:46Z</dcterms:modified>
</cp:coreProperties>
</file>