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1" r:id="rId3"/>
    <p:sldId id="259" r:id="rId4"/>
    <p:sldId id="272" r:id="rId5"/>
    <p:sldId id="258" r:id="rId6"/>
    <p:sldId id="260" r:id="rId7"/>
    <p:sldId id="261" r:id="rId8"/>
    <p:sldId id="262" r:id="rId9"/>
    <p:sldId id="265" r:id="rId10"/>
    <p:sldId id="274" r:id="rId11"/>
    <p:sldId id="275" r:id="rId12"/>
    <p:sldId id="266" r:id="rId13"/>
    <p:sldId id="268" r:id="rId14"/>
    <p:sldId id="267" r:id="rId15"/>
    <p:sldId id="273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FD6D0-3675-4322-B36F-59C5E6BB74C4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9BE75-3161-4D56-A5E6-3702F72CC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26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9BE75-3161-4D56-A5E6-3702F72CC2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3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a.isr.umich.ed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Mining , Statistical Analysis and Predictive Analytics for Automotive Domain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06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you model?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is your data model?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Linear </a:t>
            </a:r>
            <a:r>
              <a:rPr lang="en-US" dirty="0"/>
              <a:t>regression (lm): Understand the concept. Use Simpler package to explore lm.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Naïve </a:t>
            </a:r>
            <a:r>
              <a:rPr lang="en-US" dirty="0"/>
              <a:t>Bayes and Bayesian classification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Classification </a:t>
            </a:r>
            <a:r>
              <a:rPr lang="en-US" dirty="0"/>
              <a:t>vs clustering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Logistic </a:t>
            </a:r>
            <a:r>
              <a:rPr lang="en-US" dirty="0"/>
              <a:t>regression: Computing the odds.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57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the nutshell book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model </a:t>
            </a:r>
            <a:r>
              <a:rPr lang="en-US" dirty="0"/>
              <a:t>is a concise way to describe a set of data, usually with </a:t>
            </a:r>
            <a:r>
              <a:rPr lang="en-US" dirty="0" smtClean="0"/>
              <a:t>a mathematical </a:t>
            </a:r>
            <a:r>
              <a:rPr lang="en-US" dirty="0"/>
              <a:t>formula. Sometimes, the goal is to build a predictive model </a:t>
            </a:r>
            <a:r>
              <a:rPr lang="en-US" dirty="0" smtClean="0"/>
              <a:t>with training </a:t>
            </a:r>
            <a:r>
              <a:rPr lang="en-US" dirty="0"/>
              <a:t>data to predict values based on other data. 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times, the goal is to </a:t>
            </a:r>
            <a:r>
              <a:rPr lang="en-US" dirty="0" smtClean="0"/>
              <a:t>build a </a:t>
            </a:r>
            <a:r>
              <a:rPr lang="en-US" dirty="0"/>
              <a:t>descriptive model that helps you understand the data better.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846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Abstraction of a real world process </a:t>
                </a:r>
              </a:p>
              <a:p>
                <a:r>
                  <a:rPr lang="en-US" dirty="0" smtClean="0"/>
                  <a:t>Lets say we have a data set with two columns x and y and y is dependent on x, we could write is as: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y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</a:rPr>
                      <m:t>β</m:t>
                    </m:r>
                    <m:r>
                      <a:rPr lang="en-US" b="0" i="1" smtClean="0">
                        <a:latin typeface="Cambria Math"/>
                      </a:rPr>
                      <m:t>1+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</a:rPr>
                      <m:t>β</m:t>
                    </m:r>
                    <m:r>
                      <a:rPr lang="en-US" b="0" i="1" smtClean="0">
                        <a:latin typeface="Cambria Math"/>
                      </a:rPr>
                      <m:t>2∗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en-US" dirty="0" smtClean="0"/>
                  <a:t>(linear relationship)</a:t>
                </a:r>
              </a:p>
              <a:p>
                <a:r>
                  <a:rPr lang="en-US" dirty="0" smtClean="0"/>
                  <a:t>How to build a model?</a:t>
                </a:r>
              </a:p>
              <a:p>
                <a:r>
                  <a:rPr lang="en-US" dirty="0" smtClean="0"/>
                  <a:t>Probability distribution functions (pdfs) are building blocks of statistical models.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362" t="-1200" r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26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Distributions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Normal, uniform, </a:t>
            </a:r>
            <a:r>
              <a:rPr lang="en-US" dirty="0"/>
              <a:t>C</a:t>
            </a:r>
            <a:r>
              <a:rPr lang="en-US" dirty="0" smtClean="0"/>
              <a:t>auchy, t-, F-, Chi-square, exponential, </a:t>
            </a:r>
            <a:r>
              <a:rPr lang="en-US" dirty="0" err="1" smtClean="0"/>
              <a:t>Weibull</a:t>
            </a:r>
            <a:r>
              <a:rPr lang="en-US" dirty="0" smtClean="0"/>
              <a:t>, lognormal,..</a:t>
            </a:r>
          </a:p>
          <a:p>
            <a:r>
              <a:rPr lang="en-US" dirty="0" smtClean="0"/>
              <a:t>They are know as continuous density functions </a:t>
            </a:r>
          </a:p>
          <a:p>
            <a:r>
              <a:rPr lang="en-US" dirty="0" smtClean="0"/>
              <a:t>Any random variable x or y can be assumed to have probability distribution p(x), if it maps it to a positive real number. </a:t>
            </a:r>
          </a:p>
          <a:p>
            <a:r>
              <a:rPr lang="en-US" dirty="0" smtClean="0"/>
              <a:t>For a probability density function, if we integrate the function to find the area under the curve it is 1, allowing it to be interpreted as probability.</a:t>
            </a:r>
          </a:p>
          <a:p>
            <a:r>
              <a:rPr lang="en-US" dirty="0" smtClean="0"/>
              <a:t>Further, joint distributions, conditional distribution.. 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98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Fitting a Model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Fitting a model means estimating the parameters of the model: what distribution, what are the values of min, max, mean, </a:t>
            </a:r>
            <a:r>
              <a:rPr lang="en-US" dirty="0" err="1" smtClean="0"/>
              <a:t>stddev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Don’t worry a statistical  language R has built-in optimization algorithms that readily offer all these functionalities</a:t>
            </a:r>
          </a:p>
          <a:p>
            <a:r>
              <a:rPr lang="en-US" dirty="0" smtClean="0"/>
              <a:t>It involves algorithms such as maximum likelihood estimation (MLE) and optimization methods…</a:t>
            </a:r>
          </a:p>
          <a:p>
            <a:r>
              <a:rPr lang="en-US" dirty="0" smtClean="0"/>
              <a:t>Example</a:t>
            </a:r>
            <a:r>
              <a:rPr lang="en-US" dirty="0"/>
              <a:t>:  y = </a:t>
            </a:r>
            <a:r>
              <a:rPr lang="el-GR" dirty="0"/>
              <a:t>β1+β2∗</a:t>
            </a:r>
            <a:r>
              <a:rPr lang="en-US" dirty="0" smtClean="0"/>
              <a:t>𝑥 </a:t>
            </a:r>
            <a:r>
              <a:rPr lang="en-US" dirty="0" smtClean="0">
                <a:sym typeface="Wingdings" pitchFamily="2" charset="2"/>
              </a:rPr>
              <a:t> y = 7.2 + 4.5*x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02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variable is not a continuous one as in linear regression?</a:t>
            </a:r>
          </a:p>
          <a:p>
            <a:r>
              <a:rPr lang="en-US" dirty="0" smtClean="0"/>
              <a:t>What if you want to determine the probability of an event (e.g. ABS activation ) happening given some “prior” probabilities? </a:t>
            </a:r>
            <a:r>
              <a:rPr lang="en-US" dirty="0" err="1" smtClean="0"/>
              <a:t>Ans</a:t>
            </a:r>
            <a:r>
              <a:rPr lang="en-US" dirty="0" smtClean="0"/>
              <a:t>: Naïve Bayes and Bayesian approaches</a:t>
            </a:r>
          </a:p>
          <a:p>
            <a:r>
              <a:rPr lang="en-US" dirty="0" smtClean="0"/>
              <a:t>What if you want to find the “odds” of an event (say, an engine failure) happening over not happening given their probabilities: Logistic regression</a:t>
            </a:r>
          </a:p>
          <a:p>
            <a:r>
              <a:rPr lang="en-US" dirty="0" smtClean="0"/>
              <a:t>There are many models for various situations… we will look into just these two above.</a:t>
            </a:r>
          </a:p>
        </p:txBody>
      </p:sp>
    </p:spTree>
    <p:extLst>
      <p:ext uri="{BB962C8B-B14F-4D97-AF65-F5344CB8AC3E}">
        <p14:creationId xmlns:p14="http://schemas.microsoft.com/office/powerpoint/2010/main" val="3787505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excellent tool supporting statistical inference is R</a:t>
            </a:r>
          </a:p>
          <a:p>
            <a:r>
              <a:rPr lang="en-US" dirty="0" smtClean="0"/>
              <a:t>R statistical language and the environment supporting it will be the second emerging technology an d platform we consider in this course.</a:t>
            </a:r>
          </a:p>
          <a:p>
            <a:r>
              <a:rPr lang="en-US" dirty="0" smtClean="0"/>
              <a:t>We will examine R next </a:t>
            </a:r>
          </a:p>
          <a:p>
            <a:r>
              <a:rPr lang="en-US" dirty="0" smtClean="0"/>
              <a:t>We will also look into some machine learning (ML) approaches</a:t>
            </a:r>
            <a:r>
              <a:rPr lang="en-US" dirty="0"/>
              <a:t> </a:t>
            </a:r>
            <a:r>
              <a:rPr lang="en-US" dirty="0" smtClean="0"/>
              <a:t>(algorithms) for clustering and classification.</a:t>
            </a:r>
          </a:p>
          <a:p>
            <a:r>
              <a:rPr lang="en-US"/>
              <a:t>Then we will look into Naïve Bayes and logistic regression as two of the many approaches for analytics.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0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 in Automobiles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Large volumes of data is being collected the increasing number of sensors that are being added to modern automobiles.</a:t>
            </a:r>
          </a:p>
          <a:p>
            <a:r>
              <a:rPr lang="en-US" dirty="0" smtClean="0"/>
              <a:t>Traditionally this data is used for diagnostics purposes.</a:t>
            </a:r>
          </a:p>
          <a:p>
            <a:r>
              <a:rPr lang="en-US" dirty="0" smtClean="0"/>
              <a:t>How else can you use this data?</a:t>
            </a:r>
          </a:p>
          <a:p>
            <a:r>
              <a:rPr lang="en-US" dirty="0" smtClean="0"/>
              <a:t>How about predictive analytics? </a:t>
            </a:r>
          </a:p>
          <a:p>
            <a:pPr lvl="1"/>
            <a:r>
              <a:rPr lang="en-US" dirty="0" smtClean="0"/>
              <a:t>For example, predict the failure of a part based on the historical data and on-board data collected? </a:t>
            </a:r>
          </a:p>
          <a:p>
            <a:pPr lvl="1"/>
            <a:r>
              <a:rPr lang="en-US" dirty="0" smtClean="0"/>
              <a:t>Discover unusual pattern, in say, fuel consumption. Traditionally, 55mph the optimal speed for fuel consumption...may be not so today.</a:t>
            </a:r>
          </a:p>
          <a:p>
            <a:r>
              <a:rPr lang="en-US" dirty="0" smtClean="0"/>
              <a:t>How can we do this? 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08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Data represents the traces of the real-world processes.</a:t>
            </a:r>
          </a:p>
          <a:p>
            <a:pPr lvl="1"/>
            <a:r>
              <a:rPr lang="en-US" dirty="0"/>
              <a:t>What traces we collect depends on the sampling methods</a:t>
            </a:r>
          </a:p>
          <a:p>
            <a:r>
              <a:rPr lang="en-US" dirty="0"/>
              <a:t>Two sources of randomness and uncertainty: </a:t>
            </a:r>
          </a:p>
          <a:p>
            <a:pPr lvl="1"/>
            <a:r>
              <a:rPr lang="en-US" dirty="0"/>
              <a:t>The process that generates data is random</a:t>
            </a:r>
          </a:p>
          <a:p>
            <a:pPr lvl="1"/>
            <a:r>
              <a:rPr lang="en-US" dirty="0"/>
              <a:t>The sampling process itself is random</a:t>
            </a:r>
          </a:p>
          <a:p>
            <a:r>
              <a:rPr lang="en-US" dirty="0" smtClean="0"/>
              <a:t>Your mind-set should be “statistical thinking in the age of big-data”</a:t>
            </a:r>
          </a:p>
          <a:p>
            <a:pPr lvl="1"/>
            <a:r>
              <a:rPr lang="en-US" dirty="0" smtClean="0"/>
              <a:t>Combine statistical approach with big-data</a:t>
            </a:r>
          </a:p>
          <a:p>
            <a:r>
              <a:rPr lang="en-US" dirty="0" smtClean="0"/>
              <a:t>Our goal for this emerging application area: understand the statistical process of dealing with automobile data and practice it using R </a:t>
            </a:r>
          </a:p>
          <a:p>
            <a:r>
              <a:rPr lang="en-US" dirty="0" smtClean="0"/>
              <a:t>How can you use this idea in your term project/capstone project?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87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8351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Transforming data into analytics</a:t>
            </a:r>
            <a:r>
              <a:rPr lang="en-US" dirty="0" smtClean="0">
                <a:sym typeface="Wingdings" panose="05000000000000000000" pitchFamily="2" charset="2"/>
              </a:rPr>
              <a:t> Strategies/decisions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4</a:t>
            </a:fld>
            <a:endParaRPr lang="en-US"/>
          </a:p>
        </p:txBody>
      </p:sp>
      <p:sp>
        <p:nvSpPr>
          <p:cNvPr id="7" name="Flowchart: Magnetic Disk 6"/>
          <p:cNvSpPr/>
          <p:nvPr/>
        </p:nvSpPr>
        <p:spPr>
          <a:xfrm>
            <a:off x="838200" y="2514600"/>
            <a:ext cx="1600200" cy="129844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Automotive (sensor) data</a:t>
            </a:r>
            <a:endParaRPr lang="en-US" dirty="0"/>
          </a:p>
        </p:txBody>
      </p:sp>
      <p:sp>
        <p:nvSpPr>
          <p:cNvPr id="8" name="Flowchart: Direct Access Storage 7"/>
          <p:cNvSpPr/>
          <p:nvPr/>
        </p:nvSpPr>
        <p:spPr>
          <a:xfrm>
            <a:off x="609600" y="4495800"/>
            <a:ext cx="1828800" cy="1273629"/>
          </a:xfrm>
          <a:prstGeom prst="flowChartMagneticDrum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Social/ media data/ web data</a:t>
            </a:r>
            <a:endParaRPr lang="en-US" sz="1400" dirty="0"/>
          </a:p>
        </p:txBody>
      </p:sp>
      <p:sp>
        <p:nvSpPr>
          <p:cNvPr id="10" name="Right Arrow 9"/>
          <p:cNvSpPr/>
          <p:nvPr/>
        </p:nvSpPr>
        <p:spPr>
          <a:xfrm>
            <a:off x="2438400" y="2895600"/>
            <a:ext cx="685800" cy="268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438400" y="4876800"/>
            <a:ext cx="685800" cy="25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124200" y="2286000"/>
            <a:ext cx="1981200" cy="36576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Probability-Statistics-Stochastic</a:t>
            </a:r>
          </a:p>
          <a:p>
            <a:pPr algn="ctr"/>
            <a:r>
              <a:rPr lang="en-US" dirty="0" smtClean="0"/>
              <a:t>Randomness,</a:t>
            </a:r>
          </a:p>
          <a:p>
            <a:pPr algn="ctr"/>
            <a:r>
              <a:rPr lang="en-US" dirty="0" smtClean="0"/>
              <a:t>Uncertainty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Machines learning algorithms</a:t>
            </a:r>
          </a:p>
          <a:p>
            <a:pPr algn="ctr"/>
            <a:endParaRPr lang="en-US" dirty="0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957" y="3029712"/>
            <a:ext cx="1974767" cy="184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ight Arrow 12"/>
          <p:cNvSpPr/>
          <p:nvPr/>
        </p:nvSpPr>
        <p:spPr>
          <a:xfrm>
            <a:off x="5105400" y="3581400"/>
            <a:ext cx="685800" cy="2316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696200" y="3276600"/>
            <a:ext cx="11993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</a:p>
          <a:p>
            <a:r>
              <a:rPr lang="en-US" dirty="0" smtClean="0"/>
              <a:t>Decisions</a:t>
            </a:r>
            <a:endParaRPr lang="en-US" dirty="0"/>
          </a:p>
          <a:p>
            <a:r>
              <a:rPr lang="en-US" dirty="0"/>
              <a:t>D</a:t>
            </a:r>
            <a:r>
              <a:rPr lang="en-US" dirty="0" smtClean="0"/>
              <a:t>iagnosis</a:t>
            </a:r>
          </a:p>
          <a:p>
            <a:r>
              <a:rPr lang="en-US" dirty="0"/>
              <a:t>S</a:t>
            </a:r>
            <a:r>
              <a:rPr lang="en-US" dirty="0" smtClean="0"/>
              <a:t>trategies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>
            <a:off x="7467600" y="3276600"/>
            <a:ext cx="304800" cy="3231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20274" y="2286000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Vertical domain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8086" y="4299857"/>
            <a:ext cx="2124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Horizontal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1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Uncertainty and Randomness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mathematical model for uncertainty and randomness is offered by probability </a:t>
            </a:r>
            <a:r>
              <a:rPr lang="en-US" dirty="0"/>
              <a:t>t</a:t>
            </a:r>
            <a:r>
              <a:rPr lang="en-US" dirty="0" smtClean="0"/>
              <a:t>heory.</a:t>
            </a:r>
          </a:p>
          <a:p>
            <a:r>
              <a:rPr lang="en-US" dirty="0" smtClean="0"/>
              <a:t>A world/process is defined by one or more variables. The model of the world is defined by a function:</a:t>
            </a:r>
          </a:p>
          <a:p>
            <a:r>
              <a:rPr lang="en-US" b="1" dirty="0" smtClean="0"/>
              <a:t>Model </a:t>
            </a:r>
            <a:r>
              <a:rPr lang="en-US" dirty="0" smtClean="0"/>
              <a:t>== f(w) or f(</a:t>
            </a:r>
            <a:r>
              <a:rPr lang="en-US" dirty="0" err="1" smtClean="0"/>
              <a:t>x,y,z</a:t>
            </a:r>
            <a:r>
              <a:rPr lang="en-US" dirty="0" smtClean="0"/>
              <a:t>) (A multivariate function)</a:t>
            </a:r>
          </a:p>
          <a:p>
            <a:r>
              <a:rPr lang="en-US" dirty="0" smtClean="0"/>
              <a:t>The function is unknown</a:t>
            </a:r>
            <a:r>
              <a:rPr lang="en-US" dirty="0" smtClean="0">
                <a:sym typeface="Wingdings" panose="05000000000000000000" pitchFamily="2" charset="2"/>
              </a:rPr>
              <a:t> m</a:t>
            </a:r>
            <a:r>
              <a:rPr lang="en-US" dirty="0" smtClean="0"/>
              <a:t>odel is unclear, at least initially. Typically our task is to come up with the model, given the data.</a:t>
            </a:r>
          </a:p>
          <a:p>
            <a:r>
              <a:rPr lang="en-US" b="1" dirty="0" smtClean="0"/>
              <a:t>Uncertainty</a:t>
            </a:r>
            <a:r>
              <a:rPr lang="en-US" dirty="0" smtClean="0"/>
              <a:t>: is due to lack of knowledge: GM’s faulty ignition switch; Toyota’s faulty acceleration pedal; Reasons for </a:t>
            </a:r>
            <a:r>
              <a:rPr lang="en-US" dirty="0" err="1" smtClean="0"/>
              <a:t>Gopinath</a:t>
            </a:r>
            <a:r>
              <a:rPr lang="en-US" dirty="0" smtClean="0"/>
              <a:t> </a:t>
            </a:r>
            <a:r>
              <a:rPr lang="en-US" dirty="0" err="1" smtClean="0"/>
              <a:t>Munde’s</a:t>
            </a:r>
            <a:r>
              <a:rPr lang="en-US" dirty="0" smtClean="0"/>
              <a:t> accident …</a:t>
            </a:r>
          </a:p>
          <a:p>
            <a:r>
              <a:rPr lang="en-US" b="1" dirty="0" smtClean="0"/>
              <a:t>Randomness</a:t>
            </a:r>
            <a:r>
              <a:rPr lang="en-US" dirty="0" smtClean="0"/>
              <a:t>: is due lack of predictability: 1-6 face of when rolling a die</a:t>
            </a:r>
          </a:p>
          <a:p>
            <a:r>
              <a:rPr lang="en-US" dirty="0" smtClean="0"/>
              <a:t>Both can be expressed by probability theory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21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Inference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World </a:t>
            </a:r>
            <a:r>
              <a:rPr lang="en-US" dirty="0" smtClean="0">
                <a:sym typeface="Wingdings" panose="05000000000000000000" pitchFamily="2" charset="2"/>
              </a:rPr>
              <a:t> Collect Data Capture the understanding/meaning of data through models or functions  statistical estimators for predicting things about The same world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Development of procedures, methods, and theorems that allow us to extract meaning and information from data that has been generated by stochastic (random/non-deterministic) processes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66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and Sample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Population is complete set of traces/data points</a:t>
            </a:r>
          </a:p>
          <a:p>
            <a:pPr lvl="1"/>
            <a:r>
              <a:rPr lang="en-US" dirty="0" smtClean="0"/>
              <a:t>US population 314 Million, world population is 7 billion for example</a:t>
            </a:r>
          </a:p>
          <a:p>
            <a:pPr lvl="1"/>
            <a:r>
              <a:rPr lang="en-US" dirty="0" smtClean="0"/>
              <a:t>All voters, all things</a:t>
            </a:r>
          </a:p>
          <a:p>
            <a:r>
              <a:rPr lang="en-US" dirty="0" smtClean="0"/>
              <a:t>Sample is a subset of the complete set (or population): how we select the sample introduces biases into the data</a:t>
            </a:r>
          </a:p>
          <a:p>
            <a:r>
              <a:rPr lang="en-US" dirty="0" smtClean="0"/>
              <a:t>See an example </a:t>
            </a:r>
            <a:r>
              <a:rPr lang="en-US" dirty="0"/>
              <a:t>in </a:t>
            </a:r>
            <a:r>
              <a:rPr lang="en-US" dirty="0">
                <a:hlinkClick r:id="rId2"/>
              </a:rPr>
              <a:t>http://www.sca.isr.umich.edu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Here out of the 314 Million US population, 250000 households are form the sample (monthly)</a:t>
            </a:r>
          </a:p>
          <a:p>
            <a:r>
              <a:rPr lang="en-US" dirty="0" smtClean="0"/>
              <a:t>Population </a:t>
            </a:r>
            <a:r>
              <a:rPr lang="en-US" dirty="0" smtClean="0">
                <a:sym typeface="Wingdings" panose="05000000000000000000" pitchFamily="2" charset="2"/>
              </a:rPr>
              <a:t>mathematical model  sample</a:t>
            </a:r>
            <a:endParaRPr lang="en-US" dirty="0" smtClean="0"/>
          </a:p>
          <a:p>
            <a:r>
              <a:rPr lang="en-US" dirty="0" smtClean="0"/>
              <a:t>Lets look at a automobile data collection example: complaint in India and about India is that there are very few studies about these accidents…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79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and Sample (contd.)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Example: Emails sent by people in the Bosch in a year.</a:t>
            </a:r>
          </a:p>
          <a:p>
            <a:r>
              <a:rPr lang="en-US" dirty="0" smtClean="0"/>
              <a:t>Method 1: 1/10 of all emails over the year randomly chosen</a:t>
            </a:r>
          </a:p>
          <a:p>
            <a:r>
              <a:rPr lang="en-US" dirty="0" smtClean="0"/>
              <a:t>Method 2: 1/10 of people randomly chosen; all their email over the year</a:t>
            </a:r>
          </a:p>
          <a:p>
            <a:r>
              <a:rPr lang="en-US" dirty="0" smtClean="0"/>
              <a:t>Both are reasonable sample selection method for analysis.</a:t>
            </a:r>
          </a:p>
          <a:p>
            <a:r>
              <a:rPr lang="en-US" dirty="0" smtClean="0"/>
              <a:t>However estimations </a:t>
            </a:r>
            <a:r>
              <a:rPr lang="en-US" dirty="0" err="1" smtClean="0"/>
              <a:t>pdfs</a:t>
            </a:r>
            <a:r>
              <a:rPr lang="en-US" dirty="0" smtClean="0"/>
              <a:t> (probability distribution functions) of the emails sent by a person for the two samples will be different.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37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 </a:t>
            </a:r>
            <a:r>
              <a:rPr lang="en-US" dirty="0" err="1" smtClean="0"/>
              <a:t>vs</a:t>
            </a:r>
            <a:r>
              <a:rPr lang="en-US" dirty="0" smtClean="0"/>
              <a:t> statistical inference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Sample size N</a:t>
            </a:r>
          </a:p>
          <a:p>
            <a:r>
              <a:rPr lang="en-US" dirty="0" smtClean="0"/>
              <a:t>For statistical inference N &lt; All</a:t>
            </a:r>
          </a:p>
          <a:p>
            <a:r>
              <a:rPr lang="en-US" dirty="0" smtClean="0"/>
              <a:t>For big data N == All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419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904</TotalTime>
  <Words>1174</Words>
  <Application>Microsoft Office PowerPoint</Application>
  <PresentationFormat>On-screen Show (4:3)</PresentationFormat>
  <Paragraphs>151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Data Mining , Statistical Analysis and Predictive Analytics for Automotive Domain</vt:lpstr>
      <vt:lpstr>Data Collection in Automobiles</vt:lpstr>
      <vt:lpstr>Introduction</vt:lpstr>
      <vt:lpstr>Transforming data into analytics Strategies/decisions</vt:lpstr>
      <vt:lpstr>Uncertainty and Randomness</vt:lpstr>
      <vt:lpstr>Statistical Inference</vt:lpstr>
      <vt:lpstr>Population and Sample</vt:lpstr>
      <vt:lpstr>Population and Sample (contd.)</vt:lpstr>
      <vt:lpstr>Big Data vs statistical inference</vt:lpstr>
      <vt:lpstr>What is you model?</vt:lpstr>
      <vt:lpstr>From the nutshell book</vt:lpstr>
      <vt:lpstr>Modeling</vt:lpstr>
      <vt:lpstr>Probability Distributions</vt:lpstr>
      <vt:lpstr>Fitting a Model</vt:lpstr>
      <vt:lpstr>What if?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Science</dc:title>
  <dc:creator>Ramamurthy, Bina</dc:creator>
  <cp:lastModifiedBy>bina</cp:lastModifiedBy>
  <cp:revision>51</cp:revision>
  <dcterms:created xsi:type="dcterms:W3CDTF">2014-01-29T16:36:17Z</dcterms:created>
  <dcterms:modified xsi:type="dcterms:W3CDTF">2014-06-06T16:15:28Z</dcterms:modified>
</cp:coreProperties>
</file>