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4" r:id="rId6"/>
    <p:sldId id="27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60" r:id="rId16"/>
    <p:sldId id="262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C6994-1ACD-4BDB-8D91-F3BEA7763F9E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04E96-984F-4843-8F27-FDF54419B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15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1DE8B5A-80CC-4A5A-8CDB-E9F713879F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Emerging </a:t>
            </a:r>
            <a:r>
              <a:rPr lang="en-US" smtClean="0"/>
              <a:t>Platform#5: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Processing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10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610600" cy="54102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Box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float x, y, w, h</a:t>
            </a:r>
            <a:r>
              <a:rPr lang="en-US" dirty="0" smtClean="0"/>
              <a:t>; // data attributes of the Box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nBalls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float </a:t>
            </a:r>
            <a:r>
              <a:rPr lang="en-US" dirty="0" err="1"/>
              <a:t>br</a:t>
            </a:r>
            <a:r>
              <a:rPr lang="en-US" dirty="0"/>
              <a:t> = 4.0;</a:t>
            </a:r>
          </a:p>
          <a:p>
            <a:pPr marL="0" indent="0">
              <a:buNone/>
            </a:pPr>
            <a:r>
              <a:rPr lang="en-US" dirty="0"/>
              <a:t>  Ball [] balls;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Box (float </a:t>
            </a:r>
            <a:r>
              <a:rPr lang="en-US" dirty="0" err="1"/>
              <a:t>locx</a:t>
            </a:r>
            <a:r>
              <a:rPr lang="en-US" dirty="0"/>
              <a:t>, float </a:t>
            </a:r>
            <a:r>
              <a:rPr lang="en-US" dirty="0" err="1"/>
              <a:t>locy</a:t>
            </a:r>
            <a:r>
              <a:rPr lang="en-US" dirty="0"/>
              <a:t>, float </a:t>
            </a:r>
            <a:r>
              <a:rPr lang="en-US" dirty="0" err="1"/>
              <a:t>wt</a:t>
            </a:r>
            <a:r>
              <a:rPr lang="en-US" dirty="0"/>
              <a:t>, float </a:t>
            </a:r>
            <a:r>
              <a:rPr lang="en-US" dirty="0" err="1"/>
              <a:t>ht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nb</a:t>
            </a:r>
            <a:r>
              <a:rPr lang="en-US" dirty="0" smtClean="0"/>
              <a:t>)  //constructor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x = </a:t>
            </a:r>
            <a:r>
              <a:rPr lang="en-US" dirty="0" err="1"/>
              <a:t>locx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y = </a:t>
            </a:r>
            <a:r>
              <a:rPr lang="en-US" dirty="0" err="1"/>
              <a:t>locy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w  = </a:t>
            </a:r>
            <a:r>
              <a:rPr lang="en-US" dirty="0" err="1"/>
              <a:t>wt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h = </a:t>
            </a:r>
            <a:r>
              <a:rPr lang="en-US" dirty="0" err="1"/>
              <a:t>ht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nBalls</a:t>
            </a:r>
            <a:r>
              <a:rPr lang="en-US" dirty="0"/>
              <a:t> = </a:t>
            </a:r>
            <a:r>
              <a:rPr lang="en-US" dirty="0" err="1"/>
              <a:t>nb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balls = new Ball[</a:t>
            </a:r>
            <a:r>
              <a:rPr lang="en-US" dirty="0" err="1"/>
              <a:t>nBalls</a:t>
            </a:r>
            <a:r>
              <a:rPr lang="en-US" dirty="0"/>
              <a:t>];</a:t>
            </a:r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=0; </a:t>
            </a:r>
            <a:r>
              <a:rPr lang="en-US" dirty="0" err="1"/>
              <a:t>i</a:t>
            </a:r>
            <a:r>
              <a:rPr lang="en-US" dirty="0"/>
              <a:t> &lt; </a:t>
            </a:r>
            <a:r>
              <a:rPr lang="en-US" dirty="0" err="1"/>
              <a:t>nBalls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{ </a:t>
            </a:r>
          </a:p>
          <a:p>
            <a:pPr marL="0" indent="0">
              <a:buNone/>
            </a:pPr>
            <a:r>
              <a:rPr lang="en-US" dirty="0"/>
              <a:t>      balls[</a:t>
            </a:r>
            <a:r>
              <a:rPr lang="en-US" dirty="0" err="1"/>
              <a:t>i</a:t>
            </a:r>
            <a:r>
              <a:rPr lang="en-US" dirty="0"/>
              <a:t>]  = new Ball(random(w), random(h), </a:t>
            </a:r>
            <a:r>
              <a:rPr lang="en-US" dirty="0" err="1"/>
              <a:t>br</a:t>
            </a:r>
            <a:r>
              <a:rPr lang="en-US" dirty="0"/>
              <a:t>, color(random(255), random(255), random(255)), w, h);</a:t>
            </a:r>
          </a:p>
          <a:p>
            <a:pPr marL="0" indent="0">
              <a:buNone/>
            </a:pPr>
            <a:r>
              <a:rPr lang="en-US" dirty="0"/>
              <a:t>    } // for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10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284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755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495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void display()  // Box's Display</a:t>
            </a:r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pushMatrix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translate(x, y);</a:t>
            </a:r>
          </a:p>
          <a:p>
            <a:pPr marL="0" indent="0">
              <a:buNone/>
            </a:pPr>
            <a:r>
              <a:rPr lang="en-US" dirty="0"/>
              <a:t>    stroke(0);</a:t>
            </a:r>
          </a:p>
          <a:p>
            <a:pPr marL="0" indent="0">
              <a:buNone/>
            </a:pPr>
            <a:r>
              <a:rPr lang="en-US" dirty="0"/>
              <a:t>    fill(255);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rect</a:t>
            </a:r>
            <a:r>
              <a:rPr lang="en-US" dirty="0"/>
              <a:t>(0, 0, w, h);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for (</a:t>
            </a:r>
            <a:r>
              <a:rPr lang="en-US" dirty="0" err="1"/>
              <a:t>int</a:t>
            </a:r>
            <a:r>
              <a:rPr lang="en-US" dirty="0"/>
              <a:t> j = 0; j&lt; </a:t>
            </a:r>
            <a:r>
              <a:rPr lang="en-US" dirty="0" err="1"/>
              <a:t>balls.length</a:t>
            </a:r>
            <a:r>
              <a:rPr lang="en-US" dirty="0"/>
              <a:t>; j++)</a:t>
            </a:r>
          </a:p>
          <a:p>
            <a:pPr marL="0" indent="0">
              <a:buNone/>
            </a:pPr>
            <a:r>
              <a:rPr lang="en-US" dirty="0"/>
              <a:t>      { balls[j].display();}  // call to Ball's display()</a:t>
            </a:r>
          </a:p>
          <a:p>
            <a:pPr marL="0" indent="0">
              <a:buNone/>
            </a:pPr>
            <a:r>
              <a:rPr lang="en-US" dirty="0"/>
              <a:t>    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popMatrix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11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 (contd.)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723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00200"/>
            <a:ext cx="7408333" cy="5181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Ball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// properties/</a:t>
            </a:r>
            <a:r>
              <a:rPr lang="en-US" dirty="0" err="1"/>
              <a:t>characteristis</a:t>
            </a:r>
            <a:r>
              <a:rPr lang="en-US" dirty="0"/>
              <a:t> or attributes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PVector</a:t>
            </a:r>
            <a:r>
              <a:rPr lang="en-US" dirty="0"/>
              <a:t> location;; // x and y</a:t>
            </a:r>
          </a:p>
          <a:p>
            <a:pPr marL="0" indent="0">
              <a:buNone/>
            </a:pPr>
            <a:r>
              <a:rPr lang="en-US" dirty="0"/>
              <a:t>  color </a:t>
            </a:r>
            <a:r>
              <a:rPr lang="en-US" dirty="0" err="1"/>
              <a:t>bColor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float rad;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PVector</a:t>
            </a:r>
            <a:r>
              <a:rPr lang="en-US" dirty="0"/>
              <a:t> speed; // dx and </a:t>
            </a:r>
            <a:r>
              <a:rPr lang="en-US" dirty="0" err="1"/>
              <a:t>dy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float dampen = 0.4;</a:t>
            </a:r>
          </a:p>
          <a:p>
            <a:pPr marL="0" indent="0">
              <a:buNone/>
            </a:pPr>
            <a:r>
              <a:rPr lang="en-US" dirty="0"/>
              <a:t>  float </a:t>
            </a:r>
            <a:r>
              <a:rPr lang="en-US" dirty="0" err="1"/>
              <a:t>bw</a:t>
            </a:r>
            <a:r>
              <a:rPr lang="en-US" dirty="0"/>
              <a:t>, </a:t>
            </a:r>
            <a:r>
              <a:rPr lang="en-US" dirty="0" err="1"/>
              <a:t>bh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//constructor (s)</a:t>
            </a:r>
          </a:p>
          <a:p>
            <a:pPr marL="0" indent="0">
              <a:buNone/>
            </a:pPr>
            <a:r>
              <a:rPr lang="en-US" dirty="0"/>
              <a:t>  Ball (float x, float y, float r, color c, float w, float h)</a:t>
            </a:r>
          </a:p>
          <a:p>
            <a:pPr marL="0" indent="0">
              <a:buNone/>
            </a:pPr>
            <a:r>
              <a:rPr lang="en-US" dirty="0"/>
              <a:t>  {</a:t>
            </a:r>
          </a:p>
          <a:p>
            <a:pPr marL="0" indent="0">
              <a:buNone/>
            </a:pPr>
            <a:r>
              <a:rPr lang="en-US" dirty="0"/>
              <a:t>    location = new </a:t>
            </a:r>
            <a:r>
              <a:rPr lang="en-US" dirty="0" err="1"/>
              <a:t>PVector</a:t>
            </a:r>
            <a:r>
              <a:rPr lang="en-US" dirty="0"/>
              <a:t> (</a:t>
            </a:r>
            <a:r>
              <a:rPr lang="en-US" dirty="0" err="1"/>
              <a:t>x,y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rad = r;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bColor</a:t>
            </a:r>
            <a:r>
              <a:rPr lang="en-US" dirty="0"/>
              <a:t> = c;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bw</a:t>
            </a:r>
            <a:r>
              <a:rPr lang="en-US" dirty="0"/>
              <a:t> = w;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bh</a:t>
            </a:r>
            <a:r>
              <a:rPr lang="en-US" dirty="0"/>
              <a:t> = h;</a:t>
            </a:r>
          </a:p>
          <a:p>
            <a:pPr marL="0" indent="0">
              <a:buNone/>
            </a:pPr>
            <a:r>
              <a:rPr lang="en-US" dirty="0"/>
              <a:t>    speed = new </a:t>
            </a:r>
            <a:r>
              <a:rPr lang="en-US" dirty="0" err="1"/>
              <a:t>PVector</a:t>
            </a:r>
            <a:r>
              <a:rPr lang="en-US" dirty="0"/>
              <a:t>(random(1,3), random(1,3));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12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719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9200" y="1600200"/>
            <a:ext cx="5943600" cy="43434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5600" dirty="0"/>
              <a:t>void display</a:t>
            </a:r>
            <a:r>
              <a:rPr lang="en-US" sz="5600" dirty="0" smtClean="0"/>
              <a:t>()</a:t>
            </a:r>
            <a:endParaRPr lang="en-US" sz="5600" dirty="0"/>
          </a:p>
          <a:p>
            <a:pPr marL="0" indent="0">
              <a:buNone/>
            </a:pPr>
            <a:r>
              <a:rPr lang="en-US" sz="5600" dirty="0"/>
              <a:t>  </a:t>
            </a:r>
            <a:r>
              <a:rPr lang="en-US" sz="5600" dirty="0" smtClean="0"/>
              <a:t>{  </a:t>
            </a:r>
            <a:r>
              <a:rPr lang="en-US" sz="5600" dirty="0"/>
              <a:t>move();</a:t>
            </a:r>
          </a:p>
          <a:p>
            <a:pPr marL="0" indent="0">
              <a:buNone/>
            </a:pPr>
            <a:r>
              <a:rPr lang="en-US" sz="5600" dirty="0"/>
              <a:t>    </a:t>
            </a:r>
            <a:r>
              <a:rPr lang="en-US" sz="5600" dirty="0" err="1"/>
              <a:t>noStroke</a:t>
            </a:r>
            <a:r>
              <a:rPr lang="en-US" sz="5600" dirty="0"/>
              <a:t>();</a:t>
            </a:r>
          </a:p>
          <a:p>
            <a:pPr marL="0" indent="0">
              <a:buNone/>
            </a:pPr>
            <a:r>
              <a:rPr lang="en-US" sz="5600" dirty="0"/>
              <a:t>    fill(</a:t>
            </a:r>
            <a:r>
              <a:rPr lang="en-US" sz="5600" dirty="0" err="1"/>
              <a:t>bColor</a:t>
            </a:r>
            <a:r>
              <a:rPr lang="en-US" sz="5600" dirty="0"/>
              <a:t>);</a:t>
            </a:r>
          </a:p>
          <a:p>
            <a:pPr marL="0" indent="0">
              <a:buNone/>
            </a:pPr>
            <a:r>
              <a:rPr lang="en-US" sz="5600" dirty="0"/>
              <a:t>    ellipse(</a:t>
            </a:r>
            <a:r>
              <a:rPr lang="en-US" sz="5600" dirty="0" err="1"/>
              <a:t>location.x</a:t>
            </a:r>
            <a:r>
              <a:rPr lang="en-US" sz="5600" dirty="0"/>
              <a:t>, </a:t>
            </a:r>
            <a:r>
              <a:rPr lang="en-US" sz="5600" dirty="0" err="1"/>
              <a:t>location.y</a:t>
            </a:r>
            <a:r>
              <a:rPr lang="en-US" sz="5600" dirty="0"/>
              <a:t>, 2*rad, 2*rad</a:t>
            </a:r>
            <a:r>
              <a:rPr lang="en-US" sz="5600" dirty="0" smtClean="0"/>
              <a:t>);  </a:t>
            </a:r>
            <a:r>
              <a:rPr lang="en-US" sz="5600" dirty="0"/>
              <a:t>}</a:t>
            </a:r>
          </a:p>
          <a:p>
            <a:pPr marL="0" indent="0">
              <a:buNone/>
            </a:pPr>
            <a:r>
              <a:rPr lang="en-US" sz="5600" dirty="0"/>
              <a:t>  </a:t>
            </a:r>
          </a:p>
          <a:p>
            <a:pPr marL="0" indent="0">
              <a:buNone/>
            </a:pPr>
            <a:r>
              <a:rPr lang="en-US" sz="5600" dirty="0"/>
              <a:t>  void move()</a:t>
            </a:r>
          </a:p>
          <a:p>
            <a:pPr marL="0" indent="0">
              <a:buNone/>
            </a:pPr>
            <a:r>
              <a:rPr lang="en-US" sz="5600" dirty="0"/>
              <a:t>  </a:t>
            </a:r>
            <a:r>
              <a:rPr lang="en-US" sz="5600" dirty="0" smtClean="0"/>
              <a:t>{  </a:t>
            </a:r>
            <a:r>
              <a:rPr lang="en-US" sz="5600" dirty="0" err="1"/>
              <a:t>location.add</a:t>
            </a:r>
            <a:r>
              <a:rPr lang="en-US" sz="5600" dirty="0"/>
              <a:t>(speed);</a:t>
            </a:r>
          </a:p>
          <a:p>
            <a:pPr marL="0" indent="0">
              <a:buNone/>
            </a:pPr>
            <a:r>
              <a:rPr lang="en-US" sz="5600" dirty="0"/>
              <a:t>    bounce</a:t>
            </a:r>
            <a:r>
              <a:rPr lang="en-US" sz="5600" dirty="0" smtClean="0"/>
              <a:t>(); }</a:t>
            </a:r>
            <a:endParaRPr lang="en-US" sz="5600" dirty="0"/>
          </a:p>
          <a:p>
            <a:pPr marL="0" indent="0">
              <a:buNone/>
            </a:pPr>
            <a:r>
              <a:rPr lang="en-US" sz="5600" dirty="0"/>
              <a:t>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13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522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Ball Class (Contd.)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544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00200"/>
            <a:ext cx="7408333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/>
              <a:t> void bounce() {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location.x</a:t>
            </a:r>
            <a:r>
              <a:rPr lang="en-US" sz="1400" dirty="0"/>
              <a:t> &gt; (</a:t>
            </a:r>
            <a:r>
              <a:rPr lang="en-US" sz="1400" dirty="0" err="1"/>
              <a:t>bw</a:t>
            </a:r>
            <a:r>
              <a:rPr lang="en-US" sz="1400" dirty="0"/>
              <a:t>-rad))  //right end bounce</a:t>
            </a:r>
          </a:p>
          <a:p>
            <a:pPr marL="0" indent="0">
              <a:buNone/>
            </a:pPr>
            <a:r>
              <a:rPr lang="en-US" sz="1400" dirty="0"/>
              <a:t>    { </a:t>
            </a:r>
            <a:r>
              <a:rPr lang="en-US" sz="1400" dirty="0" err="1"/>
              <a:t>location.x</a:t>
            </a:r>
            <a:r>
              <a:rPr lang="en-US" sz="1400" dirty="0"/>
              <a:t> = </a:t>
            </a:r>
            <a:r>
              <a:rPr lang="en-US" sz="1400" dirty="0" err="1"/>
              <a:t>bw</a:t>
            </a:r>
            <a:r>
              <a:rPr lang="en-US" sz="1400" dirty="0"/>
              <a:t> -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speed.x</a:t>
            </a:r>
            <a:r>
              <a:rPr lang="en-US" sz="1400" dirty="0"/>
              <a:t> = -</a:t>
            </a:r>
            <a:r>
              <a:rPr lang="en-US" sz="1400" dirty="0" err="1"/>
              <a:t>speed.x</a:t>
            </a:r>
            <a:r>
              <a:rPr lang="en-US" sz="1400" dirty="0"/>
              <a:t> * dampen;   }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location.x</a:t>
            </a:r>
            <a:r>
              <a:rPr lang="en-US" sz="1400" dirty="0"/>
              <a:t> &lt; rad)  // left end bounce</a:t>
            </a:r>
          </a:p>
          <a:p>
            <a:pPr marL="0" indent="0">
              <a:buNone/>
            </a:pPr>
            <a:r>
              <a:rPr lang="en-US" sz="1400" dirty="0"/>
              <a:t>    {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location.x</a:t>
            </a:r>
            <a:r>
              <a:rPr lang="en-US" sz="1400" dirty="0"/>
              <a:t> =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speed.x</a:t>
            </a:r>
            <a:r>
              <a:rPr lang="en-US" sz="1400" dirty="0"/>
              <a:t> = -</a:t>
            </a:r>
            <a:r>
              <a:rPr lang="en-US" sz="1400" dirty="0" err="1"/>
              <a:t>speed.x</a:t>
            </a:r>
            <a:r>
              <a:rPr lang="en-US" sz="1400" dirty="0"/>
              <a:t> * dampen;</a:t>
            </a:r>
          </a:p>
          <a:p>
            <a:pPr marL="0" indent="0">
              <a:buNone/>
            </a:pPr>
            <a:r>
              <a:rPr lang="en-US" sz="1400" dirty="0"/>
              <a:t>    }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location.y</a:t>
            </a:r>
            <a:r>
              <a:rPr lang="en-US" sz="1400" dirty="0"/>
              <a:t> &gt; (</a:t>
            </a:r>
            <a:r>
              <a:rPr lang="en-US" sz="1400" dirty="0" err="1"/>
              <a:t>bh</a:t>
            </a:r>
            <a:r>
              <a:rPr lang="en-US" sz="1400" dirty="0"/>
              <a:t>- rad</a:t>
            </a:r>
            <a:r>
              <a:rPr lang="en-US" sz="1400" dirty="0" smtClean="0"/>
              <a:t>)) // bottom bounce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{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location.y</a:t>
            </a:r>
            <a:r>
              <a:rPr lang="en-US" sz="1400" dirty="0"/>
              <a:t> = </a:t>
            </a:r>
            <a:r>
              <a:rPr lang="en-US" sz="1400" dirty="0" err="1"/>
              <a:t>bh</a:t>
            </a:r>
            <a:r>
              <a:rPr lang="en-US" sz="1400" dirty="0"/>
              <a:t> -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speed.y</a:t>
            </a:r>
            <a:r>
              <a:rPr lang="en-US" sz="1400" dirty="0"/>
              <a:t> = -</a:t>
            </a:r>
            <a:r>
              <a:rPr lang="en-US" sz="1400" dirty="0" err="1"/>
              <a:t>speed.y</a:t>
            </a:r>
            <a:r>
              <a:rPr lang="en-US" sz="1400" dirty="0"/>
              <a:t> * dampen ;</a:t>
            </a:r>
          </a:p>
          <a:p>
            <a:pPr marL="0" indent="0">
              <a:buNone/>
            </a:pPr>
            <a:r>
              <a:rPr lang="en-US" sz="1400" dirty="0"/>
              <a:t>    }</a:t>
            </a:r>
          </a:p>
          <a:p>
            <a:pPr marL="0" indent="0">
              <a:buNone/>
            </a:pPr>
            <a:r>
              <a:rPr lang="en-US" sz="1400" dirty="0"/>
              <a:t>    if (</a:t>
            </a:r>
            <a:r>
              <a:rPr lang="en-US" sz="1400" dirty="0" err="1"/>
              <a:t>location.y</a:t>
            </a:r>
            <a:r>
              <a:rPr lang="en-US" sz="1400" dirty="0"/>
              <a:t> &lt; rad</a:t>
            </a:r>
            <a:r>
              <a:rPr lang="en-US" sz="1400" dirty="0" smtClean="0"/>
              <a:t>)  // top bounce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   {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location.y</a:t>
            </a:r>
            <a:r>
              <a:rPr lang="en-US" sz="1400" dirty="0"/>
              <a:t> = rad;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dirty="0" err="1"/>
              <a:t>speed.y</a:t>
            </a:r>
            <a:r>
              <a:rPr lang="en-US" sz="1400" dirty="0"/>
              <a:t> = -</a:t>
            </a:r>
            <a:r>
              <a:rPr lang="en-US" sz="1400" dirty="0" err="1"/>
              <a:t>speed.y</a:t>
            </a:r>
            <a:r>
              <a:rPr lang="en-US" sz="1400" dirty="0"/>
              <a:t> *dampen ;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smtClean="0"/>
              <a:t>}  }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}</a:t>
            </a:r>
            <a:endParaRPr lang="en-US" sz="1400" dirty="0"/>
          </a:p>
          <a:p>
            <a:pPr marL="0" indent="0">
              <a:buNone/>
            </a:pPr>
            <a:r>
              <a:rPr lang="en-US" sz="1400" dirty="0"/>
              <a:t>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14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Ball Class (contd.)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360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34946" y="2674938"/>
            <a:ext cx="2882046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Lets look at Processing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684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Environment: </a:t>
            </a:r>
          </a:p>
          <a:p>
            <a:r>
              <a:rPr lang="en-US" dirty="0" smtClean="0"/>
              <a:t>PDE is a simple text editor for writing code.</a:t>
            </a:r>
          </a:p>
          <a:p>
            <a:r>
              <a:rPr lang="en-US" dirty="0" smtClean="0"/>
              <a:t>When programs are they open a new window called the display window.</a:t>
            </a:r>
          </a:p>
          <a:p>
            <a:r>
              <a:rPr lang="en-US" dirty="0" smtClean="0"/>
              <a:t>Pieces of software written in Processing are called sketches.</a:t>
            </a:r>
          </a:p>
          <a:p>
            <a:r>
              <a:rPr lang="en-US" dirty="0" smtClean="0"/>
              <a:t>There is console at the bottom of Processing environment that display output from </a:t>
            </a:r>
            <a:r>
              <a:rPr lang="en-US" dirty="0" err="1" smtClean="0"/>
              <a:t>println</a:t>
            </a:r>
            <a:r>
              <a:rPr lang="en-US" dirty="0" smtClean="0"/>
              <a:t>() and print() functions.</a:t>
            </a:r>
          </a:p>
          <a:p>
            <a:r>
              <a:rPr lang="en-US" dirty="0" smtClean="0"/>
              <a:t>The toolbar buttons allow you run and stop programs, create a new sketch, open, save, and export.</a:t>
            </a:r>
          </a:p>
          <a:p>
            <a:r>
              <a:rPr lang="en-US" dirty="0" smtClean="0"/>
              <a:t>There are other buttons for file (operations), Edit (operations), Sketch (start and stop), Tools (for formatting etc.), Help (reference files)</a:t>
            </a:r>
          </a:p>
          <a:p>
            <a:r>
              <a:rPr lang="en-US" dirty="0" smtClean="0"/>
              <a:t>Lets work on the samples given in these pages.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87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 studies a really easy use programming environment called Processing</a:t>
            </a:r>
          </a:p>
          <a:p>
            <a:r>
              <a:rPr lang="en-US" dirty="0" smtClean="0"/>
              <a:t>Arduino IDE (and many others) </a:t>
            </a:r>
            <a:r>
              <a:rPr lang="en-US" smtClean="0"/>
              <a:t>are constructed </a:t>
            </a:r>
            <a:r>
              <a:rPr lang="en-US" dirty="0" smtClean="0"/>
              <a:t>out of Processing</a:t>
            </a:r>
          </a:p>
          <a:p>
            <a:r>
              <a:rPr lang="en-US" dirty="0" smtClean="0"/>
              <a:t>You may use it for graphics capabilities and also for design of an IDE</a:t>
            </a:r>
          </a:p>
          <a:p>
            <a:r>
              <a:rPr lang="en-US" dirty="0" smtClean="0"/>
              <a:t>This is also a great environment for working with images and shapes</a:t>
            </a:r>
          </a:p>
          <a:p>
            <a:r>
              <a:rPr lang="en-US" dirty="0" smtClean="0"/>
              <a:t>See Processing.org for more cool 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17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304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Motivating Processing…What is Processing?</a:t>
            </a:r>
          </a:p>
          <a:p>
            <a:r>
              <a:rPr lang="en-US" dirty="0" smtClean="0"/>
              <a:t>Sample Program</a:t>
            </a:r>
          </a:p>
          <a:p>
            <a:r>
              <a:rPr lang="en-US" dirty="0" smtClean="0"/>
              <a:t>Processing development environment (PDE)/ Main Processing interface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0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Focus is on multi-media and graphics</a:t>
            </a:r>
          </a:p>
          <a:p>
            <a:r>
              <a:rPr lang="en-US" dirty="0" smtClean="0"/>
              <a:t>Simple to translate from ideas to “Visualization”, “interactive graphics”, “Animations”</a:t>
            </a:r>
          </a:p>
          <a:p>
            <a:r>
              <a:rPr lang="en-US" dirty="0" smtClean="0"/>
              <a:t>Easy to use “zero-entry approach to coding”</a:t>
            </a:r>
          </a:p>
          <a:p>
            <a:r>
              <a:rPr lang="en-US" dirty="0" smtClean="0"/>
              <a:t>Open source, abundant community contribution</a:t>
            </a:r>
          </a:p>
          <a:p>
            <a:r>
              <a:rPr lang="en-US" dirty="0" smtClean="0"/>
              <a:t>Built-on top of Java</a:t>
            </a:r>
          </a:p>
          <a:p>
            <a:r>
              <a:rPr lang="en-US" dirty="0" smtClean="0"/>
              <a:t>Can be exported to mobile application environment using Android mode</a:t>
            </a:r>
          </a:p>
          <a:p>
            <a:r>
              <a:rPr lang="en-US" dirty="0" smtClean="0"/>
              <a:t>Can be exported to Web environment using </a:t>
            </a:r>
            <a:r>
              <a:rPr lang="en-US" dirty="0" err="1" smtClean="0"/>
              <a:t>Javascript</a:t>
            </a:r>
            <a:r>
              <a:rPr lang="en-US" dirty="0" smtClean="0"/>
              <a:t> mode</a:t>
            </a:r>
          </a:p>
          <a:p>
            <a:r>
              <a:rPr lang="en-US" dirty="0" smtClean="0"/>
              <a:t>… many more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026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1752" y="1527048"/>
            <a:ext cx="8994648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void setup() </a:t>
            </a:r>
            <a:r>
              <a:rPr lang="en-US" dirty="0" smtClean="0"/>
              <a:t>{  // initialization : executed once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size(400,400);</a:t>
            </a:r>
          </a:p>
          <a:p>
            <a:pPr marL="0" indent="0">
              <a:buNone/>
            </a:pPr>
            <a:r>
              <a:rPr lang="en-US" dirty="0"/>
              <a:t>  stroke(0);</a:t>
            </a:r>
          </a:p>
          <a:p>
            <a:pPr marL="0" indent="0">
              <a:buNone/>
            </a:pPr>
            <a:r>
              <a:rPr lang="en-US" dirty="0"/>
              <a:t>  background(192,64,0);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void draw() </a:t>
            </a:r>
            <a:r>
              <a:rPr lang="en-US" dirty="0" smtClean="0"/>
              <a:t>{ // repeated every time mouse is moved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line(150,25,mouseX, </a:t>
            </a:r>
            <a:r>
              <a:rPr lang="en-US" dirty="0" err="1"/>
              <a:t>mouseY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Program: lets analyze this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7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1752" y="1527048"/>
            <a:ext cx="8994648" cy="4572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void setup() </a:t>
            </a:r>
            <a:r>
              <a:rPr lang="en-US" dirty="0" smtClean="0"/>
              <a:t>{  // initialization : executed once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size(400,400);</a:t>
            </a:r>
          </a:p>
          <a:p>
            <a:pPr marL="0" indent="0">
              <a:buNone/>
            </a:pPr>
            <a:r>
              <a:rPr lang="en-US" dirty="0"/>
              <a:t>  stroke(0);</a:t>
            </a:r>
          </a:p>
          <a:p>
            <a:pPr marL="0" indent="0">
              <a:buNone/>
            </a:pPr>
            <a:r>
              <a:rPr lang="en-US" dirty="0"/>
              <a:t>  background(192,64,0);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x = 0, y =0 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void draw() </a:t>
            </a:r>
            <a:r>
              <a:rPr lang="en-US" dirty="0" smtClean="0"/>
              <a:t>{ // repeated every time mouse is moved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line(</a:t>
            </a:r>
            <a:r>
              <a:rPr lang="en-US" dirty="0" err="1" smtClean="0"/>
              <a:t>x,y,mouseX</a:t>
            </a:r>
            <a:r>
              <a:rPr lang="en-US" dirty="0"/>
              <a:t>, </a:t>
            </a:r>
            <a:r>
              <a:rPr lang="en-US" dirty="0" err="1"/>
              <a:t>mouseY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x= </a:t>
            </a:r>
            <a:r>
              <a:rPr lang="en-US" dirty="0" err="1" smtClean="0"/>
              <a:t>mouseX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y = </a:t>
            </a:r>
            <a:r>
              <a:rPr lang="en-US" dirty="0" err="1" smtClean="0"/>
              <a:t>mouseY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46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int</a:t>
            </a:r>
            <a:r>
              <a:rPr lang="en-US" dirty="0"/>
              <a:t> x = 10; </a:t>
            </a:r>
            <a:r>
              <a:rPr lang="en-US" dirty="0" err="1"/>
              <a:t>int</a:t>
            </a:r>
            <a:r>
              <a:rPr lang="en-US" dirty="0"/>
              <a:t> y = 10;</a:t>
            </a:r>
          </a:p>
          <a:p>
            <a:r>
              <a:rPr lang="en-US" dirty="0" err="1"/>
              <a:t>int</a:t>
            </a:r>
            <a:r>
              <a:rPr lang="en-US" dirty="0"/>
              <a:t> x1 = width; </a:t>
            </a:r>
            <a:r>
              <a:rPr lang="en-US" dirty="0" err="1"/>
              <a:t>int</a:t>
            </a:r>
            <a:r>
              <a:rPr lang="en-US" dirty="0"/>
              <a:t> y1 = height;</a:t>
            </a:r>
          </a:p>
          <a:p>
            <a:r>
              <a:rPr lang="en-US" dirty="0"/>
              <a:t>void draw()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  background(255);</a:t>
            </a:r>
          </a:p>
          <a:p>
            <a:r>
              <a:rPr lang="en-US" dirty="0"/>
              <a:t>  </a:t>
            </a:r>
            <a:r>
              <a:rPr lang="en-US" dirty="0" err="1"/>
              <a:t>rect</a:t>
            </a:r>
            <a:r>
              <a:rPr lang="en-US" dirty="0"/>
              <a:t>(</a:t>
            </a:r>
            <a:r>
              <a:rPr lang="en-US" dirty="0" err="1"/>
              <a:t>x,y</a:t>
            </a:r>
            <a:r>
              <a:rPr lang="en-US" dirty="0"/>
              <a:t>, 34, 34);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ellipse(x1,y1, 40, 40);</a:t>
            </a:r>
          </a:p>
          <a:p>
            <a:r>
              <a:rPr lang="en-US" dirty="0"/>
              <a:t>  x1 = x1-2; if (x1&lt;0) x1 = width;</a:t>
            </a:r>
          </a:p>
          <a:p>
            <a:r>
              <a:rPr lang="en-US" dirty="0"/>
              <a:t>  y1 = y1- 2; if (y1 &lt; 0) y1 = height;</a:t>
            </a:r>
          </a:p>
          <a:p>
            <a:r>
              <a:rPr lang="en-US" dirty="0"/>
              <a:t>  x = x+ 1; if (x &gt; width) x = 0;</a:t>
            </a:r>
          </a:p>
          <a:p>
            <a:r>
              <a:rPr lang="en-US" dirty="0"/>
              <a:t>  y = y + 1; if (y &gt; height) y  = 0;</a:t>
            </a:r>
          </a:p>
          <a:p>
            <a:r>
              <a:rPr lang="en-US" dirty="0"/>
              <a:t>}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6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61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Many physics and particle motion ( including fluid viscosity etc.) deal with balls (or droplets) of something moving according to some laws of physics or fluid mechanics etc.</a:t>
            </a:r>
          </a:p>
          <a:p>
            <a:r>
              <a:rPr lang="en-US" dirty="0" smtClean="0"/>
              <a:t>We will illustrate this using two common “classes” of objects: a Ball and a Box… in fact, many boxes and many balls within each Box.</a:t>
            </a:r>
          </a:p>
          <a:p>
            <a:r>
              <a:rPr lang="en-US" dirty="0" smtClean="0"/>
              <a:t>The development is OOD and OOP, in Processing.</a:t>
            </a:r>
          </a:p>
          <a:p>
            <a:r>
              <a:rPr lang="en-US" dirty="0" smtClean="0"/>
              <a:t>This also illustrates multi-class development in Processing and also communication among objects.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7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example: Ball &amp;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083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need a Box class and a Ball class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8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47800" y="3581400"/>
            <a:ext cx="1066800" cy="213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driver</a:t>
            </a:r>
          </a:p>
          <a:p>
            <a:pPr algn="ctr"/>
            <a:r>
              <a:rPr lang="en-US" dirty="0" smtClean="0"/>
              <a:t>BB</a:t>
            </a:r>
          </a:p>
          <a:p>
            <a:pPr algn="ctr"/>
            <a:r>
              <a:rPr lang="en-US" dirty="0" smtClean="0"/>
              <a:t>Has many Box objects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276600" y="3276600"/>
            <a:ext cx="19812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Box class</a:t>
            </a:r>
          </a:p>
          <a:p>
            <a:pPr algn="ctr"/>
            <a:r>
              <a:rPr lang="en-US" dirty="0" smtClean="0"/>
              <a:t>The Box has many Ball objects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943600" y="3276600"/>
            <a:ext cx="16002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Ball class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86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200"/>
            <a:ext cx="7408333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Box b;  // define a name for the box 'b'</a:t>
            </a:r>
          </a:p>
          <a:p>
            <a:pPr marL="0" indent="0">
              <a:buNone/>
            </a:pPr>
            <a:r>
              <a:rPr lang="en-US" dirty="0"/>
              <a:t>Box c;</a:t>
            </a:r>
          </a:p>
          <a:p>
            <a:pPr marL="0" indent="0">
              <a:buNone/>
            </a:pPr>
            <a:r>
              <a:rPr lang="en-US" dirty="0"/>
              <a:t>void setup()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size(400, 400);</a:t>
            </a:r>
          </a:p>
          <a:p>
            <a:pPr marL="0" indent="0">
              <a:buNone/>
            </a:pPr>
            <a:r>
              <a:rPr lang="en-US" dirty="0"/>
              <a:t>  b = new Box(100, 100, 200, 200, 20); // instantiating an object</a:t>
            </a:r>
          </a:p>
          <a:p>
            <a:pPr marL="0" indent="0">
              <a:buNone/>
            </a:pPr>
            <a:r>
              <a:rPr lang="en-US" dirty="0"/>
              <a:t>  c = new Box(30,30, 50,50, 10);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void draw()</a:t>
            </a:r>
          </a:p>
          <a:p>
            <a:pPr marL="0" indent="0">
              <a:buNone/>
            </a:pPr>
            <a:r>
              <a:rPr lang="en-US" dirty="0"/>
              <a:t>{ </a:t>
            </a:r>
          </a:p>
          <a:p>
            <a:pPr marL="0" indent="0">
              <a:buNone/>
            </a:pPr>
            <a:r>
              <a:rPr lang="en-US" dirty="0"/>
              <a:t>  background(255);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b.display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c.display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6/13/2014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B. Ramamurthy, CS651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8B5A-80CC-4A5A-8CDB-E9F713879FE8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 Driver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4859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251</TotalTime>
  <Words>1268</Words>
  <Application>Microsoft Office PowerPoint</Application>
  <PresentationFormat>On-screen Show (4:3)</PresentationFormat>
  <Paragraphs>238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Waveform</vt:lpstr>
      <vt:lpstr>Emerging Platform#5: Processing 2</vt:lpstr>
      <vt:lpstr>Outline</vt:lpstr>
      <vt:lpstr>Motivating Processing</vt:lpstr>
      <vt:lpstr>Sample Program: lets analyze this</vt:lpstr>
      <vt:lpstr>Example 2</vt:lpstr>
      <vt:lpstr>Example 3</vt:lpstr>
      <vt:lpstr>One more example: Ball &amp; Box</vt:lpstr>
      <vt:lpstr>Design</vt:lpstr>
      <vt:lpstr>BB Driver</vt:lpstr>
      <vt:lpstr>Box</vt:lpstr>
      <vt:lpstr>Box (contd.)</vt:lpstr>
      <vt:lpstr>Ball Class</vt:lpstr>
      <vt:lpstr>Ball Class (Contd.)</vt:lpstr>
      <vt:lpstr>Ball Class (contd.)</vt:lpstr>
      <vt:lpstr>Lets look at Processing Environment</vt:lpstr>
      <vt:lpstr>Using processing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Problem Solving &amp; Programming using Processing 2</dc:title>
  <dc:creator>bina</dc:creator>
  <cp:lastModifiedBy>bina</cp:lastModifiedBy>
  <cp:revision>26</cp:revision>
  <dcterms:created xsi:type="dcterms:W3CDTF">2013-08-28T02:03:02Z</dcterms:created>
  <dcterms:modified xsi:type="dcterms:W3CDTF">2014-06-13T17:11:07Z</dcterms:modified>
</cp:coreProperties>
</file>