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9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Top</a:t>
            </a:r>
            <a:r>
              <a:rPr lang="en-US" baseline="0"/>
              <a:t> ten largest databases (2007)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17003962004749407"/>
          <c:y val="0.50793650793650791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Terabytes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LOC</c:v>
                </c:pt>
                <c:pt idx="1">
                  <c:v>CIA</c:v>
                </c:pt>
                <c:pt idx="2">
                  <c:v>Amazon</c:v>
                </c:pt>
                <c:pt idx="3">
                  <c:v>YOUTube</c:v>
                </c:pt>
                <c:pt idx="4">
                  <c:v>ChoicePt</c:v>
                </c:pt>
                <c:pt idx="5">
                  <c:v>Sprint</c:v>
                </c:pt>
                <c:pt idx="6">
                  <c:v>Google</c:v>
                </c:pt>
                <c:pt idx="7">
                  <c:v>AT&amp;T</c:v>
                </c:pt>
                <c:pt idx="8">
                  <c:v>NERSC</c:v>
                </c:pt>
                <c:pt idx="9">
                  <c:v>Climate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26</c:v>
                </c:pt>
                <c:pt idx="1">
                  <c:v>35</c:v>
                </c:pt>
                <c:pt idx="2">
                  <c:v>46</c:v>
                </c:pt>
                <c:pt idx="3">
                  <c:v>200</c:v>
                </c:pt>
                <c:pt idx="4">
                  <c:v>250</c:v>
                </c:pt>
                <c:pt idx="5">
                  <c:v>270</c:v>
                </c:pt>
                <c:pt idx="6">
                  <c:v>300</c:v>
                </c:pt>
                <c:pt idx="7">
                  <c:v>343</c:v>
                </c:pt>
                <c:pt idx="8">
                  <c:v>2800</c:v>
                </c:pt>
                <c:pt idx="9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421760"/>
        <c:axId val="94423296"/>
      </c:barChart>
      <c:catAx>
        <c:axId val="94421760"/>
        <c:scaling>
          <c:orientation val="minMax"/>
        </c:scaling>
        <c:delete val="0"/>
        <c:axPos val="b"/>
        <c:majorTickMark val="out"/>
        <c:minorTickMark val="none"/>
        <c:tickLblPos val="nextTo"/>
        <c:crossAx val="94423296"/>
        <c:crosses val="autoZero"/>
        <c:auto val="1"/>
        <c:lblAlgn val="ctr"/>
        <c:lblOffset val="100"/>
        <c:noMultiLvlLbl val="0"/>
      </c:catAx>
      <c:valAx>
        <c:axId val="94423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421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0289713785776812E-2"/>
          <c:y val="0.39859350914469027"/>
          <c:w val="9.6059492563429577E-2"/>
          <c:h val="4.5140815731366912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Top</a:t>
            </a:r>
            <a:r>
              <a:rPr lang="en-US" baseline="0" dirty="0"/>
              <a:t> ten largest databases (2007)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19861104861892265"/>
          <c:y val="0.62063492063492076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Terabytes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LOC</c:v>
                </c:pt>
                <c:pt idx="1">
                  <c:v>CIA</c:v>
                </c:pt>
                <c:pt idx="2">
                  <c:v>Amazon</c:v>
                </c:pt>
                <c:pt idx="3">
                  <c:v>YOUTube</c:v>
                </c:pt>
                <c:pt idx="4">
                  <c:v>ChoicePt</c:v>
                </c:pt>
                <c:pt idx="5">
                  <c:v>Sprint</c:v>
                </c:pt>
                <c:pt idx="6">
                  <c:v>Google</c:v>
                </c:pt>
                <c:pt idx="7">
                  <c:v>AT&amp;T</c:v>
                </c:pt>
                <c:pt idx="8">
                  <c:v>NERSC</c:v>
                </c:pt>
                <c:pt idx="9">
                  <c:v>Climate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26</c:v>
                </c:pt>
                <c:pt idx="1">
                  <c:v>35</c:v>
                </c:pt>
                <c:pt idx="2">
                  <c:v>46</c:v>
                </c:pt>
                <c:pt idx="3">
                  <c:v>200</c:v>
                </c:pt>
                <c:pt idx="4">
                  <c:v>250</c:v>
                </c:pt>
                <c:pt idx="5">
                  <c:v>270</c:v>
                </c:pt>
                <c:pt idx="6">
                  <c:v>300</c:v>
                </c:pt>
                <c:pt idx="7">
                  <c:v>343</c:v>
                </c:pt>
                <c:pt idx="8">
                  <c:v>2800</c:v>
                </c:pt>
                <c:pt idx="9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900992"/>
        <c:axId val="121271424"/>
      </c:barChart>
      <c:catAx>
        <c:axId val="120900992"/>
        <c:scaling>
          <c:orientation val="minMax"/>
        </c:scaling>
        <c:delete val="0"/>
        <c:axPos val="b"/>
        <c:majorTickMark val="out"/>
        <c:minorTickMark val="none"/>
        <c:tickLblPos val="nextTo"/>
        <c:crossAx val="121271424"/>
        <c:crosses val="autoZero"/>
        <c:auto val="1"/>
        <c:lblAlgn val="ctr"/>
        <c:lblOffset val="100"/>
        <c:noMultiLvlLbl val="0"/>
      </c:catAx>
      <c:valAx>
        <c:axId val="121271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900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52293213348331458"/>
          <c:w val="9.6059492563429577E-2"/>
          <c:h val="4.5140815731366912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CAD7B-370C-4B33-AB0A-EC440EC2F4F9}" type="doc">
      <dgm:prSet loTypeId="urn:microsoft.com/office/officeart/2005/8/layout/venn1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7F489132-CCED-4078-9922-F337733A0A21}">
      <dgm:prSet custT="1"/>
      <dgm:spPr/>
      <dgm:t>
        <a:bodyPr/>
        <a:lstStyle/>
        <a:p>
          <a:pPr algn="ctr" rtl="0"/>
          <a:r>
            <a:rPr lang="en-US" sz="2000" b="1" dirty="0" smtClean="0"/>
            <a:t>Heavy societal involvement</a:t>
          </a:r>
          <a:endParaRPr lang="en-US" sz="2000" b="1" dirty="0"/>
        </a:p>
      </dgm:t>
    </dgm:pt>
    <dgm:pt modelId="{17E817B1-3CAF-4D5E-9B4D-81BB2DC6F4BD}" type="par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9AB5812-E774-47C5-9A70-07315ABB87DA}" type="sib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2836F9B-BFA5-488A-B3FC-F62FEA97B890}">
      <dgm:prSet custT="1"/>
      <dgm:spPr/>
      <dgm:t>
        <a:bodyPr/>
        <a:lstStyle/>
        <a:p>
          <a:pPr algn="ctr" rtl="0"/>
          <a:r>
            <a:rPr lang="en-US" sz="2000" b="1" dirty="0" smtClean="0"/>
            <a:t>Superior software methodologies</a:t>
          </a:r>
          <a:endParaRPr lang="en-US" sz="2000" b="1" dirty="0"/>
        </a:p>
      </dgm:t>
    </dgm:pt>
    <dgm:pt modelId="{4625DA01-7F62-4330-BEB5-C29980B5C457}" type="par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80A53C3F-E5FD-4D5B-B79E-07C657CBB8A2}" type="sib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EE488B06-C774-4EDC-B876-9D5C307B7127}">
      <dgm:prSet custT="1"/>
      <dgm:spPr/>
      <dgm:t>
        <a:bodyPr/>
        <a:lstStyle/>
        <a:p>
          <a:pPr algn="ctr" rtl="0"/>
          <a:r>
            <a:rPr lang="en-US" sz="2000" b="1" dirty="0" smtClean="0"/>
            <a:t>Virtualization leveraging the powerful hardware</a:t>
          </a:r>
          <a:endParaRPr lang="en-US" sz="2000" b="1" dirty="0"/>
        </a:p>
      </dgm:t>
    </dgm:pt>
    <dgm:pt modelId="{18173238-8268-40E2-BEFB-7EAEE9425ABB}" type="par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81A50980-8254-4AAD-9797-5B07EBE2F59F}" type="sib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15426BCB-6AFE-4DF1-8970-47900A6D1149}">
      <dgm:prSet custT="1"/>
      <dgm:spPr/>
      <dgm:t>
        <a:bodyPr/>
        <a:lstStyle/>
        <a:p>
          <a:pPr algn="ctr" rtl="0"/>
          <a:r>
            <a:rPr lang="en-US" sz="2000" b="1" dirty="0" smtClean="0"/>
            <a:t>Wider bandwidth for communication</a:t>
          </a:r>
          <a:endParaRPr lang="en-US" sz="2000" b="1" dirty="0"/>
        </a:p>
      </dgm:t>
    </dgm:pt>
    <dgm:pt modelId="{94283CE2-E678-495F-90AA-5316B497DF8A}" type="par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BA2E0DC8-4B32-4855-AF98-15942963A470}" type="sib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F4165374-8608-41F2-BAC4-059F1375D3C4}">
      <dgm:prSet custT="1"/>
      <dgm:spPr/>
      <dgm:t>
        <a:bodyPr/>
        <a:lstStyle/>
        <a:p>
          <a:pPr algn="ctr" rtl="0"/>
          <a:r>
            <a:rPr lang="en-US" sz="2000" b="1" dirty="0" smtClean="0"/>
            <a:t>Proliferation of devices</a:t>
          </a:r>
          <a:endParaRPr lang="en-US" sz="2000" b="1" dirty="0"/>
        </a:p>
      </dgm:t>
    </dgm:pt>
    <dgm:pt modelId="{C829731A-9D35-441B-93E0-EADDF65339C2}" type="par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FE65EB1F-AD15-41F6-AE41-97560E57778D}" type="sib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2C6A8CF5-890B-444B-9484-318C5BDD2F40}">
      <dgm:prSet custT="1"/>
      <dgm:spPr/>
      <dgm:t>
        <a:bodyPr/>
        <a:lstStyle/>
        <a:p>
          <a:pPr algn="ctr" rtl="0"/>
          <a:r>
            <a:rPr lang="en-US" sz="2000" b="1" dirty="0" smtClean="0"/>
            <a:t>Explosion of domain applications</a:t>
          </a:r>
          <a:endParaRPr lang="en-US" sz="2000" b="1" dirty="0"/>
        </a:p>
      </dgm:t>
    </dgm:pt>
    <dgm:pt modelId="{1C12746D-2EC6-4DCC-B9B5-2912BA2DBA73}" type="par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7D3414A0-7255-4440-B85B-B3F2D8232A08}" type="sib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FAB3D93F-88ED-417C-927E-AC0BF3953C8E}">
      <dgm:prSet custT="1"/>
      <dgm:spPr/>
      <dgm:t>
        <a:bodyPr/>
        <a:lstStyle/>
        <a:p>
          <a:pPr algn="ctr" rtl="0"/>
          <a:r>
            <a:rPr lang="en-US" sz="2000" b="1" dirty="0" smtClean="0"/>
            <a:t>Powerful multi-core processors</a:t>
          </a:r>
          <a:endParaRPr lang="en-US" sz="2000" b="1" dirty="0"/>
        </a:p>
      </dgm:t>
    </dgm:pt>
    <dgm:pt modelId="{40FED059-ABE4-48AD-8AA6-1064771838C5}" type="par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A6383802-B411-4CB7-A154-582702EFAB07}" type="sib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293D8431-05E9-42D3-A92D-23246C8F0D40}" type="pres">
      <dgm:prSet presAssocID="{B33CAD7B-370C-4B33-AB0A-EC440EC2F4F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EC490D-C8C6-437B-A283-4FC0FF4D5ABB}" type="pres">
      <dgm:prSet presAssocID="{7F489132-CCED-4078-9922-F337733A0A21}" presName="circ1" presStyleLbl="vennNode1" presStyleIdx="0" presStyleCnt="7"/>
      <dgm:spPr/>
    </dgm:pt>
    <dgm:pt modelId="{5954CA48-ECC7-40D1-920A-97D473E1F369}" type="pres">
      <dgm:prSet presAssocID="{7F489132-CCED-4078-9922-F337733A0A21}" presName="circ1Tx" presStyleLbl="revTx" presStyleIdx="0" presStyleCnt="0" custLinFactNeighborX="1309" custLinFactNeighborY="158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3784D-6D08-4F4D-80BC-8780E615D07E}" type="pres">
      <dgm:prSet presAssocID="{FAB3D93F-88ED-417C-927E-AC0BF3953C8E}" presName="circ2" presStyleLbl="vennNode1" presStyleIdx="1" presStyleCnt="7"/>
      <dgm:spPr/>
    </dgm:pt>
    <dgm:pt modelId="{D5454598-0B2E-45B8-9DF5-380A42784612}" type="pres">
      <dgm:prSet presAssocID="{FAB3D93F-88ED-417C-927E-AC0BF3953C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53F68-EA1D-478A-904F-FC930C3688DB}" type="pres">
      <dgm:prSet presAssocID="{B2836F9B-BFA5-488A-B3FC-F62FEA97B890}" presName="circ3" presStyleLbl="vennNode1" presStyleIdx="2" presStyleCnt="7"/>
      <dgm:spPr/>
    </dgm:pt>
    <dgm:pt modelId="{8F9AABFF-DC9C-419D-9FC9-628638A3FB53}" type="pres">
      <dgm:prSet presAssocID="{B2836F9B-BFA5-488A-B3FC-F62FEA97B890}" presName="circ3Tx" presStyleLbl="revTx" presStyleIdx="0" presStyleCnt="0" custScaleX="1288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5E1DE-9BE3-4FEE-84DD-4E76212D1552}" type="pres">
      <dgm:prSet presAssocID="{EE488B06-C774-4EDC-B876-9D5C307B7127}" presName="circ4" presStyleLbl="vennNode1" presStyleIdx="3" presStyleCnt="7"/>
      <dgm:spPr/>
    </dgm:pt>
    <dgm:pt modelId="{BF9F8B58-43EA-4167-829B-D7E6E4BF62A8}" type="pres">
      <dgm:prSet presAssocID="{EE488B06-C774-4EDC-B876-9D5C307B7127}" presName="circ4Tx" presStyleLbl="revTx" presStyleIdx="0" presStyleCnt="0" custScaleX="1376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96284-9759-423F-8140-26547B56FC97}" type="pres">
      <dgm:prSet presAssocID="{15426BCB-6AFE-4DF1-8970-47900A6D1149}" presName="circ5" presStyleLbl="vennNode1" presStyleIdx="4" presStyleCnt="7"/>
      <dgm:spPr/>
    </dgm:pt>
    <dgm:pt modelId="{78D247BB-86C7-4135-9352-F033ABA1AC51}" type="pres">
      <dgm:prSet presAssocID="{15426BCB-6AFE-4DF1-8970-47900A6D1149}" presName="circ5Tx" presStyleLbl="revTx" presStyleIdx="0" presStyleCnt="0" custScaleX="1334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EF223-5419-4811-B922-D0DCD12E86D3}" type="pres">
      <dgm:prSet presAssocID="{F4165374-8608-41F2-BAC4-059F1375D3C4}" presName="circ6" presStyleLbl="vennNode1" presStyleIdx="5" presStyleCnt="7"/>
      <dgm:spPr/>
    </dgm:pt>
    <dgm:pt modelId="{2F16DBF3-D8A8-4465-8189-0D8C0E67C5D4}" type="pres">
      <dgm:prSet presAssocID="{F4165374-8608-41F2-BAC4-059F1375D3C4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C7AB8-3470-4627-A835-9AE3442891D0}" type="pres">
      <dgm:prSet presAssocID="{2C6A8CF5-890B-444B-9484-318C5BDD2F40}" presName="circ7" presStyleLbl="vennNode1" presStyleIdx="6" presStyleCnt="7"/>
      <dgm:spPr/>
    </dgm:pt>
    <dgm:pt modelId="{6F6C9674-C589-4C12-BA7E-BF6D7D7F1D10}" type="pres">
      <dgm:prSet presAssocID="{2C6A8CF5-890B-444B-9484-318C5BDD2F40}" presName="circ7Tx" presStyleLbl="revTx" presStyleIdx="0" presStyleCnt="0" custScaleX="913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5A8BF8-99C6-4FE5-97C8-4D954E0D7642}" srcId="{B33CAD7B-370C-4B33-AB0A-EC440EC2F4F9}" destId="{F4165374-8608-41F2-BAC4-059F1375D3C4}" srcOrd="5" destOrd="0" parTransId="{C829731A-9D35-441B-93E0-EADDF65339C2}" sibTransId="{FE65EB1F-AD15-41F6-AE41-97560E57778D}"/>
    <dgm:cxn modelId="{650457C8-125C-4A59-B9D1-06A184B86DC7}" srcId="{B33CAD7B-370C-4B33-AB0A-EC440EC2F4F9}" destId="{FAB3D93F-88ED-417C-927E-AC0BF3953C8E}" srcOrd="1" destOrd="0" parTransId="{40FED059-ABE4-48AD-8AA6-1064771838C5}" sibTransId="{A6383802-B411-4CB7-A154-582702EFAB07}"/>
    <dgm:cxn modelId="{56EF2C05-646D-4C8F-B51B-917AECAFF185}" type="presOf" srcId="{FAB3D93F-88ED-417C-927E-AC0BF3953C8E}" destId="{D5454598-0B2E-45B8-9DF5-380A42784612}" srcOrd="0" destOrd="0" presId="urn:microsoft.com/office/officeart/2005/8/layout/venn1"/>
    <dgm:cxn modelId="{D2B2D952-495E-46E3-B01D-AC33095D9BB1}" type="presOf" srcId="{B33CAD7B-370C-4B33-AB0A-EC440EC2F4F9}" destId="{293D8431-05E9-42D3-A92D-23246C8F0D40}" srcOrd="0" destOrd="0" presId="urn:microsoft.com/office/officeart/2005/8/layout/venn1"/>
    <dgm:cxn modelId="{21F8938E-CD20-4E54-B1E0-8E37B078D4EE}" type="presOf" srcId="{B2836F9B-BFA5-488A-B3FC-F62FEA97B890}" destId="{8F9AABFF-DC9C-419D-9FC9-628638A3FB53}" srcOrd="0" destOrd="0" presId="urn:microsoft.com/office/officeart/2005/8/layout/venn1"/>
    <dgm:cxn modelId="{DE453270-952F-48C7-9A85-D5D52325F6C8}" srcId="{B33CAD7B-370C-4B33-AB0A-EC440EC2F4F9}" destId="{B2836F9B-BFA5-488A-B3FC-F62FEA97B890}" srcOrd="2" destOrd="0" parTransId="{4625DA01-7F62-4330-BEB5-C29980B5C457}" sibTransId="{80A53C3F-E5FD-4D5B-B79E-07C657CBB8A2}"/>
    <dgm:cxn modelId="{0D6DB506-FF58-4FFB-A9C7-FF3CC36EBC30}" srcId="{B33CAD7B-370C-4B33-AB0A-EC440EC2F4F9}" destId="{EE488B06-C774-4EDC-B876-9D5C307B7127}" srcOrd="3" destOrd="0" parTransId="{18173238-8268-40E2-BEFB-7EAEE9425ABB}" sibTransId="{81A50980-8254-4AAD-9797-5B07EBE2F59F}"/>
    <dgm:cxn modelId="{0ABA4EF7-449E-4E90-99C1-8BB88F982430}" type="presOf" srcId="{7F489132-CCED-4078-9922-F337733A0A21}" destId="{5954CA48-ECC7-40D1-920A-97D473E1F369}" srcOrd="0" destOrd="0" presId="urn:microsoft.com/office/officeart/2005/8/layout/venn1"/>
    <dgm:cxn modelId="{24425B93-938F-4B04-A71C-B22E2F45A342}" type="presOf" srcId="{15426BCB-6AFE-4DF1-8970-47900A6D1149}" destId="{78D247BB-86C7-4135-9352-F033ABA1AC51}" srcOrd="0" destOrd="0" presId="urn:microsoft.com/office/officeart/2005/8/layout/venn1"/>
    <dgm:cxn modelId="{FA866AC6-1DD7-49EF-8C18-2AC94F12692B}" srcId="{B33CAD7B-370C-4B33-AB0A-EC440EC2F4F9}" destId="{7F489132-CCED-4078-9922-F337733A0A21}" srcOrd="0" destOrd="0" parTransId="{17E817B1-3CAF-4D5E-9B4D-81BB2DC6F4BD}" sibTransId="{B9AB5812-E774-47C5-9A70-07315ABB87DA}"/>
    <dgm:cxn modelId="{BE755EF3-C36A-472D-9529-B25D4ED83D86}" type="presOf" srcId="{EE488B06-C774-4EDC-B876-9D5C307B7127}" destId="{BF9F8B58-43EA-4167-829B-D7E6E4BF62A8}" srcOrd="0" destOrd="0" presId="urn:microsoft.com/office/officeart/2005/8/layout/venn1"/>
    <dgm:cxn modelId="{E75E10CF-5671-4EFE-9A04-558EE3D6A20B}" type="presOf" srcId="{F4165374-8608-41F2-BAC4-059F1375D3C4}" destId="{2F16DBF3-D8A8-4465-8189-0D8C0E67C5D4}" srcOrd="0" destOrd="0" presId="urn:microsoft.com/office/officeart/2005/8/layout/venn1"/>
    <dgm:cxn modelId="{7ECE5F44-904D-431A-A2DE-ECE237D4ECFB}" srcId="{B33CAD7B-370C-4B33-AB0A-EC440EC2F4F9}" destId="{15426BCB-6AFE-4DF1-8970-47900A6D1149}" srcOrd="4" destOrd="0" parTransId="{94283CE2-E678-495F-90AA-5316B497DF8A}" sibTransId="{BA2E0DC8-4B32-4855-AF98-15942963A470}"/>
    <dgm:cxn modelId="{7B4302F2-B549-4D8E-AB81-02B254F732B1}" type="presOf" srcId="{2C6A8CF5-890B-444B-9484-318C5BDD2F40}" destId="{6F6C9674-C589-4C12-BA7E-BF6D7D7F1D10}" srcOrd="0" destOrd="0" presId="urn:microsoft.com/office/officeart/2005/8/layout/venn1"/>
    <dgm:cxn modelId="{DA0C0E56-0DE1-4E4D-A057-31088213CB27}" srcId="{B33CAD7B-370C-4B33-AB0A-EC440EC2F4F9}" destId="{2C6A8CF5-890B-444B-9484-318C5BDD2F40}" srcOrd="6" destOrd="0" parTransId="{1C12746D-2EC6-4DCC-B9B5-2912BA2DBA73}" sibTransId="{7D3414A0-7255-4440-B85B-B3F2D8232A08}"/>
    <dgm:cxn modelId="{B29208C2-A5E7-4459-9ABE-E65230DA1121}" type="presParOf" srcId="{293D8431-05E9-42D3-A92D-23246C8F0D40}" destId="{EEEC490D-C8C6-437B-A283-4FC0FF4D5ABB}" srcOrd="0" destOrd="0" presId="urn:microsoft.com/office/officeart/2005/8/layout/venn1"/>
    <dgm:cxn modelId="{1C08C302-4D8F-490F-8903-91DDA68A5477}" type="presParOf" srcId="{293D8431-05E9-42D3-A92D-23246C8F0D40}" destId="{5954CA48-ECC7-40D1-920A-97D473E1F369}" srcOrd="1" destOrd="0" presId="urn:microsoft.com/office/officeart/2005/8/layout/venn1"/>
    <dgm:cxn modelId="{E6B0F485-BB38-4E74-92F6-8898067167BC}" type="presParOf" srcId="{293D8431-05E9-42D3-A92D-23246C8F0D40}" destId="{64E3784D-6D08-4F4D-80BC-8780E615D07E}" srcOrd="2" destOrd="0" presId="urn:microsoft.com/office/officeart/2005/8/layout/venn1"/>
    <dgm:cxn modelId="{B0C14863-4064-453F-A7F9-0237F0CB9903}" type="presParOf" srcId="{293D8431-05E9-42D3-A92D-23246C8F0D40}" destId="{D5454598-0B2E-45B8-9DF5-380A42784612}" srcOrd="3" destOrd="0" presId="urn:microsoft.com/office/officeart/2005/8/layout/venn1"/>
    <dgm:cxn modelId="{66F0F4E4-A872-426C-A1F9-CE06DF139582}" type="presParOf" srcId="{293D8431-05E9-42D3-A92D-23246C8F0D40}" destId="{0BD53F68-EA1D-478A-904F-FC930C3688DB}" srcOrd="4" destOrd="0" presId="urn:microsoft.com/office/officeart/2005/8/layout/venn1"/>
    <dgm:cxn modelId="{956D6F62-CE35-4E6E-9A43-03C9504A4C25}" type="presParOf" srcId="{293D8431-05E9-42D3-A92D-23246C8F0D40}" destId="{8F9AABFF-DC9C-419D-9FC9-628638A3FB53}" srcOrd="5" destOrd="0" presId="urn:microsoft.com/office/officeart/2005/8/layout/venn1"/>
    <dgm:cxn modelId="{CE6DD76C-2E3D-4C27-A04B-1D49BBE6433A}" type="presParOf" srcId="{293D8431-05E9-42D3-A92D-23246C8F0D40}" destId="{6125E1DE-9BE3-4FEE-84DD-4E76212D1552}" srcOrd="6" destOrd="0" presId="urn:microsoft.com/office/officeart/2005/8/layout/venn1"/>
    <dgm:cxn modelId="{843456C2-BAC1-4967-A086-001B743F7599}" type="presParOf" srcId="{293D8431-05E9-42D3-A92D-23246C8F0D40}" destId="{BF9F8B58-43EA-4167-829B-D7E6E4BF62A8}" srcOrd="7" destOrd="0" presId="urn:microsoft.com/office/officeart/2005/8/layout/venn1"/>
    <dgm:cxn modelId="{ECE3894F-7A55-4860-A2E3-AA23713D6132}" type="presParOf" srcId="{293D8431-05E9-42D3-A92D-23246C8F0D40}" destId="{6FB96284-9759-423F-8140-26547B56FC97}" srcOrd="8" destOrd="0" presId="urn:microsoft.com/office/officeart/2005/8/layout/venn1"/>
    <dgm:cxn modelId="{5BAAE800-D4F3-473D-AA9D-E8FB2A65D90F}" type="presParOf" srcId="{293D8431-05E9-42D3-A92D-23246C8F0D40}" destId="{78D247BB-86C7-4135-9352-F033ABA1AC51}" srcOrd="9" destOrd="0" presId="urn:microsoft.com/office/officeart/2005/8/layout/venn1"/>
    <dgm:cxn modelId="{6E405446-3399-4D02-B77E-9C708F19F95C}" type="presParOf" srcId="{293D8431-05E9-42D3-A92D-23246C8F0D40}" destId="{5A8EF223-5419-4811-B922-D0DCD12E86D3}" srcOrd="10" destOrd="0" presId="urn:microsoft.com/office/officeart/2005/8/layout/venn1"/>
    <dgm:cxn modelId="{FC501B26-19B9-437E-A58E-DC731534CB8C}" type="presParOf" srcId="{293D8431-05E9-42D3-A92D-23246C8F0D40}" destId="{2F16DBF3-D8A8-4465-8189-0D8C0E67C5D4}" srcOrd="11" destOrd="0" presId="urn:microsoft.com/office/officeart/2005/8/layout/venn1"/>
    <dgm:cxn modelId="{487FB96C-9B6A-49EF-8322-41C207CA5F2A}" type="presParOf" srcId="{293D8431-05E9-42D3-A92D-23246C8F0D40}" destId="{235C7AB8-3470-4627-A835-9AE3442891D0}" srcOrd="12" destOrd="0" presId="urn:microsoft.com/office/officeart/2005/8/layout/venn1"/>
    <dgm:cxn modelId="{6EB50CBF-086E-4403-A18D-52AC24F6943F}" type="presParOf" srcId="{293D8431-05E9-42D3-A92D-23246C8F0D40}" destId="{6F6C9674-C589-4C12-BA7E-BF6D7D7F1D10}" srcOrd="13" destOrd="0" presId="urn:microsoft.com/office/officeart/2005/8/layout/venn1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C490D-C8C6-437B-A283-4FC0FF4D5ABB}">
      <dsp:nvSpPr>
        <dsp:cNvPr id="0" name=""/>
        <dsp:cNvSpPr/>
      </dsp:nvSpPr>
      <dsp:spPr>
        <a:xfrm>
          <a:off x="2846086" y="122223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54CA48-ECC7-40D1-920A-97D473E1F369}">
      <dsp:nvSpPr>
        <dsp:cNvPr id="0" name=""/>
        <dsp:cNvSpPr/>
      </dsp:nvSpPr>
      <dsp:spPr>
        <a:xfrm>
          <a:off x="2755400" y="152399"/>
          <a:ext cx="1794104" cy="9601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Heavy societal involvement</a:t>
          </a:r>
          <a:endParaRPr lang="en-US" sz="2000" b="1" kern="1200" dirty="0"/>
        </a:p>
      </dsp:txBody>
      <dsp:txXfrm>
        <a:off x="2755400" y="152399"/>
        <a:ext cx="1794104" cy="960120"/>
      </dsp:txXfrm>
    </dsp:sp>
    <dsp:sp modelId="{64E3784D-6D08-4F4D-80BC-8780E615D07E}">
      <dsp:nvSpPr>
        <dsp:cNvPr id="0" name=""/>
        <dsp:cNvSpPr/>
      </dsp:nvSpPr>
      <dsp:spPr>
        <a:xfrm>
          <a:off x="3305376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454598-0B2E-45B8-9DF5-380A42784612}">
      <dsp:nvSpPr>
        <dsp:cNvPr id="0" name=""/>
        <dsp:cNvSpPr/>
      </dsp:nvSpPr>
      <dsp:spPr>
        <a:xfrm>
          <a:off x="5064251" y="912114"/>
          <a:ext cx="1696244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Powerful multi-core processors</a:t>
          </a:r>
          <a:endParaRPr lang="en-US" sz="2000" b="1" kern="1200" dirty="0"/>
        </a:p>
      </dsp:txBody>
      <dsp:txXfrm>
        <a:off x="5064251" y="912114"/>
        <a:ext cx="1696244" cy="1056132"/>
      </dsp:txXfrm>
    </dsp:sp>
    <dsp:sp modelId="{0BD53F68-EA1D-478A-904F-FC930C3688DB}">
      <dsp:nvSpPr>
        <dsp:cNvPr id="0" name=""/>
        <dsp:cNvSpPr/>
      </dsp:nvSpPr>
      <dsp:spPr>
        <a:xfrm>
          <a:off x="3418242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F9AABFF-DC9C-419D-9FC9-628638A3FB53}">
      <dsp:nvSpPr>
        <dsp:cNvPr id="0" name=""/>
        <dsp:cNvSpPr/>
      </dsp:nvSpPr>
      <dsp:spPr>
        <a:xfrm>
          <a:off x="4987207" y="2256282"/>
          <a:ext cx="2143912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Superior software methodologies</a:t>
          </a:r>
          <a:endParaRPr lang="en-US" sz="2000" b="1" kern="1200" dirty="0"/>
        </a:p>
      </dsp:txBody>
      <dsp:txXfrm>
        <a:off x="4987207" y="2256282"/>
        <a:ext cx="2143912" cy="1128141"/>
      </dsp:txXfrm>
    </dsp:sp>
    <dsp:sp modelId="{6125E1DE-9BE3-4FEE-84DD-4E76212D1552}">
      <dsp:nvSpPr>
        <dsp:cNvPr id="0" name=""/>
        <dsp:cNvSpPr/>
      </dsp:nvSpPr>
      <dsp:spPr>
        <a:xfrm>
          <a:off x="3100522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F9F8B58-43EA-4167-829B-D7E6E4BF62A8}">
      <dsp:nvSpPr>
        <dsp:cNvPr id="0" name=""/>
        <dsp:cNvSpPr/>
      </dsp:nvSpPr>
      <dsp:spPr>
        <a:xfrm>
          <a:off x="4171934" y="3768470"/>
          <a:ext cx="246965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Virtualization leveraging the powerful hardware</a:t>
          </a:r>
          <a:endParaRPr lang="en-US" sz="2000" b="1" kern="1200" dirty="0"/>
        </a:p>
      </dsp:txBody>
      <dsp:txXfrm>
        <a:off x="4171934" y="3768470"/>
        <a:ext cx="2469656" cy="1032129"/>
      </dsp:txXfrm>
    </dsp:sp>
    <dsp:sp modelId="{6FB96284-9759-423F-8140-26547B56FC97}">
      <dsp:nvSpPr>
        <dsp:cNvPr id="0" name=""/>
        <dsp:cNvSpPr/>
      </dsp:nvSpPr>
      <dsp:spPr>
        <a:xfrm>
          <a:off x="2591649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8D247BB-86C7-4135-9352-F033ABA1AC51}">
      <dsp:nvSpPr>
        <dsp:cNvPr id="0" name=""/>
        <dsp:cNvSpPr/>
      </dsp:nvSpPr>
      <dsp:spPr>
        <a:xfrm>
          <a:off x="654120" y="3768470"/>
          <a:ext cx="239410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Wider bandwidth for communication</a:t>
          </a:r>
          <a:endParaRPr lang="en-US" sz="2000" b="1" kern="1200" dirty="0"/>
        </a:p>
      </dsp:txBody>
      <dsp:txXfrm>
        <a:off x="654120" y="3768470"/>
        <a:ext cx="2394106" cy="1032129"/>
      </dsp:txXfrm>
    </dsp:sp>
    <dsp:sp modelId="{5A8EF223-5419-4811-B922-D0DCD12E86D3}">
      <dsp:nvSpPr>
        <dsp:cNvPr id="0" name=""/>
        <dsp:cNvSpPr/>
      </dsp:nvSpPr>
      <dsp:spPr>
        <a:xfrm>
          <a:off x="2273929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16DBF3-D8A8-4465-8189-0D8C0E67C5D4}">
      <dsp:nvSpPr>
        <dsp:cNvPr id="0" name=""/>
        <dsp:cNvSpPr/>
      </dsp:nvSpPr>
      <dsp:spPr>
        <a:xfrm>
          <a:off x="366960" y="2256282"/>
          <a:ext cx="1663623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Proliferation of devices</a:t>
          </a:r>
          <a:endParaRPr lang="en-US" sz="2000" b="1" kern="1200" dirty="0"/>
        </a:p>
      </dsp:txBody>
      <dsp:txXfrm>
        <a:off x="366960" y="2256282"/>
        <a:ext cx="1663623" cy="1128141"/>
      </dsp:txXfrm>
    </dsp:sp>
    <dsp:sp modelId="{235C7AB8-3470-4627-A835-9AE3442891D0}">
      <dsp:nvSpPr>
        <dsp:cNvPr id="0" name=""/>
        <dsp:cNvSpPr/>
      </dsp:nvSpPr>
      <dsp:spPr>
        <a:xfrm>
          <a:off x="2386795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F6C9674-C589-4C12-BA7E-BF6D7D7F1D10}">
      <dsp:nvSpPr>
        <dsp:cNvPr id="0" name=""/>
        <dsp:cNvSpPr/>
      </dsp:nvSpPr>
      <dsp:spPr>
        <a:xfrm>
          <a:off x="570446" y="912114"/>
          <a:ext cx="1550231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Explosion of domain applications</a:t>
          </a:r>
          <a:endParaRPr lang="en-US" sz="2000" b="1" kern="1200" dirty="0"/>
        </a:p>
      </dsp:txBody>
      <dsp:txXfrm>
        <a:off x="570446" y="912114"/>
        <a:ext cx="1550231" cy="105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252F0-FFC6-4C3C-9ED1-87B17C40A8AF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7D954-5CE9-4166-8425-3DC6B679B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4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B8150A-4330-48E5-AB27-03631A4BA17A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Times New Roman" pitchFamily="18" charset="0"/>
              <a:buNone/>
              <a:defRPr/>
            </a:pPr>
            <a:fld id="{62125770-EED2-442C-A70D-114C28F455FF}" type="slidenum">
              <a:rPr lang="en-US" smtClean="0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buNone/>
                <a:defRPr/>
              </a:pPr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fld id="{6181A708-C612-4B06-A2A1-4540C95778D8}" type="slidenum">
              <a:rPr lang="en-US" sz="1200">
                <a:solidFill>
                  <a:srgbClr val="FFFFFF"/>
                </a:solidFill>
                <a:latin typeface="Calibri" pitchFamily="34" charset="0"/>
              </a:rPr>
              <a:pPr algn="r" eaLnBrk="1" hangingPunct="1"/>
              <a:t>4</a:t>
            </a:fld>
            <a:endParaRPr lang="en-US" sz="12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53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Times New Roman" pitchFamily="18" charset="0"/>
              <a:buNone/>
              <a:defRPr/>
            </a:pPr>
            <a:fld id="{62125770-EED2-442C-A70D-114C28F455FF}" type="slidenum">
              <a:rPr lang="en-US" smtClean="0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buNone/>
                <a:defRPr/>
              </a:pPr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fld id="{6181A708-C612-4B06-A2A1-4540C95778D8}" type="slidenum">
              <a:rPr lang="en-US" sz="1200">
                <a:solidFill>
                  <a:srgbClr val="FFFFFF"/>
                </a:solidFill>
                <a:latin typeface="Calibri" pitchFamily="34" charset="0"/>
              </a:rPr>
              <a:pPr algn="r" eaLnBrk="1" hangingPunct="1"/>
              <a:t>5</a:t>
            </a:fld>
            <a:endParaRPr lang="en-US" sz="12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53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1.popworld15.appspot.com/" TargetMode="External"/><Relationship Id="rId2" Type="http://schemas.openxmlformats.org/officeDocument/2006/relationships/hyperlink" Target="http://code.google.com/appengin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undergrad-catalog.buffalo.edu/academicprograms/dic.s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alculator.s3.amazonaws.com/calc5.html" TargetMode="External"/><Relationship Id="rId7" Type="http://schemas.openxmlformats.org/officeDocument/2006/relationships/hyperlink" Target="http://www.cse.buffalo.edu/~bina/DataIntensive" TargetMode="External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e.buffalo.edu/~bina" TargetMode="External"/><Relationship Id="rId5" Type="http://schemas.openxmlformats.org/officeDocument/2006/relationships/hyperlink" Target="http://code.google.com/appengine/docs/whatisgoogleappengine.html" TargetMode="External"/><Relationship Id="rId4" Type="http://schemas.openxmlformats.org/officeDocument/2006/relationships/hyperlink" Target="http://www.azurepilot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omparebusinessproducts.com/fyi/10-largest-databases-in-the-world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hadoopblog.blogspot.com/2010/05/facebook-has-worlds-largest-hadoop.html" TargetMode="External"/><Relationship Id="rId4" Type="http://schemas.openxmlformats.org/officeDocument/2006/relationships/hyperlink" Target="http://www.comparebusinessproducts.com/fyi/10-largest-databases-in-the-worl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209799"/>
          </a:xfrm>
        </p:spPr>
        <p:txBody>
          <a:bodyPr/>
          <a:lstStyle/>
          <a:p>
            <a:r>
              <a:rPr lang="en-US" sz="4000" dirty="0" smtClean="0"/>
              <a:t>Emerging Platform#6: Cloud </a:t>
            </a:r>
            <a:r>
              <a:rPr lang="en-US" sz="4000" dirty="0" smtClean="0"/>
              <a:t>Computing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10000"/>
            <a:ext cx="6172200" cy="685800"/>
          </a:xfrm>
        </p:spPr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4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Google App Engine </a:t>
            </a:r>
            <a:endParaRPr lang="en-US" sz="3600" dirty="0"/>
          </a:p>
        </p:txBody>
      </p:sp>
      <p:sp>
        <p:nvSpPr>
          <p:cNvPr id="31747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This is more a web interface for a development environment that offers a one stop facility for design, development and deployment Java and Python-based applications in Java, Go and Python.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Google offers the same reliability, availability and scalability at par with Google’s own applications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Interface is software programming based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Comprehensive programming platform irrespective of the size (small or large)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Signature features: templates and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appspot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, excellent monitoring and management console;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Free version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to explore at: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2"/>
              </a:rPr>
              <a:t>http://code.google.com/appengine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Software as a service: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Evolutionary Genetics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hlinkClick r:id="rId3"/>
              </a:rPr>
              <a:t>Testbed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0E69B3-1D8C-4720-A5F9-9750D542366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31748" name="Picture 6" descr="google-app-eng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4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23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Amazon EC2</a:t>
            </a:r>
            <a:endParaRPr lang="en-US" sz="4400" dirty="0"/>
          </a:p>
        </p:txBody>
      </p:sp>
      <p:sp>
        <p:nvSpPr>
          <p:cNvPr id="30723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Amazon EC2 is one large complex web service.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EC2 provides an API for instantiating computing instances with any of the operating systems supported.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It can facilitate computations through Amazon Machine Images (AMIs) for various other models.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Signature features: S3, Cloud Management Console, MapReduce Cloud, Amazon Machine Image (AMI)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Excellent distribution, load balancing, cloud monitoring tools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You can explore amazon using the free account at: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D20D60-92F7-48F8-B7A2-B0C7B50751F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30724" name="Picture 6" descr="amazon_aws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152400"/>
            <a:ext cx="24352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9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are entering a watershed moment in the internet era.</a:t>
            </a:r>
          </a:p>
          <a:p>
            <a:r>
              <a:rPr lang="en-US" dirty="0" smtClean="0"/>
              <a:t>This involves in its core and center, big data analytics and tools that provide intelligence in a timely manner to support decision making.</a:t>
            </a:r>
          </a:p>
          <a:p>
            <a:r>
              <a:rPr lang="en-US" dirty="0" smtClean="0"/>
              <a:t>Newer storage models, processing models, and approaches have emerged.</a:t>
            </a:r>
          </a:p>
          <a:p>
            <a:r>
              <a:rPr lang="en-US" dirty="0" smtClean="0"/>
              <a:t>Among these cloud computing has the potential to significantly improve accessibility to </a:t>
            </a:r>
            <a:r>
              <a:rPr lang="en-US" dirty="0" smtClean="0"/>
              <a:t>computing</a:t>
            </a: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See: UB-implemented </a:t>
            </a:r>
            <a:r>
              <a:rPr lang="en-US" dirty="0">
                <a:solidFill>
                  <a:schemeClr val="tx1"/>
                </a:solidFill>
              </a:rPr>
              <a:t>a SUNY-wide a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Certificate Program in </a:t>
            </a:r>
            <a:r>
              <a:rPr lang="en-US">
                <a:solidFill>
                  <a:schemeClr val="tx1"/>
                </a:solidFill>
                <a:hlinkClick r:id="rId2"/>
              </a:rPr>
              <a:t>Data-intensive </a:t>
            </a:r>
            <a:r>
              <a:rPr lang="en-US" smtClean="0">
                <a:solidFill>
                  <a:schemeClr val="tx1"/>
                </a:solidFill>
                <a:hlinkClick r:id="rId2"/>
              </a:rPr>
              <a:t>Computing</a:t>
            </a:r>
            <a:r>
              <a:rPr lang="en-US">
                <a:solidFill>
                  <a:schemeClr val="tx1"/>
                </a:solidFill>
              </a:rPr>
              <a:t>: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am the Director for </a:t>
            </a:r>
            <a:r>
              <a:rPr lang="en-US" smtClean="0">
                <a:solidFill>
                  <a:schemeClr val="tx1"/>
                </a:solidFill>
              </a:rPr>
              <a:t>this program.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6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References &amp; useful links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Amazon AWS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AWS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Cost Calculator: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calculator.s3.amazonaws.com/calc5.html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Windows Azure: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http://www.azurepilot.com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Google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 Engine (GAE):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code.google.com/appengine/docs/whatisgoogleappengine.html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miscellaneous information: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6"/>
              </a:rPr>
              <a:t>http://www.cse.buffalo.edu/~bina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7"/>
              </a:rPr>
              <a:t>http://www.cse.buffalo.edu/~bina/DataIntensive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1DCB96-9F59-49D8-8B1E-F94B3A27724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9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Outline of the talk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73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Golden Era in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Data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and Computing challenges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Cloud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Popular Cloud Providers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Our experience with Cloud hosting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Summary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References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Questions and Answers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EDAA0F-7323-45FC-BD6B-6528649DB3D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A Golden Era in Computing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020420"/>
              </p:ext>
            </p:extLst>
          </p:nvPr>
        </p:nvGraphicFramePr>
        <p:xfrm>
          <a:off x="838200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CFC6613-4938-4A76-AC94-E280416272FA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1866900" y="3276600"/>
            <a:ext cx="990600" cy="81597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prstClr val="white"/>
              </a:solidFill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2826657" y="1832429"/>
            <a:ext cx="914400" cy="762000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8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66725" y="107950"/>
            <a:ext cx="7429500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Top Ten Largest Databases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0" y="1111250"/>
            <a:ext cx="3929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3048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24476013"/>
              </p:ext>
            </p:extLst>
          </p:nvPr>
        </p:nvGraphicFramePr>
        <p:xfrm>
          <a:off x="533400" y="10668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81000" y="5867400"/>
            <a:ext cx="845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/>
              <a:t>Ref: </a:t>
            </a: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www.comparebusinessproducts.com/fyi/10-largest-databases-in-the-world/</a:t>
            </a:r>
            <a:endParaRPr lang="en-US" sz="16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12ECD9-6EFC-47A2-8931-9ED2F5FAB316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418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228600" y="107950"/>
            <a:ext cx="6286500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Top Ten Largest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Databases in 2007 </a:t>
            </a:r>
            <a:r>
              <a:rPr lang="en-US" sz="28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vs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Facebook ‘s cluster in 2010</a:t>
            </a:r>
            <a:endParaRPr lang="en-US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0" y="1111250"/>
            <a:ext cx="3929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3048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666716572"/>
              </p:ext>
            </p:extLst>
          </p:nvPr>
        </p:nvGraphicFramePr>
        <p:xfrm>
          <a:off x="533400" y="10668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81000" y="5867400"/>
            <a:ext cx="845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/>
              <a:t>Ref</a:t>
            </a:r>
            <a:r>
              <a:rPr lang="en-US" sz="1600" dirty="0" smtClean="0"/>
              <a:t>: </a:t>
            </a:r>
            <a:r>
              <a:rPr lang="en-US" sz="1600" dirty="0" smtClean="0">
                <a:hlinkClick r:id="rId4"/>
              </a:rPr>
              <a:t>http</a:t>
            </a:r>
            <a:r>
              <a:rPr lang="en-US" sz="1600" dirty="0">
                <a:hlinkClick r:id="rId4"/>
              </a:rPr>
              <a:t>://</a:t>
            </a:r>
            <a:r>
              <a:rPr lang="en-US" sz="1600" dirty="0" smtClean="0">
                <a:hlinkClick r:id="rId4"/>
              </a:rPr>
              <a:t>www.comparebusinessproducts.com/fyi/10-largest-databases-in-the-world</a:t>
            </a:r>
            <a:endParaRPr lang="en-US" sz="16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12ECD9-6EFC-47A2-8931-9ED2F5FAB31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515226" y="0"/>
            <a:ext cx="289108" cy="556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91400" y="5562600"/>
            <a:ext cx="8258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</a:t>
            </a:r>
            <a:r>
              <a:rPr lang="en-US" sz="1200" dirty="0" smtClean="0"/>
              <a:t>acebook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896225" y="1524000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hlinkClick r:id="rId5"/>
              </a:rPr>
              <a:t>21 </a:t>
            </a:r>
            <a:r>
              <a:rPr lang="en-US" sz="1200" b="1" dirty="0" err="1" smtClean="0">
                <a:hlinkClick r:id="rId5"/>
              </a:rPr>
              <a:t>PetaByte</a:t>
            </a:r>
            <a:endParaRPr lang="en-US" sz="1200" b="1" dirty="0" smtClean="0">
              <a:hlinkClick r:id=""/>
            </a:endParaRPr>
          </a:p>
          <a:p>
            <a:r>
              <a:rPr lang="en-US" sz="1200" b="1" dirty="0" smtClean="0">
                <a:hlinkClick r:id=""/>
              </a:rPr>
              <a:t>In 2010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4216456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Computing Challenges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873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latin typeface="Maiandra GD" pitchFamily="34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calability issue: large scale data, high performance computing, automation, response time, rapid prototyping, and rapid time to production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Need to effectively address (</a:t>
            </a:r>
            <a:r>
              <a:rPr lang="en-US" dirty="0" err="1" smtClean="0">
                <a:solidFill>
                  <a:schemeClr val="tx1"/>
                </a:solidFill>
                <a:latin typeface="Maiandra GD" pitchFamily="34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) ever shortening cycle of obsolescence, (ii) heterogeneity and (iii) rapid changes in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Transform data from diverse sources into intelligence and deliver intelligence to right people/user/systems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store the big-data? What new computing models are needed?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What about providing all this in a cost-effective manner?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make computing available and accessible as a public resource?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Most of all how to store and process the data collected by the numerous devices and embedded system in our environment? What will serve as backend for these numerous devices?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5CADBF-F81F-47EE-997B-E3157F917E0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5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Enter the cloud</a:t>
            </a:r>
            <a:endParaRPr lang="en-US" sz="3600" dirty="0"/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Maiandra GD" pitchFamily="34" charset="0"/>
              </a:rPr>
              <a:t>Cloud computing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 is Internet-based computing, whereby shared resources, software and information are provided to computers and other devices on-demand, like the electricity grid.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The cloud computing  is a culmination of numerous attempts at large scale computing with seamless access to virtually limitless resources.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 on-demand computing, utility computing, ubiquitous computing, autonomic computing, platform computing, edge computing, elastic computing, </a:t>
            </a:r>
            <a:r>
              <a:rPr lang="en-US" sz="2400" b="1" dirty="0" smtClean="0">
                <a:solidFill>
                  <a:schemeClr val="tx1"/>
                </a:solidFill>
                <a:latin typeface="Maiandra GD" pitchFamily="34" charset="0"/>
              </a:rPr>
              <a:t>grid computing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, …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30C28-7F47-45FA-8C57-DD67AB0C4570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5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</a:t>
            </a:r>
            <a:r>
              <a:rPr lang="en-US" sz="3600" dirty="0" smtClean="0"/>
              <a:t>loud </a:t>
            </a:r>
            <a:r>
              <a:rPr lang="en-US" sz="3600" dirty="0" smtClean="0"/>
              <a:t>Computing</a:t>
            </a:r>
            <a:endParaRPr lang="en-US" sz="3600" dirty="0"/>
          </a:p>
        </p:txBody>
      </p:sp>
      <p:sp>
        <p:nvSpPr>
          <p:cNvPr id="26627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provides processor, software, operating systems, storage, monitoring, load balancing, clusters and other requirements as a service 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Pay as you go model of business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When using a public cloud the model is similar to renting a property than owning one.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An organization could also maintain a private cloud and/or use both.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computing models: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platform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PaaS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Windows Azure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software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SaaS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Google App Engine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infrastructure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IaaS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Amazon AWS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Services-based application programming interface (API)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6/20/2014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8155349-3D61-4FD9-BDFB-FBD5E0BC958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9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Enterprise-level on-demand capacity builder</a:t>
            </a:r>
          </a:p>
          <a:p>
            <a:r>
              <a:rPr lang="en-US" dirty="0"/>
              <a:t>•Fabric of cycles and storage available on-request for a cost</a:t>
            </a:r>
          </a:p>
          <a:p>
            <a:r>
              <a:rPr lang="en-US" dirty="0"/>
              <a:t>•You have to use Azure API to work with the infrastructure offered by Microsoft</a:t>
            </a:r>
          </a:p>
          <a:p>
            <a:r>
              <a:rPr lang="en-US" dirty="0"/>
              <a:t>•Significant features: web role, worker role , blob storage, table and drive-storage</a:t>
            </a:r>
          </a:p>
          <a:p>
            <a:r>
              <a:rPr lang="en-US" dirty="0"/>
              <a:t>•Platform as a service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04800"/>
            <a:ext cx="12573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988609"/>
      </p:ext>
    </p:extLst>
  </p:cSld>
  <p:clrMapOvr>
    <a:masterClrMapping/>
  </p:clrMapOvr>
</p:sld>
</file>

<file path=ppt/theme/theme1.xml><?xml version="1.0" encoding="utf-8"?>
<a:theme xmlns:a="http://schemas.openxmlformats.org/drawingml/2006/main" name="Mac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Office Theme">
    <a:majorFont>
      <a:latin typeface="Tahoma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Office Theme">
    <a:majorFont>
      <a:latin typeface="Tahoma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86</TotalTime>
  <Words>879</Words>
  <Application>Microsoft Office PowerPoint</Application>
  <PresentationFormat>On-screen Show (4:3)</PresentationFormat>
  <Paragraphs>133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Macro</vt:lpstr>
      <vt:lpstr>Emerging Platform#6: Cloud Computing</vt:lpstr>
      <vt:lpstr>Outline of the talk</vt:lpstr>
      <vt:lpstr>A Golden Era in Computing</vt:lpstr>
      <vt:lpstr>PowerPoint Presentation</vt:lpstr>
      <vt:lpstr>PowerPoint Presentation</vt:lpstr>
      <vt:lpstr>Computing Challenges</vt:lpstr>
      <vt:lpstr>Enter the cloud</vt:lpstr>
      <vt:lpstr>Cloud Computing</vt:lpstr>
      <vt:lpstr>Windows Azure</vt:lpstr>
      <vt:lpstr>Google App Engine </vt:lpstr>
      <vt:lpstr>Amazon EC2</vt:lpstr>
      <vt:lpstr>Summary</vt:lpstr>
      <vt:lpstr>References &amp; 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bina</dc:creator>
  <cp:lastModifiedBy>bina</cp:lastModifiedBy>
  <cp:revision>10</cp:revision>
  <dcterms:created xsi:type="dcterms:W3CDTF">2014-06-16T10:51:41Z</dcterms:created>
  <dcterms:modified xsi:type="dcterms:W3CDTF">2014-06-18T03:26:20Z</dcterms:modified>
</cp:coreProperties>
</file>