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72"/>
  </p:notesMasterIdLst>
  <p:sldIdLst>
    <p:sldId id="256" r:id="rId2"/>
    <p:sldId id="260" r:id="rId3"/>
    <p:sldId id="263" r:id="rId4"/>
    <p:sldId id="266" r:id="rId5"/>
    <p:sldId id="267" r:id="rId6"/>
    <p:sldId id="269" r:id="rId7"/>
    <p:sldId id="270" r:id="rId8"/>
    <p:sldId id="271" r:id="rId9"/>
    <p:sldId id="272" r:id="rId10"/>
    <p:sldId id="273" r:id="rId11"/>
    <p:sldId id="274" r:id="rId12"/>
    <p:sldId id="275" r:id="rId13"/>
    <p:sldId id="276" r:id="rId14"/>
    <p:sldId id="277" r:id="rId15"/>
    <p:sldId id="278" r:id="rId16"/>
    <p:sldId id="259" r:id="rId17"/>
    <p:sldId id="258"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25" r:id="rId45"/>
    <p:sldId id="307" r:id="rId46"/>
    <p:sldId id="308" r:id="rId47"/>
    <p:sldId id="309" r:id="rId48"/>
    <p:sldId id="310" r:id="rId49"/>
    <p:sldId id="311" r:id="rId50"/>
    <p:sldId id="312" r:id="rId51"/>
    <p:sldId id="313" r:id="rId52"/>
    <p:sldId id="314" r:id="rId53"/>
    <p:sldId id="315" r:id="rId54"/>
    <p:sldId id="316" r:id="rId55"/>
    <p:sldId id="320" r:id="rId56"/>
    <p:sldId id="321" r:id="rId57"/>
    <p:sldId id="322" r:id="rId58"/>
    <p:sldId id="323"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4A960-1215-4366-8ED4-61AE474A181A}" type="doc">
      <dgm:prSet loTypeId="urn:microsoft.com/office/officeart/2005/8/layout/pyramid1" loCatId="pyramid" qsTypeId="urn:microsoft.com/office/officeart/2005/8/quickstyle/3d5" qsCatId="3D" csTypeId="urn:microsoft.com/office/officeart/2005/8/colors/accent1_2" csCatId="accent1" phldr="1"/>
      <dgm:spPr/>
      <dgm:t>
        <a:bodyPr/>
        <a:lstStyle/>
        <a:p>
          <a:endParaRPr lang="en-US"/>
        </a:p>
      </dgm:t>
    </dgm:pt>
    <dgm:pt modelId="{5CF81E18-FE3D-43EA-A8FC-7E3317300B24}">
      <dgm:prSet/>
      <dgm:spPr/>
      <dgm:t>
        <a:bodyPr/>
        <a:lstStyle/>
        <a:p>
          <a:pPr rtl="0"/>
          <a:r>
            <a:rPr lang="en-US" dirty="0" smtClean="0"/>
            <a:t>Single-core</a:t>
          </a:r>
          <a:endParaRPr lang="en-US" dirty="0"/>
        </a:p>
      </dgm:t>
    </dgm:pt>
    <dgm:pt modelId="{F10DE51F-11B4-491A-8811-D4C980D8E6DD}" type="parTrans" cxnId="{D0DE58BD-F6CF-4390-B36F-E2BD78C8315F}">
      <dgm:prSet/>
      <dgm:spPr/>
      <dgm:t>
        <a:bodyPr/>
        <a:lstStyle/>
        <a:p>
          <a:endParaRPr lang="en-US"/>
        </a:p>
      </dgm:t>
    </dgm:pt>
    <dgm:pt modelId="{544A819E-8E17-4AFF-973C-ADBC65E4E61E}" type="sibTrans" cxnId="{D0DE58BD-F6CF-4390-B36F-E2BD78C8315F}">
      <dgm:prSet/>
      <dgm:spPr/>
      <dgm:t>
        <a:bodyPr/>
        <a:lstStyle/>
        <a:p>
          <a:endParaRPr lang="en-US"/>
        </a:p>
      </dgm:t>
    </dgm:pt>
    <dgm:pt modelId="{812AFBC5-0E21-4396-86BE-2A961FE17EE8}">
      <dgm:prSet custT="1"/>
      <dgm:spPr/>
      <dgm:t>
        <a:bodyPr/>
        <a:lstStyle/>
        <a:p>
          <a:pPr rtl="0"/>
          <a:r>
            <a:rPr lang="en-US" sz="1400" b="1" dirty="0" smtClean="0"/>
            <a:t>Single-core, single processor</a:t>
          </a:r>
          <a:endParaRPr lang="en-US" sz="1400" b="1" dirty="0"/>
        </a:p>
      </dgm:t>
    </dgm:pt>
    <dgm:pt modelId="{E775EB4C-DA17-40C9-9D32-DD7CEB4BB649}" type="parTrans" cxnId="{2316D752-DD0C-4DD2-B3F2-21FFA17445AF}">
      <dgm:prSet/>
      <dgm:spPr/>
      <dgm:t>
        <a:bodyPr/>
        <a:lstStyle/>
        <a:p>
          <a:endParaRPr lang="en-US"/>
        </a:p>
      </dgm:t>
    </dgm:pt>
    <dgm:pt modelId="{ACF1C97E-1B53-4C37-AE6F-1E77BACC087C}" type="sibTrans" cxnId="{2316D752-DD0C-4DD2-B3F2-21FFA17445AF}">
      <dgm:prSet/>
      <dgm:spPr/>
      <dgm:t>
        <a:bodyPr/>
        <a:lstStyle/>
        <a:p>
          <a:endParaRPr lang="en-US"/>
        </a:p>
      </dgm:t>
    </dgm:pt>
    <dgm:pt modelId="{5CCCC9BB-1155-4C7C-A86B-4200A316398B}">
      <dgm:prSet custT="1"/>
      <dgm:spPr/>
      <dgm:t>
        <a:bodyPr/>
        <a:lstStyle/>
        <a:p>
          <a:pPr rtl="0"/>
          <a:r>
            <a:rPr lang="en-US" sz="1400" b="1" dirty="0" smtClean="0"/>
            <a:t>Single-core, multi-processor</a:t>
          </a:r>
          <a:endParaRPr lang="en-US" sz="1400" b="1" dirty="0"/>
        </a:p>
      </dgm:t>
    </dgm:pt>
    <dgm:pt modelId="{E15CE5D2-72AB-4FF5-A106-20D4302732F7}" type="parTrans" cxnId="{1CFD3BF7-3EC2-48B9-B920-092255477AA7}">
      <dgm:prSet/>
      <dgm:spPr/>
      <dgm:t>
        <a:bodyPr/>
        <a:lstStyle/>
        <a:p>
          <a:endParaRPr lang="en-US"/>
        </a:p>
      </dgm:t>
    </dgm:pt>
    <dgm:pt modelId="{0A887544-7981-4395-8AD9-377DAF4B6F1F}" type="sibTrans" cxnId="{1CFD3BF7-3EC2-48B9-B920-092255477AA7}">
      <dgm:prSet/>
      <dgm:spPr/>
      <dgm:t>
        <a:bodyPr/>
        <a:lstStyle/>
        <a:p>
          <a:endParaRPr lang="en-US"/>
        </a:p>
      </dgm:t>
    </dgm:pt>
    <dgm:pt modelId="{C6D7C83A-D6A3-4537-A42F-0825C963AFE4}">
      <dgm:prSet/>
      <dgm:spPr/>
      <dgm:t>
        <a:bodyPr/>
        <a:lstStyle/>
        <a:p>
          <a:pPr rtl="0"/>
          <a:r>
            <a:rPr lang="en-US" dirty="0" smtClean="0"/>
            <a:t>Multi-core</a:t>
          </a:r>
          <a:endParaRPr lang="en-US" dirty="0"/>
        </a:p>
      </dgm:t>
    </dgm:pt>
    <dgm:pt modelId="{8D29028F-9614-4922-A3B9-C1825D29728C}" type="parTrans" cxnId="{E928E27C-8A61-450E-8167-BF3E06CC8498}">
      <dgm:prSet/>
      <dgm:spPr/>
      <dgm:t>
        <a:bodyPr/>
        <a:lstStyle/>
        <a:p>
          <a:endParaRPr lang="en-US"/>
        </a:p>
      </dgm:t>
    </dgm:pt>
    <dgm:pt modelId="{1C25A5E6-E8D6-4394-B4BA-BD5C0E229799}" type="sibTrans" cxnId="{E928E27C-8A61-450E-8167-BF3E06CC8498}">
      <dgm:prSet/>
      <dgm:spPr/>
      <dgm:t>
        <a:bodyPr/>
        <a:lstStyle/>
        <a:p>
          <a:endParaRPr lang="en-US"/>
        </a:p>
      </dgm:t>
    </dgm:pt>
    <dgm:pt modelId="{E8EEA71C-68AE-4424-AEA0-39F3AD9DEADB}">
      <dgm:prSet custT="1"/>
      <dgm:spPr/>
      <dgm:t>
        <a:bodyPr/>
        <a:lstStyle/>
        <a:p>
          <a:pPr rtl="0"/>
          <a:r>
            <a:rPr lang="en-US" sz="1400" b="1" dirty="0" smtClean="0"/>
            <a:t>Multi-core, single processor</a:t>
          </a:r>
          <a:endParaRPr lang="en-US" sz="1400" b="1" dirty="0"/>
        </a:p>
      </dgm:t>
    </dgm:pt>
    <dgm:pt modelId="{6D0EB2D1-AAE5-47FE-91B7-59A8ED863B56}" type="parTrans" cxnId="{D337EA3B-1F69-4837-BF45-25EF19AA6372}">
      <dgm:prSet/>
      <dgm:spPr/>
      <dgm:t>
        <a:bodyPr/>
        <a:lstStyle/>
        <a:p>
          <a:endParaRPr lang="en-US"/>
        </a:p>
      </dgm:t>
    </dgm:pt>
    <dgm:pt modelId="{7523EB61-4E2E-41FC-AF03-7A6C38D92ABF}" type="sibTrans" cxnId="{D337EA3B-1F69-4837-BF45-25EF19AA6372}">
      <dgm:prSet/>
      <dgm:spPr/>
      <dgm:t>
        <a:bodyPr/>
        <a:lstStyle/>
        <a:p>
          <a:endParaRPr lang="en-US"/>
        </a:p>
      </dgm:t>
    </dgm:pt>
    <dgm:pt modelId="{4AFA1815-C028-4AEC-A2FF-6FF6DCF5081A}">
      <dgm:prSet custT="1"/>
      <dgm:spPr/>
      <dgm:t>
        <a:bodyPr/>
        <a:lstStyle/>
        <a:p>
          <a:pPr rtl="0"/>
          <a:r>
            <a:rPr lang="en-US" sz="1400" b="1" dirty="0" smtClean="0"/>
            <a:t>Multi-core, multi-processor</a:t>
          </a:r>
          <a:endParaRPr lang="en-US" sz="1400" b="1" dirty="0"/>
        </a:p>
      </dgm:t>
    </dgm:pt>
    <dgm:pt modelId="{3486106C-F93C-4215-8498-C5C61315A674}" type="parTrans" cxnId="{3FFBA289-D4C0-4375-B690-1D46DF94DDCD}">
      <dgm:prSet/>
      <dgm:spPr/>
      <dgm:t>
        <a:bodyPr/>
        <a:lstStyle/>
        <a:p>
          <a:endParaRPr lang="en-US"/>
        </a:p>
      </dgm:t>
    </dgm:pt>
    <dgm:pt modelId="{39485860-D1BA-4E8A-A715-AAED1025C9AB}" type="sibTrans" cxnId="{3FFBA289-D4C0-4375-B690-1D46DF94DDCD}">
      <dgm:prSet/>
      <dgm:spPr/>
      <dgm:t>
        <a:bodyPr/>
        <a:lstStyle/>
        <a:p>
          <a:endParaRPr lang="en-US"/>
        </a:p>
      </dgm:t>
    </dgm:pt>
    <dgm:pt modelId="{4C3B23DD-4688-46B9-836F-999E26315EC3}">
      <dgm:prSet/>
      <dgm:spPr/>
      <dgm:t>
        <a:bodyPr/>
        <a:lstStyle/>
        <a:p>
          <a:pPr rtl="0"/>
          <a:r>
            <a:rPr lang="en-US" dirty="0" smtClean="0"/>
            <a:t>Cluster</a:t>
          </a:r>
          <a:endParaRPr lang="en-US" dirty="0"/>
        </a:p>
      </dgm:t>
    </dgm:pt>
    <dgm:pt modelId="{4DD53096-2BDD-41B0-BA2A-793C31B3DC36}" type="parTrans" cxnId="{36B6EA67-2306-429B-956F-AE341CA0CA94}">
      <dgm:prSet/>
      <dgm:spPr/>
      <dgm:t>
        <a:bodyPr/>
        <a:lstStyle/>
        <a:p>
          <a:endParaRPr lang="en-US"/>
        </a:p>
      </dgm:t>
    </dgm:pt>
    <dgm:pt modelId="{98DB7D58-ECFF-4220-B25D-DF587ADCE8C3}" type="sibTrans" cxnId="{36B6EA67-2306-429B-956F-AE341CA0CA94}">
      <dgm:prSet/>
      <dgm:spPr/>
      <dgm:t>
        <a:bodyPr/>
        <a:lstStyle/>
        <a:p>
          <a:endParaRPr lang="en-US"/>
        </a:p>
      </dgm:t>
    </dgm:pt>
    <dgm:pt modelId="{36946566-1E2F-4A33-84CE-3EB65C8990CF}">
      <dgm:prSet custT="1"/>
      <dgm:spPr/>
      <dgm:t>
        <a:bodyPr/>
        <a:lstStyle/>
        <a:p>
          <a:pPr rtl="0"/>
          <a:r>
            <a:rPr lang="en-US" sz="1400" b="0" dirty="0" smtClean="0"/>
            <a:t>Cluster of processors (single or multi-core) with shared memory</a:t>
          </a:r>
          <a:endParaRPr lang="en-US" sz="1400" b="0" dirty="0"/>
        </a:p>
      </dgm:t>
    </dgm:pt>
    <dgm:pt modelId="{E35536B8-A491-4344-9AE2-D88794D452B5}" type="parTrans" cxnId="{1CA471EA-D208-4170-BC2A-31A7A33F811F}">
      <dgm:prSet/>
      <dgm:spPr/>
      <dgm:t>
        <a:bodyPr/>
        <a:lstStyle/>
        <a:p>
          <a:endParaRPr lang="en-US"/>
        </a:p>
      </dgm:t>
    </dgm:pt>
    <dgm:pt modelId="{8E361275-483F-403A-B7EF-F0B59785B910}" type="sibTrans" cxnId="{1CA471EA-D208-4170-BC2A-31A7A33F811F}">
      <dgm:prSet/>
      <dgm:spPr/>
      <dgm:t>
        <a:bodyPr/>
        <a:lstStyle/>
        <a:p>
          <a:endParaRPr lang="en-US"/>
        </a:p>
      </dgm:t>
    </dgm:pt>
    <dgm:pt modelId="{57D965AA-8BF2-4963-A3D5-154C2F7E6A59}">
      <dgm:prSet custT="1"/>
      <dgm:spPr/>
      <dgm:t>
        <a:bodyPr/>
        <a:lstStyle/>
        <a:p>
          <a:pPr rtl="0"/>
          <a:r>
            <a:rPr lang="en-US" sz="1400" b="0" dirty="0" smtClean="0"/>
            <a:t>Cluster of processors with distributed memory</a:t>
          </a:r>
          <a:endParaRPr lang="en-US" sz="1400" b="0" dirty="0"/>
        </a:p>
      </dgm:t>
    </dgm:pt>
    <dgm:pt modelId="{EA6DE68C-9546-4BA9-A28C-547246D95857}" type="parTrans" cxnId="{D81063EA-7D2E-4B83-B29A-6EFA4E4BC08D}">
      <dgm:prSet/>
      <dgm:spPr/>
      <dgm:t>
        <a:bodyPr/>
        <a:lstStyle/>
        <a:p>
          <a:endParaRPr lang="en-US"/>
        </a:p>
      </dgm:t>
    </dgm:pt>
    <dgm:pt modelId="{5FCE0EE2-7375-495A-AE7A-8728701A8170}" type="sibTrans" cxnId="{D81063EA-7D2E-4B83-B29A-6EFA4E4BC08D}">
      <dgm:prSet/>
      <dgm:spPr/>
      <dgm:t>
        <a:bodyPr/>
        <a:lstStyle/>
        <a:p>
          <a:endParaRPr lang="en-US"/>
        </a:p>
      </dgm:t>
    </dgm:pt>
    <dgm:pt modelId="{9553BCBB-7684-4345-B8FD-E8FCA7D16FE1}">
      <dgm:prSet/>
      <dgm:spPr/>
      <dgm:t>
        <a:bodyPr/>
        <a:lstStyle/>
        <a:p>
          <a:pPr rtl="0"/>
          <a:r>
            <a:rPr lang="en-US" dirty="0" smtClean="0"/>
            <a:t>Grid of clusters</a:t>
          </a:r>
          <a:endParaRPr lang="en-US" dirty="0"/>
        </a:p>
      </dgm:t>
    </dgm:pt>
    <dgm:pt modelId="{7BB0A092-0844-488D-953B-7E647F817171}" type="parTrans" cxnId="{0560C684-7ECB-4BC0-8DB7-6B6C5222F6FD}">
      <dgm:prSet/>
      <dgm:spPr/>
      <dgm:t>
        <a:bodyPr/>
        <a:lstStyle/>
        <a:p>
          <a:endParaRPr lang="en-US"/>
        </a:p>
      </dgm:t>
    </dgm:pt>
    <dgm:pt modelId="{4FE51CAE-A443-4890-8EA8-039D80D6E7EC}" type="sibTrans" cxnId="{0560C684-7ECB-4BC0-8DB7-6B6C5222F6FD}">
      <dgm:prSet/>
      <dgm:spPr/>
      <dgm:t>
        <a:bodyPr/>
        <a:lstStyle/>
        <a:p>
          <a:endParaRPr lang="en-US"/>
        </a:p>
      </dgm:t>
    </dgm:pt>
    <dgm:pt modelId="{B5EEE805-D100-483E-BE8C-B3D69415D918}">
      <dgm:prSet/>
      <dgm:spPr/>
      <dgm:t>
        <a:bodyPr/>
        <a:lstStyle/>
        <a:p>
          <a:pPr rtl="0"/>
          <a:r>
            <a:rPr lang="en-US" dirty="0" smtClean="0"/>
            <a:t>Embarrassingly parallel processing  </a:t>
          </a:r>
          <a:endParaRPr lang="en-US" dirty="0"/>
        </a:p>
      </dgm:t>
    </dgm:pt>
    <dgm:pt modelId="{588A7BD4-1D0F-439A-9304-4AE141075E98}" type="parTrans" cxnId="{BE96BE2D-101E-44CB-A64E-C63E2930431F}">
      <dgm:prSet/>
      <dgm:spPr/>
      <dgm:t>
        <a:bodyPr/>
        <a:lstStyle/>
        <a:p>
          <a:endParaRPr lang="en-US"/>
        </a:p>
      </dgm:t>
    </dgm:pt>
    <dgm:pt modelId="{2EA787B6-3EFB-4090-B3E5-FB082FFF9BD2}" type="sibTrans" cxnId="{BE96BE2D-101E-44CB-A64E-C63E2930431F}">
      <dgm:prSet/>
      <dgm:spPr/>
      <dgm:t>
        <a:bodyPr/>
        <a:lstStyle/>
        <a:p>
          <a:endParaRPr lang="en-US"/>
        </a:p>
      </dgm:t>
    </dgm:pt>
    <dgm:pt modelId="{E55AA7A1-A350-4F8E-8D91-6141D651C140}">
      <dgm:prSet/>
      <dgm:spPr>
        <a:solidFill>
          <a:schemeClr val="accent1">
            <a:lumMod val="20000"/>
            <a:lumOff val="80000"/>
          </a:schemeClr>
        </a:solidFill>
      </dgm:spPr>
      <dgm:t>
        <a:bodyPr/>
        <a:lstStyle/>
        <a:p>
          <a:pPr rtl="0"/>
          <a:r>
            <a:rPr lang="en-US" dirty="0" smtClean="0"/>
            <a:t>MapReduce, distributed file system</a:t>
          </a:r>
          <a:endParaRPr lang="en-US" dirty="0"/>
        </a:p>
      </dgm:t>
    </dgm:pt>
    <dgm:pt modelId="{0A69F08C-AB98-436C-AC4F-896EE6A8BFCE}" type="parTrans" cxnId="{66ED32CA-9D94-4DA8-9674-80CE99F0BA6A}">
      <dgm:prSet/>
      <dgm:spPr/>
      <dgm:t>
        <a:bodyPr/>
        <a:lstStyle/>
        <a:p>
          <a:endParaRPr lang="en-US"/>
        </a:p>
      </dgm:t>
    </dgm:pt>
    <dgm:pt modelId="{5D606EC6-203C-4D9E-B1B8-BF8D4A1CB822}" type="sibTrans" cxnId="{66ED32CA-9D94-4DA8-9674-80CE99F0BA6A}">
      <dgm:prSet/>
      <dgm:spPr/>
      <dgm:t>
        <a:bodyPr/>
        <a:lstStyle/>
        <a:p>
          <a:endParaRPr lang="en-US"/>
        </a:p>
      </dgm:t>
    </dgm:pt>
    <dgm:pt modelId="{02604432-3FC3-47E4-8A7B-BE3E4FC0C930}">
      <dgm:prSet/>
      <dgm:spPr/>
      <dgm:t>
        <a:bodyPr/>
        <a:lstStyle/>
        <a:p>
          <a:pPr rtl="0"/>
          <a:r>
            <a:rPr lang="en-US" dirty="0" smtClean="0"/>
            <a:t>Cloud computing</a:t>
          </a:r>
          <a:endParaRPr lang="en-US" dirty="0"/>
        </a:p>
      </dgm:t>
    </dgm:pt>
    <dgm:pt modelId="{DB5107C2-05A3-44B0-BEE0-0B101FAD9082}" type="parTrans" cxnId="{75B06A34-9690-4B75-9D94-5273B4E87906}">
      <dgm:prSet/>
      <dgm:spPr/>
      <dgm:t>
        <a:bodyPr/>
        <a:lstStyle/>
        <a:p>
          <a:endParaRPr lang="en-US"/>
        </a:p>
      </dgm:t>
    </dgm:pt>
    <dgm:pt modelId="{0BC7BE3B-F5E2-47C7-AB04-EF96ABE80885}" type="sibTrans" cxnId="{75B06A34-9690-4B75-9D94-5273B4E87906}">
      <dgm:prSet/>
      <dgm:spPr/>
      <dgm:t>
        <a:bodyPr/>
        <a:lstStyle/>
        <a:p>
          <a:endParaRPr lang="en-US"/>
        </a:p>
      </dgm:t>
    </dgm:pt>
    <dgm:pt modelId="{6ABF14D7-475F-447B-9A53-575F74916893}" type="pres">
      <dgm:prSet presAssocID="{FA54A960-1215-4366-8ED4-61AE474A181A}" presName="Name0" presStyleCnt="0">
        <dgm:presLayoutVars>
          <dgm:dir/>
          <dgm:animLvl val="lvl"/>
          <dgm:resizeHandles val="exact"/>
        </dgm:presLayoutVars>
      </dgm:prSet>
      <dgm:spPr/>
      <dgm:t>
        <a:bodyPr/>
        <a:lstStyle/>
        <a:p>
          <a:endParaRPr lang="en-US"/>
        </a:p>
      </dgm:t>
    </dgm:pt>
    <dgm:pt modelId="{FD057560-EB9D-4163-877E-EC6A8CF2C25F}" type="pres">
      <dgm:prSet presAssocID="{5CF81E18-FE3D-43EA-A8FC-7E3317300B24}" presName="Name8" presStyleCnt="0"/>
      <dgm:spPr/>
    </dgm:pt>
    <dgm:pt modelId="{2327EF0E-72E3-49AA-85BC-A37C6A9B00BF}" type="pres">
      <dgm:prSet presAssocID="{5CF81E18-FE3D-43EA-A8FC-7E3317300B24}" presName="acctBkgd" presStyleLbl="alignAcc1" presStyleIdx="0" presStyleCnt="3"/>
      <dgm:spPr/>
      <dgm:t>
        <a:bodyPr/>
        <a:lstStyle/>
        <a:p>
          <a:endParaRPr lang="en-US"/>
        </a:p>
      </dgm:t>
    </dgm:pt>
    <dgm:pt modelId="{B5FD5D8F-8560-4BDA-B0A3-50C548079610}" type="pres">
      <dgm:prSet presAssocID="{5CF81E18-FE3D-43EA-A8FC-7E3317300B24}" presName="acctTx" presStyleLbl="alignAcc1" presStyleIdx="0" presStyleCnt="3">
        <dgm:presLayoutVars>
          <dgm:bulletEnabled val="1"/>
        </dgm:presLayoutVars>
      </dgm:prSet>
      <dgm:spPr/>
      <dgm:t>
        <a:bodyPr/>
        <a:lstStyle/>
        <a:p>
          <a:endParaRPr lang="en-US"/>
        </a:p>
      </dgm:t>
    </dgm:pt>
    <dgm:pt modelId="{E6582123-D9A6-43F2-A536-8F3BF9E65845}" type="pres">
      <dgm:prSet presAssocID="{5CF81E18-FE3D-43EA-A8FC-7E3317300B24}" presName="level" presStyleLbl="node1" presStyleIdx="0" presStyleCnt="7">
        <dgm:presLayoutVars>
          <dgm:chMax val="1"/>
          <dgm:bulletEnabled val="1"/>
        </dgm:presLayoutVars>
      </dgm:prSet>
      <dgm:spPr/>
      <dgm:t>
        <a:bodyPr/>
        <a:lstStyle/>
        <a:p>
          <a:endParaRPr lang="en-US"/>
        </a:p>
      </dgm:t>
    </dgm:pt>
    <dgm:pt modelId="{EFF417E6-EF64-44D0-9192-4E8F12D53DD7}" type="pres">
      <dgm:prSet presAssocID="{5CF81E18-FE3D-43EA-A8FC-7E3317300B24}" presName="levelTx" presStyleLbl="revTx" presStyleIdx="0" presStyleCnt="0">
        <dgm:presLayoutVars>
          <dgm:chMax val="1"/>
          <dgm:bulletEnabled val="1"/>
        </dgm:presLayoutVars>
      </dgm:prSet>
      <dgm:spPr/>
      <dgm:t>
        <a:bodyPr/>
        <a:lstStyle/>
        <a:p>
          <a:endParaRPr lang="en-US"/>
        </a:p>
      </dgm:t>
    </dgm:pt>
    <dgm:pt modelId="{A27E09CF-84A2-434B-A7CB-F89DF3EDD337}" type="pres">
      <dgm:prSet presAssocID="{C6D7C83A-D6A3-4537-A42F-0825C963AFE4}" presName="Name8" presStyleCnt="0"/>
      <dgm:spPr/>
    </dgm:pt>
    <dgm:pt modelId="{E871F7FD-B157-4241-A05C-9CD7010D9ED7}" type="pres">
      <dgm:prSet presAssocID="{C6D7C83A-D6A3-4537-A42F-0825C963AFE4}" presName="acctBkgd" presStyleLbl="alignAcc1" presStyleIdx="1" presStyleCnt="3"/>
      <dgm:spPr/>
      <dgm:t>
        <a:bodyPr/>
        <a:lstStyle/>
        <a:p>
          <a:endParaRPr lang="en-US"/>
        </a:p>
      </dgm:t>
    </dgm:pt>
    <dgm:pt modelId="{9E1BD763-8EA6-4F63-B6C1-08A298547048}" type="pres">
      <dgm:prSet presAssocID="{C6D7C83A-D6A3-4537-A42F-0825C963AFE4}" presName="acctTx" presStyleLbl="alignAcc1" presStyleIdx="1" presStyleCnt="3">
        <dgm:presLayoutVars>
          <dgm:bulletEnabled val="1"/>
        </dgm:presLayoutVars>
      </dgm:prSet>
      <dgm:spPr/>
      <dgm:t>
        <a:bodyPr/>
        <a:lstStyle/>
        <a:p>
          <a:endParaRPr lang="en-US"/>
        </a:p>
      </dgm:t>
    </dgm:pt>
    <dgm:pt modelId="{6BE60179-5752-4405-BB84-C889651728B6}" type="pres">
      <dgm:prSet presAssocID="{C6D7C83A-D6A3-4537-A42F-0825C963AFE4}" presName="level" presStyleLbl="node1" presStyleIdx="1" presStyleCnt="7">
        <dgm:presLayoutVars>
          <dgm:chMax val="1"/>
          <dgm:bulletEnabled val="1"/>
        </dgm:presLayoutVars>
      </dgm:prSet>
      <dgm:spPr/>
      <dgm:t>
        <a:bodyPr/>
        <a:lstStyle/>
        <a:p>
          <a:endParaRPr lang="en-US"/>
        </a:p>
      </dgm:t>
    </dgm:pt>
    <dgm:pt modelId="{4F729894-BC49-4BAF-9F3D-FA97D6BC3299}" type="pres">
      <dgm:prSet presAssocID="{C6D7C83A-D6A3-4537-A42F-0825C963AFE4}" presName="levelTx" presStyleLbl="revTx" presStyleIdx="0" presStyleCnt="0">
        <dgm:presLayoutVars>
          <dgm:chMax val="1"/>
          <dgm:bulletEnabled val="1"/>
        </dgm:presLayoutVars>
      </dgm:prSet>
      <dgm:spPr/>
      <dgm:t>
        <a:bodyPr/>
        <a:lstStyle/>
        <a:p>
          <a:endParaRPr lang="en-US"/>
        </a:p>
      </dgm:t>
    </dgm:pt>
    <dgm:pt modelId="{0A2A6C87-7B43-4746-803B-BA335A10FB6D}" type="pres">
      <dgm:prSet presAssocID="{4C3B23DD-4688-46B9-836F-999E26315EC3}" presName="Name8" presStyleCnt="0"/>
      <dgm:spPr/>
    </dgm:pt>
    <dgm:pt modelId="{DAEAF672-49E3-495C-BFDD-B15045BEA09A}" type="pres">
      <dgm:prSet presAssocID="{4C3B23DD-4688-46B9-836F-999E26315EC3}" presName="acctBkgd" presStyleLbl="alignAcc1" presStyleIdx="2" presStyleCnt="3"/>
      <dgm:spPr/>
      <dgm:t>
        <a:bodyPr/>
        <a:lstStyle/>
        <a:p>
          <a:endParaRPr lang="en-US"/>
        </a:p>
      </dgm:t>
    </dgm:pt>
    <dgm:pt modelId="{097DE51B-D2C4-44DC-A257-2EF15C5CF7BA}" type="pres">
      <dgm:prSet presAssocID="{4C3B23DD-4688-46B9-836F-999E26315EC3}" presName="acctTx" presStyleLbl="alignAcc1" presStyleIdx="2" presStyleCnt="3">
        <dgm:presLayoutVars>
          <dgm:bulletEnabled val="1"/>
        </dgm:presLayoutVars>
      </dgm:prSet>
      <dgm:spPr/>
      <dgm:t>
        <a:bodyPr/>
        <a:lstStyle/>
        <a:p>
          <a:endParaRPr lang="en-US"/>
        </a:p>
      </dgm:t>
    </dgm:pt>
    <dgm:pt modelId="{994A12E3-E8C9-400F-A07A-2258A0E14964}" type="pres">
      <dgm:prSet presAssocID="{4C3B23DD-4688-46B9-836F-999E26315EC3}" presName="level" presStyleLbl="node1" presStyleIdx="2" presStyleCnt="7">
        <dgm:presLayoutVars>
          <dgm:chMax val="1"/>
          <dgm:bulletEnabled val="1"/>
        </dgm:presLayoutVars>
      </dgm:prSet>
      <dgm:spPr/>
      <dgm:t>
        <a:bodyPr/>
        <a:lstStyle/>
        <a:p>
          <a:endParaRPr lang="en-US"/>
        </a:p>
      </dgm:t>
    </dgm:pt>
    <dgm:pt modelId="{C2841B02-9977-4BCB-B913-DD2895232E7F}" type="pres">
      <dgm:prSet presAssocID="{4C3B23DD-4688-46B9-836F-999E26315EC3}" presName="levelTx" presStyleLbl="revTx" presStyleIdx="0" presStyleCnt="0">
        <dgm:presLayoutVars>
          <dgm:chMax val="1"/>
          <dgm:bulletEnabled val="1"/>
        </dgm:presLayoutVars>
      </dgm:prSet>
      <dgm:spPr/>
      <dgm:t>
        <a:bodyPr/>
        <a:lstStyle/>
        <a:p>
          <a:endParaRPr lang="en-US"/>
        </a:p>
      </dgm:t>
    </dgm:pt>
    <dgm:pt modelId="{7CFAC2DF-8E4A-45C1-9AA7-4AE92325A560}" type="pres">
      <dgm:prSet presAssocID="{9553BCBB-7684-4345-B8FD-E8FCA7D16FE1}" presName="Name8" presStyleCnt="0"/>
      <dgm:spPr/>
    </dgm:pt>
    <dgm:pt modelId="{8CE4AC21-127B-4F0E-B917-D6758919ADCC}" type="pres">
      <dgm:prSet presAssocID="{9553BCBB-7684-4345-B8FD-E8FCA7D16FE1}" presName="level" presStyleLbl="node1" presStyleIdx="3" presStyleCnt="7">
        <dgm:presLayoutVars>
          <dgm:chMax val="1"/>
          <dgm:bulletEnabled val="1"/>
        </dgm:presLayoutVars>
      </dgm:prSet>
      <dgm:spPr/>
      <dgm:t>
        <a:bodyPr/>
        <a:lstStyle/>
        <a:p>
          <a:endParaRPr lang="en-US"/>
        </a:p>
      </dgm:t>
    </dgm:pt>
    <dgm:pt modelId="{D5606362-D0E5-4FBF-81C6-7BD82EDBB370}" type="pres">
      <dgm:prSet presAssocID="{9553BCBB-7684-4345-B8FD-E8FCA7D16FE1}" presName="levelTx" presStyleLbl="revTx" presStyleIdx="0" presStyleCnt="0">
        <dgm:presLayoutVars>
          <dgm:chMax val="1"/>
          <dgm:bulletEnabled val="1"/>
        </dgm:presLayoutVars>
      </dgm:prSet>
      <dgm:spPr/>
      <dgm:t>
        <a:bodyPr/>
        <a:lstStyle/>
        <a:p>
          <a:endParaRPr lang="en-US"/>
        </a:p>
      </dgm:t>
    </dgm:pt>
    <dgm:pt modelId="{6020E371-D87A-46A8-BE62-7BE62EF3C24D}" type="pres">
      <dgm:prSet presAssocID="{B5EEE805-D100-483E-BE8C-B3D69415D918}" presName="Name8" presStyleCnt="0"/>
      <dgm:spPr/>
    </dgm:pt>
    <dgm:pt modelId="{2EDF1451-45FB-4337-B50C-68C7BB985FE7}" type="pres">
      <dgm:prSet presAssocID="{B5EEE805-D100-483E-BE8C-B3D69415D918}" presName="level" presStyleLbl="node1" presStyleIdx="4" presStyleCnt="7">
        <dgm:presLayoutVars>
          <dgm:chMax val="1"/>
          <dgm:bulletEnabled val="1"/>
        </dgm:presLayoutVars>
      </dgm:prSet>
      <dgm:spPr/>
      <dgm:t>
        <a:bodyPr/>
        <a:lstStyle/>
        <a:p>
          <a:endParaRPr lang="en-US"/>
        </a:p>
      </dgm:t>
    </dgm:pt>
    <dgm:pt modelId="{0D8ECC9A-5767-4C10-BE7A-E5CA52647E76}" type="pres">
      <dgm:prSet presAssocID="{B5EEE805-D100-483E-BE8C-B3D69415D918}" presName="levelTx" presStyleLbl="revTx" presStyleIdx="0" presStyleCnt="0">
        <dgm:presLayoutVars>
          <dgm:chMax val="1"/>
          <dgm:bulletEnabled val="1"/>
        </dgm:presLayoutVars>
      </dgm:prSet>
      <dgm:spPr/>
      <dgm:t>
        <a:bodyPr/>
        <a:lstStyle/>
        <a:p>
          <a:endParaRPr lang="en-US"/>
        </a:p>
      </dgm:t>
    </dgm:pt>
    <dgm:pt modelId="{31AED34F-930B-4879-9000-27B665B5DE0C}" type="pres">
      <dgm:prSet presAssocID="{E55AA7A1-A350-4F8E-8D91-6141D651C140}" presName="Name8" presStyleCnt="0"/>
      <dgm:spPr/>
    </dgm:pt>
    <dgm:pt modelId="{A93400CB-AF11-4EDD-B316-3BD3AA10777B}" type="pres">
      <dgm:prSet presAssocID="{E55AA7A1-A350-4F8E-8D91-6141D651C140}" presName="level" presStyleLbl="node1" presStyleIdx="5" presStyleCnt="7">
        <dgm:presLayoutVars>
          <dgm:chMax val="1"/>
          <dgm:bulletEnabled val="1"/>
        </dgm:presLayoutVars>
      </dgm:prSet>
      <dgm:spPr/>
      <dgm:t>
        <a:bodyPr/>
        <a:lstStyle/>
        <a:p>
          <a:endParaRPr lang="en-US"/>
        </a:p>
      </dgm:t>
    </dgm:pt>
    <dgm:pt modelId="{1E099C9F-0E4E-4D7F-81B3-9F05D8319199}" type="pres">
      <dgm:prSet presAssocID="{E55AA7A1-A350-4F8E-8D91-6141D651C140}" presName="levelTx" presStyleLbl="revTx" presStyleIdx="0" presStyleCnt="0">
        <dgm:presLayoutVars>
          <dgm:chMax val="1"/>
          <dgm:bulletEnabled val="1"/>
        </dgm:presLayoutVars>
      </dgm:prSet>
      <dgm:spPr/>
      <dgm:t>
        <a:bodyPr/>
        <a:lstStyle/>
        <a:p>
          <a:endParaRPr lang="en-US"/>
        </a:p>
      </dgm:t>
    </dgm:pt>
    <dgm:pt modelId="{BF985A64-D62A-46F9-B4BC-1E090DF260FF}" type="pres">
      <dgm:prSet presAssocID="{02604432-3FC3-47E4-8A7B-BE3E4FC0C930}" presName="Name8" presStyleCnt="0"/>
      <dgm:spPr/>
    </dgm:pt>
    <dgm:pt modelId="{ABA5C59B-E1C4-4D45-B179-1CF0529E7787}" type="pres">
      <dgm:prSet presAssocID="{02604432-3FC3-47E4-8A7B-BE3E4FC0C930}" presName="level" presStyleLbl="node1" presStyleIdx="6" presStyleCnt="7">
        <dgm:presLayoutVars>
          <dgm:chMax val="1"/>
          <dgm:bulletEnabled val="1"/>
        </dgm:presLayoutVars>
      </dgm:prSet>
      <dgm:spPr/>
      <dgm:t>
        <a:bodyPr/>
        <a:lstStyle/>
        <a:p>
          <a:endParaRPr lang="en-US"/>
        </a:p>
      </dgm:t>
    </dgm:pt>
    <dgm:pt modelId="{3DD10D75-D156-43AB-8445-C314BB968A88}" type="pres">
      <dgm:prSet presAssocID="{02604432-3FC3-47E4-8A7B-BE3E4FC0C930}" presName="levelTx" presStyleLbl="revTx" presStyleIdx="0" presStyleCnt="0">
        <dgm:presLayoutVars>
          <dgm:chMax val="1"/>
          <dgm:bulletEnabled val="1"/>
        </dgm:presLayoutVars>
      </dgm:prSet>
      <dgm:spPr/>
      <dgm:t>
        <a:bodyPr/>
        <a:lstStyle/>
        <a:p>
          <a:endParaRPr lang="en-US"/>
        </a:p>
      </dgm:t>
    </dgm:pt>
  </dgm:ptLst>
  <dgm:cxnLst>
    <dgm:cxn modelId="{DF5F73BA-27F2-4F65-A22C-4128E35CC084}" type="presOf" srcId="{C6D7C83A-D6A3-4537-A42F-0825C963AFE4}" destId="{6BE60179-5752-4405-BB84-C889651728B6}" srcOrd="0" destOrd="0" presId="urn:microsoft.com/office/officeart/2005/8/layout/pyramid1"/>
    <dgm:cxn modelId="{3F980730-B029-413B-9FF3-15D6FFB7B18A}" type="presOf" srcId="{9553BCBB-7684-4345-B8FD-E8FCA7D16FE1}" destId="{8CE4AC21-127B-4F0E-B917-D6758919ADCC}" srcOrd="0" destOrd="0" presId="urn:microsoft.com/office/officeart/2005/8/layout/pyramid1"/>
    <dgm:cxn modelId="{0560C684-7ECB-4BC0-8DB7-6B6C5222F6FD}" srcId="{FA54A960-1215-4366-8ED4-61AE474A181A}" destId="{9553BCBB-7684-4345-B8FD-E8FCA7D16FE1}" srcOrd="3" destOrd="0" parTransId="{7BB0A092-0844-488D-953B-7E647F817171}" sibTransId="{4FE51CAE-A443-4890-8EA8-039D80D6E7EC}"/>
    <dgm:cxn modelId="{F17C58E5-FDB1-4606-89A8-273E3861353C}" type="presOf" srcId="{4AFA1815-C028-4AEC-A2FF-6FF6DCF5081A}" destId="{E871F7FD-B157-4241-A05C-9CD7010D9ED7}" srcOrd="0" destOrd="1" presId="urn:microsoft.com/office/officeart/2005/8/layout/pyramid1"/>
    <dgm:cxn modelId="{75B06A34-9690-4B75-9D94-5273B4E87906}" srcId="{FA54A960-1215-4366-8ED4-61AE474A181A}" destId="{02604432-3FC3-47E4-8A7B-BE3E4FC0C930}" srcOrd="6" destOrd="0" parTransId="{DB5107C2-05A3-44B0-BEE0-0B101FAD9082}" sibTransId="{0BC7BE3B-F5E2-47C7-AB04-EF96ABE80885}"/>
    <dgm:cxn modelId="{1CFD3BF7-3EC2-48B9-B920-092255477AA7}" srcId="{5CF81E18-FE3D-43EA-A8FC-7E3317300B24}" destId="{5CCCC9BB-1155-4C7C-A86B-4200A316398B}" srcOrd="1" destOrd="0" parTransId="{E15CE5D2-72AB-4FF5-A106-20D4302732F7}" sibTransId="{0A887544-7981-4395-8AD9-377DAF4B6F1F}"/>
    <dgm:cxn modelId="{E2CD02DB-09D2-4215-BAA6-1943C7650AE0}" type="presOf" srcId="{4C3B23DD-4688-46B9-836F-999E26315EC3}" destId="{C2841B02-9977-4BCB-B913-DD2895232E7F}" srcOrd="1" destOrd="0" presId="urn:microsoft.com/office/officeart/2005/8/layout/pyramid1"/>
    <dgm:cxn modelId="{410DB780-E7D7-478C-A89B-42428FB87C7A}" type="presOf" srcId="{4C3B23DD-4688-46B9-836F-999E26315EC3}" destId="{994A12E3-E8C9-400F-A07A-2258A0E14964}" srcOrd="0" destOrd="0" presId="urn:microsoft.com/office/officeart/2005/8/layout/pyramid1"/>
    <dgm:cxn modelId="{E928E27C-8A61-450E-8167-BF3E06CC8498}" srcId="{FA54A960-1215-4366-8ED4-61AE474A181A}" destId="{C6D7C83A-D6A3-4537-A42F-0825C963AFE4}" srcOrd="1" destOrd="0" parTransId="{8D29028F-9614-4922-A3B9-C1825D29728C}" sibTransId="{1C25A5E6-E8D6-4394-B4BA-BD5C0E229799}"/>
    <dgm:cxn modelId="{36B6EA67-2306-429B-956F-AE341CA0CA94}" srcId="{FA54A960-1215-4366-8ED4-61AE474A181A}" destId="{4C3B23DD-4688-46B9-836F-999E26315EC3}" srcOrd="2" destOrd="0" parTransId="{4DD53096-2BDD-41B0-BA2A-793C31B3DC36}" sibTransId="{98DB7D58-ECFF-4220-B25D-DF587ADCE8C3}"/>
    <dgm:cxn modelId="{D9D4EFC7-256B-4C53-BE3C-2AC1CC988310}" type="presOf" srcId="{FA54A960-1215-4366-8ED4-61AE474A181A}" destId="{6ABF14D7-475F-447B-9A53-575F74916893}" srcOrd="0" destOrd="0" presId="urn:microsoft.com/office/officeart/2005/8/layout/pyramid1"/>
    <dgm:cxn modelId="{C4AEB306-8CB6-4BFD-A61F-9A9FD444C6FA}" type="presOf" srcId="{02604432-3FC3-47E4-8A7B-BE3E4FC0C930}" destId="{3DD10D75-D156-43AB-8445-C314BB968A88}" srcOrd="1" destOrd="0" presId="urn:microsoft.com/office/officeart/2005/8/layout/pyramid1"/>
    <dgm:cxn modelId="{D0DE58BD-F6CF-4390-B36F-E2BD78C8315F}" srcId="{FA54A960-1215-4366-8ED4-61AE474A181A}" destId="{5CF81E18-FE3D-43EA-A8FC-7E3317300B24}" srcOrd="0" destOrd="0" parTransId="{F10DE51F-11B4-491A-8811-D4C980D8E6DD}" sibTransId="{544A819E-8E17-4AFF-973C-ADBC65E4E61E}"/>
    <dgm:cxn modelId="{7FFB6A67-EC28-4318-A078-77373E100658}" type="presOf" srcId="{5CF81E18-FE3D-43EA-A8FC-7E3317300B24}" destId="{EFF417E6-EF64-44D0-9192-4E8F12D53DD7}" srcOrd="1" destOrd="0" presId="urn:microsoft.com/office/officeart/2005/8/layout/pyramid1"/>
    <dgm:cxn modelId="{CAE0E56D-EAFA-4C43-AB1C-318C11635FAA}" type="presOf" srcId="{5CF81E18-FE3D-43EA-A8FC-7E3317300B24}" destId="{E6582123-D9A6-43F2-A536-8F3BF9E65845}" srcOrd="0" destOrd="0" presId="urn:microsoft.com/office/officeart/2005/8/layout/pyramid1"/>
    <dgm:cxn modelId="{66ED32CA-9D94-4DA8-9674-80CE99F0BA6A}" srcId="{FA54A960-1215-4366-8ED4-61AE474A181A}" destId="{E55AA7A1-A350-4F8E-8D91-6141D651C140}" srcOrd="5" destOrd="0" parTransId="{0A69F08C-AB98-436C-AC4F-896EE6A8BFCE}" sibTransId="{5D606EC6-203C-4D9E-B1B8-BF8D4A1CB822}"/>
    <dgm:cxn modelId="{06F7026E-B0F4-4F9C-94F3-0048899336DA}" type="presOf" srcId="{9553BCBB-7684-4345-B8FD-E8FCA7D16FE1}" destId="{D5606362-D0E5-4FBF-81C6-7BD82EDBB370}" srcOrd="1" destOrd="0" presId="urn:microsoft.com/office/officeart/2005/8/layout/pyramid1"/>
    <dgm:cxn modelId="{8351ECC4-51A0-42CA-943A-6E1752004D0F}" type="presOf" srcId="{57D965AA-8BF2-4963-A3D5-154C2F7E6A59}" destId="{DAEAF672-49E3-495C-BFDD-B15045BEA09A}" srcOrd="0" destOrd="1" presId="urn:microsoft.com/office/officeart/2005/8/layout/pyramid1"/>
    <dgm:cxn modelId="{D81063EA-7D2E-4B83-B29A-6EFA4E4BC08D}" srcId="{4C3B23DD-4688-46B9-836F-999E26315EC3}" destId="{57D965AA-8BF2-4963-A3D5-154C2F7E6A59}" srcOrd="1" destOrd="0" parTransId="{EA6DE68C-9546-4BA9-A28C-547246D95857}" sibTransId="{5FCE0EE2-7375-495A-AE7A-8728701A8170}"/>
    <dgm:cxn modelId="{3BD28587-84CE-4DF1-93FE-B54678714056}" type="presOf" srcId="{36946566-1E2F-4A33-84CE-3EB65C8990CF}" destId="{097DE51B-D2C4-44DC-A257-2EF15C5CF7BA}" srcOrd="1" destOrd="0" presId="urn:microsoft.com/office/officeart/2005/8/layout/pyramid1"/>
    <dgm:cxn modelId="{BF21D644-35D0-4F43-BADB-6D607503BAF9}" type="presOf" srcId="{E8EEA71C-68AE-4424-AEA0-39F3AD9DEADB}" destId="{9E1BD763-8EA6-4F63-B6C1-08A298547048}" srcOrd="1" destOrd="0" presId="urn:microsoft.com/office/officeart/2005/8/layout/pyramid1"/>
    <dgm:cxn modelId="{3FFBA289-D4C0-4375-B690-1D46DF94DDCD}" srcId="{C6D7C83A-D6A3-4537-A42F-0825C963AFE4}" destId="{4AFA1815-C028-4AEC-A2FF-6FF6DCF5081A}" srcOrd="1" destOrd="0" parTransId="{3486106C-F93C-4215-8498-C5C61315A674}" sibTransId="{39485860-D1BA-4E8A-A715-AAED1025C9AB}"/>
    <dgm:cxn modelId="{0B8E585A-500F-4B4A-9887-5A32D829D846}" type="presOf" srcId="{E8EEA71C-68AE-4424-AEA0-39F3AD9DEADB}" destId="{E871F7FD-B157-4241-A05C-9CD7010D9ED7}" srcOrd="0" destOrd="0" presId="urn:microsoft.com/office/officeart/2005/8/layout/pyramid1"/>
    <dgm:cxn modelId="{9D220F30-E569-4FC4-94CF-86A4B884461C}" type="presOf" srcId="{E55AA7A1-A350-4F8E-8D91-6141D651C140}" destId="{A93400CB-AF11-4EDD-B316-3BD3AA10777B}" srcOrd="0" destOrd="0" presId="urn:microsoft.com/office/officeart/2005/8/layout/pyramid1"/>
    <dgm:cxn modelId="{C44B2F5F-2E5E-465A-B12C-2113F31EEB3A}" type="presOf" srcId="{57D965AA-8BF2-4963-A3D5-154C2F7E6A59}" destId="{097DE51B-D2C4-44DC-A257-2EF15C5CF7BA}" srcOrd="1" destOrd="1" presId="urn:microsoft.com/office/officeart/2005/8/layout/pyramid1"/>
    <dgm:cxn modelId="{1CA471EA-D208-4170-BC2A-31A7A33F811F}" srcId="{4C3B23DD-4688-46B9-836F-999E26315EC3}" destId="{36946566-1E2F-4A33-84CE-3EB65C8990CF}" srcOrd="0" destOrd="0" parTransId="{E35536B8-A491-4344-9AE2-D88794D452B5}" sibTransId="{8E361275-483F-403A-B7EF-F0B59785B910}"/>
    <dgm:cxn modelId="{FF175BE3-6D9D-4AA7-A290-EEF992D3D885}" type="presOf" srcId="{C6D7C83A-D6A3-4537-A42F-0825C963AFE4}" destId="{4F729894-BC49-4BAF-9F3D-FA97D6BC3299}" srcOrd="1" destOrd="0" presId="urn:microsoft.com/office/officeart/2005/8/layout/pyramid1"/>
    <dgm:cxn modelId="{BA851196-B610-4021-9AA4-655505B3AB50}" type="presOf" srcId="{5CCCC9BB-1155-4C7C-A86B-4200A316398B}" destId="{2327EF0E-72E3-49AA-85BC-A37C6A9B00BF}" srcOrd="0" destOrd="1" presId="urn:microsoft.com/office/officeart/2005/8/layout/pyramid1"/>
    <dgm:cxn modelId="{D337EA3B-1F69-4837-BF45-25EF19AA6372}" srcId="{C6D7C83A-D6A3-4537-A42F-0825C963AFE4}" destId="{E8EEA71C-68AE-4424-AEA0-39F3AD9DEADB}" srcOrd="0" destOrd="0" parTransId="{6D0EB2D1-AAE5-47FE-91B7-59A8ED863B56}" sibTransId="{7523EB61-4E2E-41FC-AF03-7A6C38D92ABF}"/>
    <dgm:cxn modelId="{7DE65968-24A6-412F-A355-78841A65BBCA}" type="presOf" srcId="{B5EEE805-D100-483E-BE8C-B3D69415D918}" destId="{0D8ECC9A-5767-4C10-BE7A-E5CA52647E76}" srcOrd="1" destOrd="0" presId="urn:microsoft.com/office/officeart/2005/8/layout/pyramid1"/>
    <dgm:cxn modelId="{DF0AEBA7-8997-4771-90DA-473B1CD3CA6E}" type="presOf" srcId="{B5EEE805-D100-483E-BE8C-B3D69415D918}" destId="{2EDF1451-45FB-4337-B50C-68C7BB985FE7}" srcOrd="0" destOrd="0" presId="urn:microsoft.com/office/officeart/2005/8/layout/pyramid1"/>
    <dgm:cxn modelId="{60CB80D3-1FCC-4E30-8930-D08266D35F06}" type="presOf" srcId="{812AFBC5-0E21-4396-86BE-2A961FE17EE8}" destId="{B5FD5D8F-8560-4BDA-B0A3-50C548079610}" srcOrd="1" destOrd="0" presId="urn:microsoft.com/office/officeart/2005/8/layout/pyramid1"/>
    <dgm:cxn modelId="{BE96BE2D-101E-44CB-A64E-C63E2930431F}" srcId="{FA54A960-1215-4366-8ED4-61AE474A181A}" destId="{B5EEE805-D100-483E-BE8C-B3D69415D918}" srcOrd="4" destOrd="0" parTransId="{588A7BD4-1D0F-439A-9304-4AE141075E98}" sibTransId="{2EA787B6-3EFB-4090-B3E5-FB082FFF9BD2}"/>
    <dgm:cxn modelId="{2316D752-DD0C-4DD2-B3F2-21FFA17445AF}" srcId="{5CF81E18-FE3D-43EA-A8FC-7E3317300B24}" destId="{812AFBC5-0E21-4396-86BE-2A961FE17EE8}" srcOrd="0" destOrd="0" parTransId="{E775EB4C-DA17-40C9-9D32-DD7CEB4BB649}" sibTransId="{ACF1C97E-1B53-4C37-AE6F-1E77BACC087C}"/>
    <dgm:cxn modelId="{F545BBCF-8D9E-4725-BCE1-4EFC219AB9E0}" type="presOf" srcId="{36946566-1E2F-4A33-84CE-3EB65C8990CF}" destId="{DAEAF672-49E3-495C-BFDD-B15045BEA09A}" srcOrd="0" destOrd="0" presId="urn:microsoft.com/office/officeart/2005/8/layout/pyramid1"/>
    <dgm:cxn modelId="{31E984F0-36B3-4CE9-B54D-CEABA7410E4C}" type="presOf" srcId="{02604432-3FC3-47E4-8A7B-BE3E4FC0C930}" destId="{ABA5C59B-E1C4-4D45-B179-1CF0529E7787}" srcOrd="0" destOrd="0" presId="urn:microsoft.com/office/officeart/2005/8/layout/pyramid1"/>
    <dgm:cxn modelId="{8270E5EE-889B-4B84-9D7F-59E7ACA7EB96}" type="presOf" srcId="{E55AA7A1-A350-4F8E-8D91-6141D651C140}" destId="{1E099C9F-0E4E-4D7F-81B3-9F05D8319199}" srcOrd="1" destOrd="0" presId="urn:microsoft.com/office/officeart/2005/8/layout/pyramid1"/>
    <dgm:cxn modelId="{5406EF62-E0E8-4766-8922-1798ED677AC6}" type="presOf" srcId="{4AFA1815-C028-4AEC-A2FF-6FF6DCF5081A}" destId="{9E1BD763-8EA6-4F63-B6C1-08A298547048}" srcOrd="1" destOrd="1" presId="urn:microsoft.com/office/officeart/2005/8/layout/pyramid1"/>
    <dgm:cxn modelId="{4F9AD401-1D5C-41B5-96BD-F0D7AD10CAB6}" type="presOf" srcId="{5CCCC9BB-1155-4C7C-A86B-4200A316398B}" destId="{B5FD5D8F-8560-4BDA-B0A3-50C548079610}" srcOrd="1" destOrd="1" presId="urn:microsoft.com/office/officeart/2005/8/layout/pyramid1"/>
    <dgm:cxn modelId="{2FA87473-CF40-420B-BCE2-5B1E0ED5C74D}" type="presOf" srcId="{812AFBC5-0E21-4396-86BE-2A961FE17EE8}" destId="{2327EF0E-72E3-49AA-85BC-A37C6A9B00BF}" srcOrd="0" destOrd="0" presId="urn:microsoft.com/office/officeart/2005/8/layout/pyramid1"/>
    <dgm:cxn modelId="{74FF2BB0-CBEB-468F-A9D7-5C51A1813865}" type="presParOf" srcId="{6ABF14D7-475F-447B-9A53-575F74916893}" destId="{FD057560-EB9D-4163-877E-EC6A8CF2C25F}" srcOrd="0" destOrd="0" presId="urn:microsoft.com/office/officeart/2005/8/layout/pyramid1"/>
    <dgm:cxn modelId="{21886CA1-D04A-455B-88A1-D637F4FE6F27}" type="presParOf" srcId="{FD057560-EB9D-4163-877E-EC6A8CF2C25F}" destId="{2327EF0E-72E3-49AA-85BC-A37C6A9B00BF}" srcOrd="0" destOrd="0" presId="urn:microsoft.com/office/officeart/2005/8/layout/pyramid1"/>
    <dgm:cxn modelId="{6B1CDC9E-054F-4CF4-A67D-0F8E11BEC04F}" type="presParOf" srcId="{FD057560-EB9D-4163-877E-EC6A8CF2C25F}" destId="{B5FD5D8F-8560-4BDA-B0A3-50C548079610}" srcOrd="1" destOrd="0" presId="urn:microsoft.com/office/officeart/2005/8/layout/pyramid1"/>
    <dgm:cxn modelId="{1CED4A59-C7D9-4549-B8E9-90CB5D1F35D5}" type="presParOf" srcId="{FD057560-EB9D-4163-877E-EC6A8CF2C25F}" destId="{E6582123-D9A6-43F2-A536-8F3BF9E65845}" srcOrd="2" destOrd="0" presId="urn:microsoft.com/office/officeart/2005/8/layout/pyramid1"/>
    <dgm:cxn modelId="{2764885C-7E4A-4109-A658-3D73A751AAFD}" type="presParOf" srcId="{FD057560-EB9D-4163-877E-EC6A8CF2C25F}" destId="{EFF417E6-EF64-44D0-9192-4E8F12D53DD7}" srcOrd="3" destOrd="0" presId="urn:microsoft.com/office/officeart/2005/8/layout/pyramid1"/>
    <dgm:cxn modelId="{E43B43D7-560E-4CBA-A2C2-2624619EE05A}" type="presParOf" srcId="{6ABF14D7-475F-447B-9A53-575F74916893}" destId="{A27E09CF-84A2-434B-A7CB-F89DF3EDD337}" srcOrd="1" destOrd="0" presId="urn:microsoft.com/office/officeart/2005/8/layout/pyramid1"/>
    <dgm:cxn modelId="{57EA5099-C899-43CE-92BC-FC68E999C93F}" type="presParOf" srcId="{A27E09CF-84A2-434B-A7CB-F89DF3EDD337}" destId="{E871F7FD-B157-4241-A05C-9CD7010D9ED7}" srcOrd="0" destOrd="0" presId="urn:microsoft.com/office/officeart/2005/8/layout/pyramid1"/>
    <dgm:cxn modelId="{E251CA3F-5E85-4A79-A9B7-5AB797D2041A}" type="presParOf" srcId="{A27E09CF-84A2-434B-A7CB-F89DF3EDD337}" destId="{9E1BD763-8EA6-4F63-B6C1-08A298547048}" srcOrd="1" destOrd="0" presId="urn:microsoft.com/office/officeart/2005/8/layout/pyramid1"/>
    <dgm:cxn modelId="{3411CA36-EDC0-4ABE-A7A8-8041A4F7B99C}" type="presParOf" srcId="{A27E09CF-84A2-434B-A7CB-F89DF3EDD337}" destId="{6BE60179-5752-4405-BB84-C889651728B6}" srcOrd="2" destOrd="0" presId="urn:microsoft.com/office/officeart/2005/8/layout/pyramid1"/>
    <dgm:cxn modelId="{2092CD52-C2BB-406F-AF3A-08C6665ABD75}" type="presParOf" srcId="{A27E09CF-84A2-434B-A7CB-F89DF3EDD337}" destId="{4F729894-BC49-4BAF-9F3D-FA97D6BC3299}" srcOrd="3" destOrd="0" presId="urn:microsoft.com/office/officeart/2005/8/layout/pyramid1"/>
    <dgm:cxn modelId="{BE3A2153-3772-48C1-8582-0508AFA86037}" type="presParOf" srcId="{6ABF14D7-475F-447B-9A53-575F74916893}" destId="{0A2A6C87-7B43-4746-803B-BA335A10FB6D}" srcOrd="2" destOrd="0" presId="urn:microsoft.com/office/officeart/2005/8/layout/pyramid1"/>
    <dgm:cxn modelId="{255A67D5-92DD-4159-9C64-9417FB84F4D4}" type="presParOf" srcId="{0A2A6C87-7B43-4746-803B-BA335A10FB6D}" destId="{DAEAF672-49E3-495C-BFDD-B15045BEA09A}" srcOrd="0" destOrd="0" presId="urn:microsoft.com/office/officeart/2005/8/layout/pyramid1"/>
    <dgm:cxn modelId="{75485C8C-DF61-4C8F-AAB9-10285C5EBBB7}" type="presParOf" srcId="{0A2A6C87-7B43-4746-803B-BA335A10FB6D}" destId="{097DE51B-D2C4-44DC-A257-2EF15C5CF7BA}" srcOrd="1" destOrd="0" presId="urn:microsoft.com/office/officeart/2005/8/layout/pyramid1"/>
    <dgm:cxn modelId="{17E1A152-A469-4B40-860D-05560B260DE5}" type="presParOf" srcId="{0A2A6C87-7B43-4746-803B-BA335A10FB6D}" destId="{994A12E3-E8C9-400F-A07A-2258A0E14964}" srcOrd="2" destOrd="0" presId="urn:microsoft.com/office/officeart/2005/8/layout/pyramid1"/>
    <dgm:cxn modelId="{764E63CE-38AD-4E8A-98F3-025A2DE39706}" type="presParOf" srcId="{0A2A6C87-7B43-4746-803B-BA335A10FB6D}" destId="{C2841B02-9977-4BCB-B913-DD2895232E7F}" srcOrd="3" destOrd="0" presId="urn:microsoft.com/office/officeart/2005/8/layout/pyramid1"/>
    <dgm:cxn modelId="{9CACF5EC-97E5-49F3-A8B3-24760AA49C60}" type="presParOf" srcId="{6ABF14D7-475F-447B-9A53-575F74916893}" destId="{7CFAC2DF-8E4A-45C1-9AA7-4AE92325A560}" srcOrd="3" destOrd="0" presId="urn:microsoft.com/office/officeart/2005/8/layout/pyramid1"/>
    <dgm:cxn modelId="{F2B4F819-12AE-4EDE-8289-3D5AF8954EE8}" type="presParOf" srcId="{7CFAC2DF-8E4A-45C1-9AA7-4AE92325A560}" destId="{8CE4AC21-127B-4F0E-B917-D6758919ADCC}" srcOrd="0" destOrd="0" presId="urn:microsoft.com/office/officeart/2005/8/layout/pyramid1"/>
    <dgm:cxn modelId="{020C2DAE-7FF7-40C8-83BD-52B11CBD53B3}" type="presParOf" srcId="{7CFAC2DF-8E4A-45C1-9AA7-4AE92325A560}" destId="{D5606362-D0E5-4FBF-81C6-7BD82EDBB370}" srcOrd="1" destOrd="0" presId="urn:microsoft.com/office/officeart/2005/8/layout/pyramid1"/>
    <dgm:cxn modelId="{2B8E38C2-3C74-40F4-A283-E9B092AA9A62}" type="presParOf" srcId="{6ABF14D7-475F-447B-9A53-575F74916893}" destId="{6020E371-D87A-46A8-BE62-7BE62EF3C24D}" srcOrd="4" destOrd="0" presId="urn:microsoft.com/office/officeart/2005/8/layout/pyramid1"/>
    <dgm:cxn modelId="{965566F3-0519-487C-995C-7090BCBBDAEB}" type="presParOf" srcId="{6020E371-D87A-46A8-BE62-7BE62EF3C24D}" destId="{2EDF1451-45FB-4337-B50C-68C7BB985FE7}" srcOrd="0" destOrd="0" presId="urn:microsoft.com/office/officeart/2005/8/layout/pyramid1"/>
    <dgm:cxn modelId="{92078AC1-240C-4921-AD77-A43D0E52A6B6}" type="presParOf" srcId="{6020E371-D87A-46A8-BE62-7BE62EF3C24D}" destId="{0D8ECC9A-5767-4C10-BE7A-E5CA52647E76}" srcOrd="1" destOrd="0" presId="urn:microsoft.com/office/officeart/2005/8/layout/pyramid1"/>
    <dgm:cxn modelId="{35858A3B-7908-4F67-9CE5-6C53C2CF49FA}" type="presParOf" srcId="{6ABF14D7-475F-447B-9A53-575F74916893}" destId="{31AED34F-930B-4879-9000-27B665B5DE0C}" srcOrd="5" destOrd="0" presId="urn:microsoft.com/office/officeart/2005/8/layout/pyramid1"/>
    <dgm:cxn modelId="{7F4B85CA-924C-4B89-8EEF-C2431DED34F0}" type="presParOf" srcId="{31AED34F-930B-4879-9000-27B665B5DE0C}" destId="{A93400CB-AF11-4EDD-B316-3BD3AA10777B}" srcOrd="0" destOrd="0" presId="urn:microsoft.com/office/officeart/2005/8/layout/pyramid1"/>
    <dgm:cxn modelId="{8E35EA8C-49F5-48C1-9E93-F8E31911AC00}" type="presParOf" srcId="{31AED34F-930B-4879-9000-27B665B5DE0C}" destId="{1E099C9F-0E4E-4D7F-81B3-9F05D8319199}" srcOrd="1" destOrd="0" presId="urn:microsoft.com/office/officeart/2005/8/layout/pyramid1"/>
    <dgm:cxn modelId="{EB233D3F-E30D-4CC1-978B-40518DC5B1DF}" type="presParOf" srcId="{6ABF14D7-475F-447B-9A53-575F74916893}" destId="{BF985A64-D62A-46F9-B4BC-1E090DF260FF}" srcOrd="6" destOrd="0" presId="urn:microsoft.com/office/officeart/2005/8/layout/pyramid1"/>
    <dgm:cxn modelId="{E2927770-3A9D-4532-8F0E-5A52DAD03363}" type="presParOf" srcId="{BF985A64-D62A-46F9-B4BC-1E090DF260FF}" destId="{ABA5C59B-E1C4-4D45-B179-1CF0529E7787}" srcOrd="0" destOrd="0" presId="urn:microsoft.com/office/officeart/2005/8/layout/pyramid1"/>
    <dgm:cxn modelId="{259FB66F-A671-4814-93BD-A459D0310FDF}" type="presParOf" srcId="{BF985A64-D62A-46F9-B4BC-1E090DF260FF}" destId="{3DD10D75-D156-43AB-8445-C314BB968A8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7EF0E-72E3-49AA-85BC-A37C6A9B00BF}">
      <dsp:nvSpPr>
        <dsp:cNvPr id="0" name=""/>
        <dsp:cNvSpPr/>
      </dsp:nvSpPr>
      <dsp:spPr>
        <a:xfrm rot="10800000">
          <a:off x="2891440" y="0"/>
          <a:ext cx="5612797"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Single-core,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Single-core, multi-processor</a:t>
          </a:r>
          <a:endParaRPr lang="en-US" sz="1400" b="1" kern="1200" dirty="0"/>
        </a:p>
      </dsp:txBody>
      <dsp:txXfrm rot="10800000">
        <a:off x="3304503" y="0"/>
        <a:ext cx="5199734" cy="653142"/>
      </dsp:txXfrm>
    </dsp:sp>
    <dsp:sp modelId="{E6582123-D9A6-43F2-A536-8F3BF9E65845}">
      <dsp:nvSpPr>
        <dsp:cNvPr id="0" name=""/>
        <dsp:cNvSpPr/>
      </dsp:nvSpPr>
      <dsp:spPr>
        <a:xfrm>
          <a:off x="2478377" y="0"/>
          <a:ext cx="826125"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Single-core</a:t>
          </a:r>
          <a:endParaRPr lang="en-US" sz="1900" kern="1200" dirty="0"/>
        </a:p>
      </dsp:txBody>
      <dsp:txXfrm>
        <a:off x="2478377" y="0"/>
        <a:ext cx="826125" cy="653142"/>
      </dsp:txXfrm>
    </dsp:sp>
    <dsp:sp modelId="{E871F7FD-B157-4241-A05C-9CD7010D9ED7}">
      <dsp:nvSpPr>
        <dsp:cNvPr id="0" name=""/>
        <dsp:cNvSpPr/>
      </dsp:nvSpPr>
      <dsp:spPr>
        <a:xfrm rot="10800000">
          <a:off x="3304503" y="653142"/>
          <a:ext cx="5199734"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Multi-core,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Multi-core, multi-processor</a:t>
          </a:r>
          <a:endParaRPr lang="en-US" sz="1400" b="1" kern="1200" dirty="0"/>
        </a:p>
      </dsp:txBody>
      <dsp:txXfrm rot="10800000">
        <a:off x="3717566" y="653142"/>
        <a:ext cx="4786671" cy="653142"/>
      </dsp:txXfrm>
    </dsp:sp>
    <dsp:sp modelId="{6BE60179-5752-4405-BB84-C889651728B6}">
      <dsp:nvSpPr>
        <dsp:cNvPr id="0" name=""/>
        <dsp:cNvSpPr/>
      </dsp:nvSpPr>
      <dsp:spPr>
        <a:xfrm>
          <a:off x="2065314" y="653142"/>
          <a:ext cx="1652251"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Multi-core</a:t>
          </a:r>
          <a:endParaRPr lang="en-US" sz="1900" kern="1200" dirty="0"/>
        </a:p>
      </dsp:txBody>
      <dsp:txXfrm>
        <a:off x="2354459" y="653142"/>
        <a:ext cx="1073963" cy="653142"/>
      </dsp:txXfrm>
    </dsp:sp>
    <dsp:sp modelId="{DAEAF672-49E3-495C-BFDD-B15045BEA09A}">
      <dsp:nvSpPr>
        <dsp:cNvPr id="0" name=""/>
        <dsp:cNvSpPr/>
      </dsp:nvSpPr>
      <dsp:spPr>
        <a:xfrm rot="10800000">
          <a:off x="3717566" y="1306285"/>
          <a:ext cx="4786671"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0" kern="1200" dirty="0" smtClean="0"/>
            <a:t>Cluster of processors (single or multi-core) with shared memory</a:t>
          </a:r>
          <a:endParaRPr lang="en-US" sz="1400" b="0" kern="1200" dirty="0"/>
        </a:p>
        <a:p>
          <a:pPr marL="114300" lvl="1" indent="-114300" algn="l" defTabSz="622300" rtl="0">
            <a:lnSpc>
              <a:spcPct val="90000"/>
            </a:lnSpc>
            <a:spcBef>
              <a:spcPct val="0"/>
            </a:spcBef>
            <a:spcAft>
              <a:spcPct val="15000"/>
            </a:spcAft>
            <a:buChar char="••"/>
          </a:pPr>
          <a:r>
            <a:rPr lang="en-US" sz="1400" b="0" kern="1200" dirty="0" smtClean="0"/>
            <a:t>Cluster of processors with distributed memory</a:t>
          </a:r>
          <a:endParaRPr lang="en-US" sz="1400" b="0" kern="1200" dirty="0"/>
        </a:p>
      </dsp:txBody>
      <dsp:txXfrm rot="10800000">
        <a:off x="4130629" y="1306285"/>
        <a:ext cx="4373608" cy="653142"/>
      </dsp:txXfrm>
    </dsp:sp>
    <dsp:sp modelId="{994A12E3-E8C9-400F-A07A-2258A0E14964}">
      <dsp:nvSpPr>
        <dsp:cNvPr id="0" name=""/>
        <dsp:cNvSpPr/>
      </dsp:nvSpPr>
      <dsp:spPr>
        <a:xfrm>
          <a:off x="1652251" y="1306285"/>
          <a:ext cx="2478377"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Cluster</a:t>
          </a:r>
          <a:endParaRPr lang="en-US" sz="1900" kern="1200" dirty="0"/>
        </a:p>
      </dsp:txBody>
      <dsp:txXfrm>
        <a:off x="2085968" y="1306285"/>
        <a:ext cx="1610945" cy="653142"/>
      </dsp:txXfrm>
    </dsp:sp>
    <dsp:sp modelId="{8CE4AC21-127B-4F0E-B917-D6758919ADCC}">
      <dsp:nvSpPr>
        <dsp:cNvPr id="0" name=""/>
        <dsp:cNvSpPr/>
      </dsp:nvSpPr>
      <dsp:spPr>
        <a:xfrm>
          <a:off x="1239188" y="1959428"/>
          <a:ext cx="3304503"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Grid of clusters</a:t>
          </a:r>
          <a:endParaRPr lang="en-US" sz="1900" kern="1200" dirty="0"/>
        </a:p>
      </dsp:txBody>
      <dsp:txXfrm>
        <a:off x="1817477" y="1959428"/>
        <a:ext cx="2147927" cy="653142"/>
      </dsp:txXfrm>
    </dsp:sp>
    <dsp:sp modelId="{2EDF1451-45FB-4337-B50C-68C7BB985FE7}">
      <dsp:nvSpPr>
        <dsp:cNvPr id="0" name=""/>
        <dsp:cNvSpPr/>
      </dsp:nvSpPr>
      <dsp:spPr>
        <a:xfrm>
          <a:off x="826125" y="2612571"/>
          <a:ext cx="4130629"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Embarrassingly parallel processing  </a:t>
          </a:r>
          <a:endParaRPr lang="en-US" sz="1900" kern="1200" dirty="0"/>
        </a:p>
      </dsp:txBody>
      <dsp:txXfrm>
        <a:off x="1548986" y="2612571"/>
        <a:ext cx="2684909" cy="653142"/>
      </dsp:txXfrm>
    </dsp:sp>
    <dsp:sp modelId="{A93400CB-AF11-4EDD-B316-3BD3AA10777B}">
      <dsp:nvSpPr>
        <dsp:cNvPr id="0" name=""/>
        <dsp:cNvSpPr/>
      </dsp:nvSpPr>
      <dsp:spPr>
        <a:xfrm>
          <a:off x="413062" y="3265714"/>
          <a:ext cx="4956755" cy="653142"/>
        </a:xfrm>
        <a:prstGeom prst="trapezoid">
          <a:avLst>
            <a:gd name="adj" fmla="val 63242"/>
          </a:avLst>
        </a:prstGeom>
        <a:solidFill>
          <a:schemeClr val="accent1">
            <a:lumMod val="20000"/>
            <a:lumOff val="8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MapReduce, distributed file system</a:t>
          </a:r>
          <a:endParaRPr lang="en-US" sz="1900" kern="1200" dirty="0"/>
        </a:p>
      </dsp:txBody>
      <dsp:txXfrm>
        <a:off x="1280495" y="3265714"/>
        <a:ext cx="3221891" cy="653142"/>
      </dsp:txXfrm>
    </dsp:sp>
    <dsp:sp modelId="{ABA5C59B-E1C4-4D45-B179-1CF0529E7787}">
      <dsp:nvSpPr>
        <dsp:cNvPr id="0" name=""/>
        <dsp:cNvSpPr/>
      </dsp:nvSpPr>
      <dsp:spPr>
        <a:xfrm>
          <a:off x="0" y="3918857"/>
          <a:ext cx="5782881"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Cloud computing</a:t>
          </a:r>
          <a:endParaRPr lang="en-US" sz="1900" kern="1200" dirty="0"/>
        </a:p>
      </dsp:txBody>
      <dsp:txXfrm>
        <a:off x="1012004" y="3918857"/>
        <a:ext cx="3758873" cy="65314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715B96-4376-4C48-942B-5E7C5E089FAA}" type="datetimeFigureOut">
              <a:rPr lang="en-US" smtClean="0"/>
              <a:t>6/20/2014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FC603-3225-4722-8458-CEDA36C5661E}" type="slidenum">
              <a:rPr lang="en-US" smtClean="0"/>
              <a:t>‹#›</a:t>
            </a:fld>
            <a:endParaRPr lang="en-US"/>
          </a:p>
        </p:txBody>
      </p:sp>
    </p:spTree>
    <p:extLst>
      <p:ext uri="{BB962C8B-B14F-4D97-AF65-F5344CB8AC3E}">
        <p14:creationId xmlns:p14="http://schemas.microsoft.com/office/powerpoint/2010/main" val="4169739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3FC603-3225-4722-8458-CEDA36C5661E}" type="slidenum">
              <a:rPr lang="en-US" smtClean="0"/>
              <a:t>2</a:t>
            </a:fld>
            <a:endParaRPr lang="en-US"/>
          </a:p>
        </p:txBody>
      </p:sp>
    </p:spTree>
    <p:extLst>
      <p:ext uri="{BB962C8B-B14F-4D97-AF65-F5344CB8AC3E}">
        <p14:creationId xmlns:p14="http://schemas.microsoft.com/office/powerpoint/2010/main" val="3489619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D4B5F6D-755C-468C-A982-AF56FFDB2822}" type="slidenum">
              <a:rPr lang="en-US" smtClean="0"/>
              <a:pPr>
                <a:defRPr/>
              </a:pPr>
              <a:t>32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1254035-BA3C-47C0-9A6B-B187667C66BF}" type="slidenum">
              <a:rPr lang="en-US" smtClean="0"/>
              <a:pPr>
                <a:defRPr/>
              </a:pPr>
              <a:t>33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5609E90-6476-4E0F-90BF-E2F7AB40BD74}" type="slidenum">
              <a:rPr lang="en-US" smtClean="0"/>
              <a:pPr>
                <a:defRPr/>
              </a:pPr>
              <a:t>34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976A8D2D-838A-4198-9FB6-3CBED5DC2940}" type="slidenum">
              <a:rPr lang="en-US" smtClean="0"/>
              <a:pPr>
                <a:defRPr/>
              </a:pPr>
              <a:t>35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AA84D2BD-75C6-472B-9BC8-A5628712A3F3}" type="slidenum">
              <a:rPr lang="en-US" smtClean="0"/>
              <a:pPr>
                <a:defRPr/>
              </a:pPr>
              <a:t>36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1EAC7C2-0EE9-411C-9227-3ACD0E2D9959}" type="slidenum">
              <a:rPr lang="en-US" smtClean="0"/>
              <a:pPr>
                <a:defRPr/>
              </a:pPr>
              <a:t>37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CD93E7C-6EBE-465E-96D4-025F19A27B78}" type="slidenum">
              <a:rPr lang="en-US" smtClean="0"/>
              <a:pPr>
                <a:defRPr/>
              </a:pPr>
              <a:t>38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A96A406-2A04-4895-A68B-6518EDB00692}" type="slidenum">
              <a:rPr lang="en-US" smtClean="0"/>
              <a:pPr>
                <a:defRPr/>
              </a:pPr>
              <a:t>39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18306B-10B5-4862-8D0E-0EB787ACF62E}" type="slidenum">
              <a:rPr lang="en-US"/>
              <a:pPr fontAlgn="base">
                <a:spcBef>
                  <a:spcPct val="0"/>
                </a:spcBef>
                <a:spcAft>
                  <a:spcPct val="0"/>
                </a:spcAft>
                <a:defRPr/>
              </a:pPr>
              <a:t>40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3DDC8C7E-7DE8-48D2-856E-39AFE1C8E824}" type="slidenum">
              <a:rPr lang="en-US" smtClean="0"/>
              <a:pPr>
                <a:defRPr/>
              </a:pPr>
              <a:t>41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AC202A-C945-4837-AF26-24A6D269D138}" type="slidenum">
              <a:rPr lang="en-US" smtClean="0"/>
              <a:t>18</a:t>
            </a:fld>
            <a:endParaRPr lang="en-US"/>
          </a:p>
        </p:txBody>
      </p:sp>
    </p:spTree>
    <p:extLst>
      <p:ext uri="{BB962C8B-B14F-4D97-AF65-F5344CB8AC3E}">
        <p14:creationId xmlns:p14="http://schemas.microsoft.com/office/powerpoint/2010/main" val="40696661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er</a:t>
            </a:r>
            <a:endParaRPr lang="en-US" dirty="0"/>
          </a:p>
        </p:txBody>
      </p:sp>
      <p:sp>
        <p:nvSpPr>
          <p:cNvPr id="4" name="Slide Number Placeholder 3"/>
          <p:cNvSpPr>
            <a:spLocks noGrp="1"/>
          </p:cNvSpPr>
          <p:nvPr>
            <p:ph type="sldNum" sz="quarter" idx="10"/>
          </p:nvPr>
        </p:nvSpPr>
        <p:spPr/>
        <p:txBody>
          <a:bodyPr/>
          <a:lstStyle/>
          <a:p>
            <a:fld id="{4F77037B-C278-4F7E-BDDC-1D877EA08BB8}" type="slidenum">
              <a:rPr lang="en-US" smtClean="0"/>
              <a:t>47</a:t>
            </a:fld>
            <a:endParaRPr lang="en-US"/>
          </a:p>
        </p:txBody>
      </p:sp>
    </p:spTree>
    <p:extLst>
      <p:ext uri="{BB962C8B-B14F-4D97-AF65-F5344CB8AC3E}">
        <p14:creationId xmlns:p14="http://schemas.microsoft.com/office/powerpoint/2010/main" val="4047773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6A3B783-4B7C-4EFF-B620-F1AD8D940D91}" type="slidenum">
              <a:rPr lang="en-US" smtClean="0"/>
              <a:pPr>
                <a:defRPr/>
              </a:pPr>
              <a:t>48</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9F9B282-209E-41E7-BAE9-147D4B5CDEC9}" type="slidenum">
              <a:rPr lang="en-US" smtClean="0"/>
              <a:pPr>
                <a:defRPr/>
              </a:pPr>
              <a:t>49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55FABC-CDF9-40FA-B854-385864832F58}" type="slidenum">
              <a:rPr lang="en-US"/>
              <a:pPr fontAlgn="base">
                <a:spcBef>
                  <a:spcPct val="0"/>
                </a:spcBef>
                <a:spcAft>
                  <a:spcPct val="0"/>
                </a:spcAft>
                <a:defRPr/>
              </a:pPr>
              <a:t>50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C90729B-6C11-47AF-91E3-D2A94EAFA0FA}" type="slidenum">
              <a:rPr lang="en-US" smtClean="0"/>
              <a:pPr>
                <a:defRPr/>
              </a:pPr>
              <a:t>52</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EEB9F24-1CFB-48CE-8944-7D12468384F4}" type="slidenum">
              <a:rPr lang="en-US" smtClean="0"/>
              <a:pPr>
                <a:defRPr/>
              </a:pPr>
              <a:t>53</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F71E256-C5A1-45E8-AF3B-02DA3988BABF}" type="slidenum">
              <a:rPr lang="en-US" smtClean="0"/>
              <a:pPr>
                <a:defRPr/>
              </a:pPr>
              <a:t>55</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0CE1AB2-2E98-4DD2-B0C9-9F3B24D3C64E}" type="slidenum">
              <a:rPr lang="en-US" smtClean="0"/>
              <a:pPr>
                <a:defRPr/>
              </a:pPr>
              <a:t>56</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0CE1AB2-2E98-4DD2-B0C9-9F3B24D3C64E}" type="slidenum">
              <a:rPr lang="en-US" smtClean="0"/>
              <a:pPr>
                <a:defRPr/>
              </a:pPr>
              <a:t>57</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er</a:t>
            </a:r>
            <a:endParaRPr lang="en-US" dirty="0"/>
          </a:p>
        </p:txBody>
      </p:sp>
      <p:sp>
        <p:nvSpPr>
          <p:cNvPr id="4" name="Slide Number Placeholder 3"/>
          <p:cNvSpPr>
            <a:spLocks noGrp="1"/>
          </p:cNvSpPr>
          <p:nvPr>
            <p:ph type="sldNum" sz="quarter" idx="10"/>
          </p:nvPr>
        </p:nvSpPr>
        <p:spPr/>
        <p:txBody>
          <a:bodyPr/>
          <a:lstStyle/>
          <a:p>
            <a:fld id="{4F77037B-C278-4F7E-BDDC-1D877EA08BB8}" type="slidenum">
              <a:rPr lang="en-US" smtClean="0"/>
              <a:t>59</a:t>
            </a:fld>
            <a:endParaRPr lang="en-US"/>
          </a:p>
        </p:txBody>
      </p:sp>
    </p:spTree>
    <p:extLst>
      <p:ext uri="{BB962C8B-B14F-4D97-AF65-F5344CB8AC3E}">
        <p14:creationId xmlns:p14="http://schemas.microsoft.com/office/powerpoint/2010/main" val="4047773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75CAC4F9-AA0F-4549-BE27-FE2402F3BE9B}" type="slidenum">
              <a:rPr lang="en-US" smtClean="0"/>
              <a:pPr>
                <a:defRPr/>
              </a:pPr>
              <a:t>19</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9F9B282-209E-41E7-BAE9-147D4B5CDEC9}" type="slidenum">
              <a:rPr lang="en-US" smtClean="0"/>
              <a:pPr>
                <a:defRPr/>
              </a:pPr>
              <a:t>60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760B396-574B-417A-99D3-A28F86EEBD1C}" type="slidenum">
              <a:rPr lang="en-US" smtClean="0"/>
              <a:pPr>
                <a:defRPr/>
              </a:pPr>
              <a:t>22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AB486E66-2EB0-4C49-A48F-C4F85B1956D2}" type="slidenum">
              <a:rPr lang="en-US" smtClean="0"/>
              <a:pPr>
                <a:defRPr/>
              </a:pPr>
              <a:t>23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2774B55-7FE3-4498-9A18-44D44226C31C}" type="slidenum">
              <a:rPr lang="en-US" smtClean="0"/>
              <a:pPr>
                <a:defRPr/>
              </a:pPr>
              <a:t>28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E17E043-763D-43E6-8AAB-4DF59FD04653}" type="slidenum">
              <a:rPr lang="en-US" smtClean="0"/>
              <a:pPr>
                <a:defRPr/>
              </a:pPr>
              <a:t>29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9C14065-1300-486C-B890-879C23676310}" type="slidenum">
              <a:rPr lang="en-US" smtClean="0"/>
              <a:pPr>
                <a:defRPr/>
              </a:pPr>
              <a:t>30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8CA7644-D581-40DB-B964-AEEC695A1B99}" type="slidenum">
              <a:rPr lang="en-US" smtClean="0"/>
              <a:pPr>
                <a:defRPr/>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6/21/2014</a:t>
            </a:r>
            <a:endParaRPr lang="en-US"/>
          </a:p>
        </p:txBody>
      </p:sp>
      <p:sp>
        <p:nvSpPr>
          <p:cNvPr id="17" name="Footer Placeholder 16"/>
          <p:cNvSpPr>
            <a:spLocks noGrp="1"/>
          </p:cNvSpPr>
          <p:nvPr>
            <p:ph type="ftr" sz="quarter" idx="11"/>
          </p:nvPr>
        </p:nvSpPr>
        <p:spPr/>
        <p:txBody>
          <a:bodyPr/>
          <a:lstStyle/>
          <a:p>
            <a:r>
              <a:rPr lang="en-US" smtClean="0"/>
              <a:t>CSE651B, B.Ramamurthy</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F768459-6212-4D2A-96F4-1C14D4B7F43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51575"/>
            <a:ext cx="1981200" cy="457200"/>
          </a:xfrm>
        </p:spPr>
        <p:txBody>
          <a:bodyPr/>
          <a:lstStyle>
            <a:lvl1pPr>
              <a:defRPr/>
            </a:lvl1pPr>
          </a:lstStyle>
          <a:p>
            <a:pPr>
              <a:defRPr/>
            </a:pPr>
            <a:r>
              <a:rPr lang="en-US" smtClean="0"/>
              <a:t>6/21/2014</a:t>
            </a:r>
            <a:endParaRPr lang="en-US"/>
          </a:p>
        </p:txBody>
      </p:sp>
      <p:sp>
        <p:nvSpPr>
          <p:cNvPr id="6" name="Footer Placeholder 5"/>
          <p:cNvSpPr>
            <a:spLocks noGrp="1"/>
          </p:cNvSpPr>
          <p:nvPr>
            <p:ph type="ftr" sz="quarter" idx="11"/>
          </p:nvPr>
        </p:nvSpPr>
        <p:spPr>
          <a:xfrm>
            <a:off x="3352800" y="6248400"/>
            <a:ext cx="2971800" cy="457200"/>
          </a:xfrm>
        </p:spPr>
        <p:txBody>
          <a:bodyPr/>
          <a:lstStyle>
            <a:lvl1pPr>
              <a:defRPr/>
            </a:lvl1pPr>
          </a:lstStyle>
          <a:p>
            <a:pPr>
              <a:defRPr/>
            </a:pPr>
            <a:r>
              <a:rPr lang="en-US" smtClean="0"/>
              <a:t>CSE651B, B.Ramamurthy</a:t>
            </a:r>
            <a:endParaRPr lang="en-US"/>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pPr>
              <a:defRPr/>
            </a:pPr>
            <a:fld id="{8070E015-3302-4A07-8A41-67FD6503F767}" type="slidenum">
              <a:rPr lang="en-US"/>
              <a:pPr>
                <a:defRPr/>
              </a:pPr>
              <a:t>‹#›</a:t>
            </a:fld>
            <a:endParaRPr lang="en-US"/>
          </a:p>
        </p:txBody>
      </p:sp>
    </p:spTree>
    <p:extLst>
      <p:ext uri="{BB962C8B-B14F-4D97-AF65-F5344CB8AC3E}">
        <p14:creationId xmlns:p14="http://schemas.microsoft.com/office/powerpoint/2010/main" val="1027926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F768459-6212-4D2A-96F4-1C14D4B7F43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4" name="Date Placeholder 3"/>
          <p:cNvSpPr>
            <a:spLocks noGrp="1"/>
          </p:cNvSpPr>
          <p:nvPr>
            <p:ph type="dt" sz="half" idx="10"/>
          </p:nvPr>
        </p:nvSpPr>
        <p:spPr/>
        <p:txBody>
          <a:bodyPr/>
          <a:lstStyle/>
          <a:p>
            <a:r>
              <a:rPr lang="en-US" smtClean="0"/>
              <a:t>6/21/2014</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6/21/2014</a:t>
            </a:r>
            <a:endParaRPr lang="en-US"/>
          </a:p>
        </p:txBody>
      </p:sp>
      <p:sp>
        <p:nvSpPr>
          <p:cNvPr id="6" name="Footer Placeholder 5"/>
          <p:cNvSpPr>
            <a:spLocks noGrp="1"/>
          </p:cNvSpPr>
          <p:nvPr>
            <p:ph type="ftr" sz="quarter" idx="11"/>
          </p:nvPr>
        </p:nvSpPr>
        <p:spPr/>
        <p:txBody>
          <a:bodyPr/>
          <a:lstStyle/>
          <a:p>
            <a:r>
              <a:rPr lang="en-US" smtClean="0"/>
              <a:t>CSE651B, B.Ramamurthy</a:t>
            </a:r>
            <a:endParaRPr lang="en-US"/>
          </a:p>
        </p:txBody>
      </p:sp>
      <p:sp>
        <p:nvSpPr>
          <p:cNvPr id="7" name="Slide Number Placeholder 6"/>
          <p:cNvSpPr>
            <a:spLocks noGrp="1"/>
          </p:cNvSpPr>
          <p:nvPr>
            <p:ph type="sldNum" sz="quarter" idx="12"/>
          </p:nvPr>
        </p:nvSpPr>
        <p:spPr/>
        <p:txBody>
          <a:bodyPr/>
          <a:lstStyle/>
          <a:p>
            <a:fld id="{EF768459-6212-4D2A-96F4-1C14D4B7F43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CSE651B, B.Ramamurthy</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F768459-6212-4D2A-96F4-1C14D4B7F43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6/21/2014</a:t>
            </a:r>
            <a:endParaRPr lang="en-US"/>
          </a:p>
        </p:txBody>
      </p:sp>
      <p:sp>
        <p:nvSpPr>
          <p:cNvPr id="4" name="Footer Placeholder 3"/>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F768459-6212-4D2A-96F4-1C14D4B7F4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6/21/2014</a:t>
            </a:r>
            <a:endParaRPr lang="en-US"/>
          </a:p>
        </p:txBody>
      </p:sp>
      <p:sp>
        <p:nvSpPr>
          <p:cNvPr id="3" name="Footer Placeholder 2"/>
          <p:cNvSpPr>
            <a:spLocks noGrp="1"/>
          </p:cNvSpPr>
          <p:nvPr>
            <p:ph type="ftr" sz="quarter" idx="11"/>
          </p:nvPr>
        </p:nvSpPr>
        <p:spPr/>
        <p:txBody>
          <a:bodyPr/>
          <a:lstStyle/>
          <a:p>
            <a:r>
              <a:rPr lang="en-US" smtClean="0"/>
              <a:t>CSE651B, B.Ramamurthy</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F768459-6212-4D2A-96F4-1C14D4B7F4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6/21/2014</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CSE651B, B.Ramamurthy</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F768459-6212-4D2A-96F4-1C14D4B7F43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6/21/2014</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CSE651B, B.Ramamurthy</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6/21/2014</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CSE651B, B.Ramamurthy</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F768459-6212-4D2A-96F4-1C14D4B7F43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oogle.org/flutrend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s.yale.edu/homes/tap/Files/hopper-wit.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5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usatoday.com/story/money/business/2014/01/18/amazon-anticipates-orders/4637895/"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www.cloudera.com/hadoop-training-basic" TargetMode="External"/><Relationship Id="rId2" Type="http://schemas.openxmlformats.org/officeDocument/2006/relationships/hyperlink" Target="http://beowulf.csail.mit.edu/18.337-2012/MapReduce-book-final.pdf" TargetMode="External"/><Relationship Id="rId1" Type="http://schemas.openxmlformats.org/officeDocument/2006/relationships/slideLayout" Target="../slideLayouts/slideLayout2.xml"/><Relationship Id="rId5" Type="http://schemas.openxmlformats.org/officeDocument/2006/relationships/hyperlink" Target="http://hadoop.apache.org/core/docs/current/mapred_tutorial.html" TargetMode="External"/><Relationship Id="rId4" Type="http://schemas.openxmlformats.org/officeDocument/2006/relationships/hyperlink" Target="http://hadoop.apache.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657600"/>
            <a:ext cx="6781800" cy="762000"/>
          </a:xfrm>
        </p:spPr>
        <p:txBody>
          <a:bodyPr/>
          <a:lstStyle/>
          <a:p>
            <a:r>
              <a:rPr lang="en-US" dirty="0" smtClean="0"/>
              <a:t>B. Ramamurthy</a:t>
            </a:r>
            <a:endParaRPr lang="en-US" dirty="0"/>
          </a:p>
        </p:txBody>
      </p:sp>
      <p:sp>
        <p:nvSpPr>
          <p:cNvPr id="2" name="Title 1"/>
          <p:cNvSpPr>
            <a:spLocks noGrp="1"/>
          </p:cNvSpPr>
          <p:nvPr>
            <p:ph type="ctrTitle"/>
          </p:nvPr>
        </p:nvSpPr>
        <p:spPr>
          <a:xfrm>
            <a:off x="685800" y="609601"/>
            <a:ext cx="7772400" cy="2514599"/>
          </a:xfrm>
        </p:spPr>
        <p:txBody>
          <a:bodyPr>
            <a:normAutofit/>
          </a:bodyPr>
          <a:lstStyle/>
          <a:p>
            <a:r>
              <a:rPr lang="en-US" sz="4000" dirty="0" smtClean="0"/>
              <a:t>Emerging </a:t>
            </a:r>
            <a:r>
              <a:rPr lang="en-US" sz="4000" dirty="0" smtClean="0"/>
              <a:t>Applications </a:t>
            </a:r>
            <a:r>
              <a:rPr lang="en-US" sz="4000" dirty="0" smtClean="0"/>
              <a:t>and Platforms#7: Big Data Algorithms and Infrastructures</a:t>
            </a:r>
            <a:endParaRPr lang="en-US" sz="4000"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1</a:t>
            </a:fld>
            <a:endParaRPr lang="en-US"/>
          </a:p>
        </p:txBody>
      </p:sp>
    </p:spTree>
    <p:extLst>
      <p:ext uri="{BB962C8B-B14F-4D97-AF65-F5344CB8AC3E}">
        <p14:creationId xmlns:p14="http://schemas.microsoft.com/office/powerpoint/2010/main" val="970524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rmAutofit/>
          </a:bodyPr>
          <a:lstStyle/>
          <a:p>
            <a:r>
              <a:rPr lang="en-US" dirty="0" smtClean="0"/>
              <a:t>More intelligent data-intensive applications</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10</a:t>
            </a:fld>
            <a:endParaRPr lang="en-US"/>
          </a:p>
        </p:txBody>
      </p:sp>
      <p:sp>
        <p:nvSpPr>
          <p:cNvPr id="3" name="Content Placeholder 2"/>
          <p:cNvSpPr>
            <a:spLocks noGrp="1"/>
          </p:cNvSpPr>
          <p:nvPr>
            <p:ph sz="quarter" idx="1"/>
          </p:nvPr>
        </p:nvSpPr>
        <p:spPr>
          <a:xfrm>
            <a:off x="457200" y="1600200"/>
            <a:ext cx="7772400" cy="4873752"/>
          </a:xfrm>
        </p:spPr>
        <p:txBody>
          <a:bodyPr>
            <a:normAutofit fontScale="92500" lnSpcReduction="10000"/>
          </a:bodyPr>
          <a:lstStyle/>
          <a:p>
            <a:r>
              <a:rPr lang="en-US" dirty="0" smtClean="0"/>
              <a:t>Social networking sites</a:t>
            </a:r>
          </a:p>
          <a:p>
            <a:r>
              <a:rPr lang="en-US" dirty="0" err="1" smtClean="0"/>
              <a:t>Mashups</a:t>
            </a:r>
            <a:r>
              <a:rPr lang="en-US" dirty="0" smtClean="0"/>
              <a:t> : applications that draw upon content retrieved from external sources to create entirely new innovative services.</a:t>
            </a:r>
          </a:p>
          <a:p>
            <a:r>
              <a:rPr lang="en-US" dirty="0" smtClean="0"/>
              <a:t>Portals</a:t>
            </a:r>
          </a:p>
          <a:p>
            <a:r>
              <a:rPr lang="en-US" dirty="0" smtClean="0"/>
              <a:t>Wikis: content aggregators; linked data; excellent data and fertile ground for applying concepts discussed in the text</a:t>
            </a:r>
          </a:p>
          <a:p>
            <a:r>
              <a:rPr lang="en-US" dirty="0" smtClean="0"/>
              <a:t>Media-sharing sites</a:t>
            </a:r>
          </a:p>
          <a:p>
            <a:r>
              <a:rPr lang="en-US" dirty="0" smtClean="0"/>
              <a:t>Online gaming</a:t>
            </a:r>
          </a:p>
          <a:p>
            <a:r>
              <a:rPr lang="en-US" dirty="0" smtClean="0"/>
              <a:t>Biological analysis</a:t>
            </a:r>
          </a:p>
          <a:p>
            <a:r>
              <a:rPr lang="en-US" dirty="0" smtClean="0"/>
              <a:t>Space exploration</a:t>
            </a:r>
          </a:p>
          <a:p>
            <a:pPr>
              <a:buNone/>
            </a:pPr>
            <a:endParaRPr lang="en-US" dirty="0" smtClean="0"/>
          </a:p>
          <a:p>
            <a:endParaRPr lang="en-US"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36040647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Algorithms</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11</a:t>
            </a:fld>
            <a:endParaRPr lang="en-US"/>
          </a:p>
        </p:txBody>
      </p:sp>
      <p:sp>
        <p:nvSpPr>
          <p:cNvPr id="3" name="Content Placeholder 2"/>
          <p:cNvSpPr>
            <a:spLocks noGrp="1"/>
          </p:cNvSpPr>
          <p:nvPr>
            <p:ph sz="quarter" idx="1"/>
          </p:nvPr>
        </p:nvSpPr>
        <p:spPr/>
        <p:txBody>
          <a:bodyPr>
            <a:normAutofit fontScale="92500"/>
          </a:bodyPr>
          <a:lstStyle/>
          <a:p>
            <a:r>
              <a:rPr lang="en-US" dirty="0" smtClean="0"/>
              <a:t>Statistical inference </a:t>
            </a:r>
          </a:p>
          <a:p>
            <a:r>
              <a:rPr lang="en-US" dirty="0" smtClean="0"/>
              <a:t>Machine learning is the capability of the software system to generalize based on past experience and the use of these generalization to provide answers to questions related old, new and future data.</a:t>
            </a:r>
          </a:p>
          <a:p>
            <a:r>
              <a:rPr lang="en-US" dirty="0" smtClean="0"/>
              <a:t>Data </a:t>
            </a:r>
            <a:r>
              <a:rPr lang="en-US" dirty="0" smtClean="0"/>
              <a:t>mining</a:t>
            </a:r>
          </a:p>
          <a:p>
            <a:r>
              <a:rPr lang="en-US" dirty="0" smtClean="0"/>
              <a:t>Deep data mining</a:t>
            </a:r>
            <a:endParaRPr lang="en-US" dirty="0" smtClean="0"/>
          </a:p>
          <a:p>
            <a:r>
              <a:rPr lang="en-US" dirty="0" smtClean="0"/>
              <a:t>Soft computing</a:t>
            </a:r>
          </a:p>
          <a:p>
            <a:r>
              <a:rPr lang="en-US" dirty="0" smtClean="0"/>
              <a:t>We also need algorithms that are specially designed for the emerging storage models and data characteristics.</a:t>
            </a:r>
            <a:endParaRPr lang="en-US"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2269022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0"/>
            <a:ext cx="8229600" cy="1295400"/>
          </a:xfrm>
        </p:spPr>
        <p:txBody>
          <a:bodyPr/>
          <a:lstStyle/>
          <a:p>
            <a:pPr eaLnBrk="1" hangingPunct="1">
              <a:defRPr/>
            </a:pPr>
            <a:r>
              <a:rPr lang="en-US" dirty="0" smtClean="0"/>
              <a:t>Different Type of Storage </a:t>
            </a:r>
          </a:p>
        </p:txBody>
      </p:sp>
      <p:sp>
        <p:nvSpPr>
          <p:cNvPr id="6" name="Date Placeholder 5"/>
          <p:cNvSpPr>
            <a:spLocks noGrp="1"/>
          </p:cNvSpPr>
          <p:nvPr>
            <p:ph type="dt" sz="half" idx="10"/>
          </p:nvPr>
        </p:nvSpPr>
        <p:spPr>
          <a:xfrm>
            <a:off x="6363347" y="6356350"/>
            <a:ext cx="2085975" cy="365125"/>
          </a:xfrm>
          <a:prstGeom prst="rect">
            <a:avLst/>
          </a:prstGeom>
        </p:spPr>
        <p:txBody>
          <a:bodyPr/>
          <a:lstStyle/>
          <a:p>
            <a:pPr>
              <a:defRPr/>
            </a:pPr>
            <a:r>
              <a:rPr lang="en-US" smtClean="0"/>
              <a:t>6/21/2014</a:t>
            </a:r>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F2A3F065-3229-47AB-BA52-A7B739E41773}" type="slidenum">
              <a:rPr lang="en-US"/>
              <a:pPr>
                <a:defRPr/>
              </a:pPr>
              <a:t>12</a:t>
            </a:fld>
            <a:endParaRPr lang="en-US"/>
          </a:p>
        </p:txBody>
      </p:sp>
      <p:sp>
        <p:nvSpPr>
          <p:cNvPr id="3" name="Content Placeholder 2"/>
          <p:cNvSpPr>
            <a:spLocks noGrp="1"/>
          </p:cNvSpPr>
          <p:nvPr>
            <p:ph sz="quarter" idx="1"/>
          </p:nvPr>
        </p:nvSpPr>
        <p:spPr>
          <a:xfrm>
            <a:off x="301625" y="1527175"/>
            <a:ext cx="8504238" cy="4572000"/>
          </a:xfrm>
        </p:spPr>
        <p:txBody>
          <a:bodyPr rtlCol="0">
            <a:normAutofit/>
          </a:bodyPr>
          <a:lstStyle/>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Internet introduced a new challenge in the form web logs, web crawler’s data: large scale “peta scale”</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But observe that this type of data has an uniquely different characteristic than your transactional or the “customer order” data, or “bank account data” : </a:t>
            </a:r>
          </a:p>
          <a:p>
            <a:pPr eaLnBrk="1" fontAlgn="auto" hangingPunct="1">
              <a:spcAft>
                <a:spcPts val="0"/>
              </a:spcAft>
              <a:buFont typeface="Arial" pitchFamily="34" charset="0"/>
              <a:buChar char="•"/>
              <a:defRPr/>
            </a:pPr>
            <a:r>
              <a:rPr lang="en-US" sz="1800" dirty="0">
                <a:solidFill>
                  <a:schemeClr val="tx1"/>
                </a:solidFill>
                <a:latin typeface="Maiandra GD" pitchFamily="34" charset="0"/>
              </a:rPr>
              <a:t> </a:t>
            </a:r>
            <a:r>
              <a:rPr lang="en-US" sz="1800" dirty="0" smtClean="0">
                <a:solidFill>
                  <a:schemeClr val="tx1"/>
                </a:solidFill>
                <a:latin typeface="Maiandra GD" pitchFamily="34" charset="0"/>
              </a:rPr>
              <a:t>The data type  is “write once read many (WORM)” ;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Privacy protected healthcare and patient information;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Historical financial data;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Other historical data </a:t>
            </a:r>
          </a:p>
          <a:p>
            <a:pPr marL="400050">
              <a:defRPr/>
            </a:pPr>
            <a:r>
              <a:rPr lang="en-US" sz="1800" dirty="0" smtClean="0">
                <a:solidFill>
                  <a:schemeClr val="tx1"/>
                </a:solidFill>
                <a:latin typeface="Maiandra GD" pitchFamily="34" charset="0"/>
              </a:rPr>
              <a:t>Relational file system and tables are insufficient.</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Large &lt;key, value&gt; stores (files) and storage management system.</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Built-in features for fault-tolerance, load balancing, data-transfer  and aggregation,…</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Clusters of distributed nodes for storage and computing.</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Computing is inherently parallel</a:t>
            </a:r>
          </a:p>
        </p:txBody>
      </p:sp>
      <p:sp>
        <p:nvSpPr>
          <p:cNvPr id="2" name="Footer Placeholder 1"/>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530699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r>
              <a:rPr lang="en-US" dirty="0" smtClean="0"/>
              <a:t>Big-data Concepts</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r>
              <a:rPr lang="en-US" smtClean="0"/>
              <a:t>6/21/2014</a:t>
            </a:r>
            <a:endParaRPr lang="en-US" dirty="0"/>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13</a:t>
            </a:fld>
            <a:endParaRPr lang="en-US"/>
          </a:p>
        </p:txBody>
      </p:sp>
      <p:sp>
        <p:nvSpPr>
          <p:cNvPr id="3" name="Content Placeholder 2"/>
          <p:cNvSpPr>
            <a:spLocks noGrp="1"/>
          </p:cNvSpPr>
          <p:nvPr>
            <p:ph sz="quarter" idx="1"/>
          </p:nvPr>
        </p:nvSpPr>
        <p:spPr/>
        <p:txBody>
          <a:bodyPr>
            <a:normAutofit fontScale="92500" lnSpcReduction="20000"/>
          </a:bodyPr>
          <a:lstStyle/>
          <a:p>
            <a:pPr marL="274320" indent="-274320">
              <a:buFont typeface="Wingdings 2"/>
              <a:buChar char=""/>
              <a:defRPr/>
            </a:pPr>
            <a:r>
              <a:rPr lang="en-US" dirty="0" smtClean="0">
                <a:solidFill>
                  <a:schemeClr val="tx1"/>
                </a:solidFill>
                <a:latin typeface="Maiandra GD" pitchFamily="34" charset="0"/>
              </a:rPr>
              <a:t>Originated from the Google File System (GFS) is the special </a:t>
            </a:r>
            <a:r>
              <a:rPr lang="en-US" dirty="0">
                <a:solidFill>
                  <a:schemeClr val="tx1"/>
                </a:solidFill>
                <a:latin typeface="Maiandra GD" pitchFamily="34" charset="0"/>
              </a:rPr>
              <a:t>&lt;key, value&gt; </a:t>
            </a:r>
            <a:r>
              <a:rPr lang="en-US" dirty="0" smtClean="0">
                <a:solidFill>
                  <a:schemeClr val="tx1"/>
                </a:solidFill>
                <a:latin typeface="Maiandra GD" pitchFamily="34" charset="0"/>
              </a:rPr>
              <a:t>store </a:t>
            </a:r>
          </a:p>
          <a:p>
            <a:pPr marL="274320" indent="-274320">
              <a:buFont typeface="Wingdings 2"/>
              <a:buChar char=""/>
              <a:defRPr/>
            </a:pPr>
            <a:r>
              <a:rPr lang="en-US" dirty="0" err="1" smtClean="0">
                <a:solidFill>
                  <a:schemeClr val="tx1"/>
                </a:solidFill>
                <a:latin typeface="Maiandra GD" pitchFamily="34" charset="0"/>
              </a:rPr>
              <a:t>Hadoop</a:t>
            </a:r>
            <a:r>
              <a:rPr lang="en-US" dirty="0" smtClean="0">
                <a:solidFill>
                  <a:schemeClr val="tx1"/>
                </a:solidFill>
                <a:latin typeface="Maiandra GD" pitchFamily="34" charset="0"/>
              </a:rPr>
              <a:t> </a:t>
            </a:r>
            <a:r>
              <a:rPr lang="en-US" dirty="0">
                <a:solidFill>
                  <a:schemeClr val="tx1"/>
                </a:solidFill>
                <a:latin typeface="Maiandra GD" pitchFamily="34" charset="0"/>
              </a:rPr>
              <a:t>Distributed file </a:t>
            </a:r>
            <a:r>
              <a:rPr lang="en-US" dirty="0" smtClean="0">
                <a:solidFill>
                  <a:schemeClr val="tx1"/>
                </a:solidFill>
                <a:latin typeface="Maiandra GD" pitchFamily="34" charset="0"/>
              </a:rPr>
              <a:t>system </a:t>
            </a:r>
            <a:r>
              <a:rPr lang="en-US" dirty="0">
                <a:solidFill>
                  <a:schemeClr val="tx1"/>
                </a:solidFill>
                <a:latin typeface="Maiandra GD" pitchFamily="34" charset="0"/>
              </a:rPr>
              <a:t>(</a:t>
            </a:r>
            <a:r>
              <a:rPr lang="en-US" dirty="0" smtClean="0">
                <a:solidFill>
                  <a:schemeClr val="tx1"/>
                </a:solidFill>
                <a:latin typeface="Maiandra GD" pitchFamily="34" charset="0"/>
              </a:rPr>
              <a:t>HDFS) is the open source version of this. (Currently an Apache project)</a:t>
            </a:r>
          </a:p>
          <a:p>
            <a:pPr marL="274320" indent="-274320">
              <a:buFont typeface="Wingdings 2"/>
              <a:buChar char=""/>
              <a:defRPr/>
            </a:pPr>
            <a:r>
              <a:rPr lang="en-US" dirty="0" smtClean="0">
                <a:solidFill>
                  <a:schemeClr val="tx1"/>
                </a:solidFill>
                <a:latin typeface="Maiandra GD" pitchFamily="34" charset="0"/>
              </a:rPr>
              <a:t>Parallel processing of the data using </a:t>
            </a:r>
            <a:r>
              <a:rPr lang="en-US" dirty="0" err="1" smtClean="0">
                <a:solidFill>
                  <a:schemeClr val="tx1"/>
                </a:solidFill>
                <a:latin typeface="Maiandra GD" pitchFamily="34" charset="0"/>
              </a:rPr>
              <a:t>MapReduce</a:t>
            </a:r>
            <a:r>
              <a:rPr lang="en-US" dirty="0" smtClean="0">
                <a:solidFill>
                  <a:schemeClr val="tx1"/>
                </a:solidFill>
                <a:latin typeface="Maiandra GD" pitchFamily="34" charset="0"/>
              </a:rPr>
              <a:t> (MR) programming model</a:t>
            </a:r>
          </a:p>
          <a:p>
            <a:pPr marL="274320" indent="-274320">
              <a:buFont typeface="Wingdings 2"/>
              <a:buChar char=""/>
              <a:defRPr/>
            </a:pPr>
            <a:r>
              <a:rPr lang="en-US" dirty="0" smtClean="0">
                <a:solidFill>
                  <a:schemeClr val="tx1"/>
                </a:solidFill>
                <a:latin typeface="Maiandra GD" pitchFamily="34" charset="0"/>
              </a:rPr>
              <a:t>Challenges</a:t>
            </a:r>
          </a:p>
          <a:p>
            <a:pPr marL="674370" lvl="1" indent="-274320">
              <a:buFont typeface="Wingdings 2"/>
              <a:buChar char=""/>
              <a:defRPr/>
            </a:pPr>
            <a:r>
              <a:rPr lang="en-US" sz="2200" dirty="0">
                <a:solidFill>
                  <a:schemeClr val="tx1"/>
                </a:solidFill>
                <a:latin typeface="Maiandra GD" pitchFamily="34" charset="0"/>
              </a:rPr>
              <a:t>F</a:t>
            </a:r>
            <a:r>
              <a:rPr lang="en-US" sz="2200" dirty="0" smtClean="0">
                <a:solidFill>
                  <a:schemeClr val="tx1"/>
                </a:solidFill>
                <a:latin typeface="Maiandra GD" pitchFamily="34" charset="0"/>
              </a:rPr>
              <a:t>ormulation of  MR algorithms  </a:t>
            </a:r>
          </a:p>
          <a:p>
            <a:pPr marL="674370" lvl="1" indent="-274320">
              <a:buFont typeface="Wingdings 2"/>
              <a:buChar char=""/>
              <a:defRPr/>
            </a:pPr>
            <a:r>
              <a:rPr lang="en-US" sz="2200" dirty="0" smtClean="0">
                <a:solidFill>
                  <a:schemeClr val="tx1"/>
                </a:solidFill>
                <a:latin typeface="Maiandra GD" pitchFamily="34" charset="0"/>
              </a:rPr>
              <a:t>Proper use of the features of infrastructure (Ex: sort)</a:t>
            </a:r>
          </a:p>
          <a:p>
            <a:pPr marL="674370" lvl="1" indent="-274320">
              <a:buFont typeface="Wingdings 2"/>
              <a:buChar char=""/>
              <a:defRPr/>
            </a:pPr>
            <a:r>
              <a:rPr lang="en-US" sz="2200" dirty="0" smtClean="0">
                <a:solidFill>
                  <a:schemeClr val="tx1"/>
                </a:solidFill>
                <a:latin typeface="Maiandra GD" pitchFamily="34" charset="0"/>
              </a:rPr>
              <a:t>Best practices in using MR and HDFS</a:t>
            </a:r>
          </a:p>
          <a:p>
            <a:pPr marL="274320" indent="-274320">
              <a:buFont typeface="Wingdings 2"/>
              <a:buChar char=""/>
              <a:defRPr/>
            </a:pPr>
            <a:r>
              <a:rPr lang="en-US" dirty="0" smtClean="0">
                <a:solidFill>
                  <a:schemeClr val="tx1"/>
                </a:solidFill>
                <a:latin typeface="Maiandra GD" pitchFamily="34" charset="0"/>
              </a:rPr>
              <a:t>An extensive ecosystem consisting of other components such  as column-based store (</a:t>
            </a:r>
            <a:r>
              <a:rPr lang="en-US" dirty="0" err="1" smtClean="0">
                <a:solidFill>
                  <a:schemeClr val="tx1"/>
                </a:solidFill>
                <a:latin typeface="Maiandra GD" pitchFamily="34" charset="0"/>
              </a:rPr>
              <a:t>Hbase</a:t>
            </a:r>
            <a:r>
              <a:rPr lang="en-US" dirty="0" smtClean="0">
                <a:solidFill>
                  <a:schemeClr val="tx1"/>
                </a:solidFill>
                <a:latin typeface="Maiandra GD" pitchFamily="34" charset="0"/>
              </a:rPr>
              <a:t>, </a:t>
            </a:r>
            <a:r>
              <a:rPr lang="en-US" dirty="0" err="1" smtClean="0">
                <a:solidFill>
                  <a:schemeClr val="tx1"/>
                </a:solidFill>
                <a:latin typeface="Maiandra GD" pitchFamily="34" charset="0"/>
              </a:rPr>
              <a:t>BigTable</a:t>
            </a:r>
            <a:r>
              <a:rPr lang="en-US" dirty="0" smtClean="0">
                <a:solidFill>
                  <a:schemeClr val="tx1"/>
                </a:solidFill>
                <a:latin typeface="Maiandra GD" pitchFamily="34" charset="0"/>
              </a:rPr>
              <a:t>), big data warehousing (Hive), workflow languages, etc.</a:t>
            </a:r>
          </a:p>
          <a:p>
            <a:pPr marL="0" indent="0">
              <a:buNone/>
              <a:defRPr/>
            </a:pPr>
            <a:endParaRPr lang="en-US" dirty="0" smtClean="0"/>
          </a:p>
          <a:p>
            <a:pPr marL="274320" indent="-274320">
              <a:buFont typeface="Wingdings 2"/>
              <a:buChar char=""/>
              <a:defRPr/>
            </a:pPr>
            <a:endParaRPr lang="en-US" dirty="0"/>
          </a:p>
          <a:p>
            <a:endParaRPr lang="en-US" dirty="0"/>
          </a:p>
        </p:txBody>
      </p:sp>
      <p:sp>
        <p:nvSpPr>
          <p:cNvPr id="5" name="Footer Placeholder 4"/>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12705367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&amp; Analytics</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r>
              <a:rPr lang="en-US" smtClean="0"/>
              <a:t>6/21/2014</a:t>
            </a:r>
            <a:endParaRPr lang="en-US"/>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14</a:t>
            </a:fld>
            <a:endParaRPr lang="en-US"/>
          </a:p>
        </p:txBody>
      </p:sp>
      <p:sp>
        <p:nvSpPr>
          <p:cNvPr id="3" name="Content Placeholder 2"/>
          <p:cNvSpPr>
            <a:spLocks noGrp="1"/>
          </p:cNvSpPr>
          <p:nvPr>
            <p:ph sz="quarter" idx="1"/>
          </p:nvPr>
        </p:nvSpPr>
        <p:spPr/>
        <p:txBody>
          <a:bodyPr>
            <a:normAutofit fontScale="92500"/>
          </a:bodyPr>
          <a:lstStyle/>
          <a:p>
            <a:r>
              <a:rPr lang="en-US" dirty="0" smtClean="0">
                <a:solidFill>
                  <a:schemeClr val="tx1"/>
                </a:solidFill>
              </a:rPr>
              <a:t>We have witnessed explosion in algorithmic solutions.</a:t>
            </a:r>
          </a:p>
          <a:p>
            <a:r>
              <a:rPr lang="en-US" dirty="0" smtClean="0">
                <a:solidFill>
                  <a:schemeClr val="tx1"/>
                </a:solidFill>
              </a:rPr>
              <a:t>“In pioneer days they used oxen for heavy pulling, when one couldn’t budge a log they didn’t try to grow a larger ox. We shouldn’t be trying for bigger computers, but for more systems of computers.” </a:t>
            </a:r>
            <a:r>
              <a:rPr lang="en-US" dirty="0">
                <a:solidFill>
                  <a:schemeClr val="tx1"/>
                </a:solidFill>
              </a:rPr>
              <a:t>G</a:t>
            </a:r>
            <a:r>
              <a:rPr lang="en-US" dirty="0" smtClean="0">
                <a:solidFill>
                  <a:schemeClr val="tx1"/>
                </a:solidFill>
              </a:rPr>
              <a:t>race Hopper</a:t>
            </a:r>
          </a:p>
          <a:p>
            <a:r>
              <a:rPr lang="en-US" dirty="0" smtClean="0">
                <a:solidFill>
                  <a:schemeClr val="tx1"/>
                </a:solidFill>
              </a:rPr>
              <a:t>What you cannot achieve by an algorithm can be achieved by more data.</a:t>
            </a:r>
          </a:p>
          <a:p>
            <a:r>
              <a:rPr lang="en-US" dirty="0" smtClean="0">
                <a:solidFill>
                  <a:schemeClr val="tx1"/>
                </a:solidFill>
              </a:rPr>
              <a:t>Big data if analyzed right gives you better answers: Center for disease control prediction of flu vs. prediction of flu through “search” data 2 full weeks before the onset of flu season! </a:t>
            </a:r>
            <a:r>
              <a:rPr lang="en-US" dirty="0">
                <a:hlinkClick r:id="rId2"/>
              </a:rPr>
              <a:t>http://www.google.org/flutrends</a:t>
            </a:r>
            <a:r>
              <a:rPr lang="en-US" dirty="0" smtClean="0">
                <a:hlinkClick r:id="rId2"/>
              </a:rPr>
              <a:t>/</a:t>
            </a:r>
            <a:endParaRPr lang="en-US" dirty="0" smtClean="0"/>
          </a:p>
          <a:p>
            <a:endParaRPr lang="en-US" dirty="0" smtClean="0">
              <a:solidFill>
                <a:schemeClr val="tx1"/>
              </a:solidFill>
            </a:endParaRPr>
          </a:p>
          <a:p>
            <a:pPr marL="0" indent="0">
              <a:buNone/>
            </a:pPr>
            <a:endParaRPr lang="en-US" dirty="0"/>
          </a:p>
        </p:txBody>
      </p:sp>
      <p:sp>
        <p:nvSpPr>
          <p:cNvPr id="5" name="Footer Placeholder 4"/>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3612542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fontAlgn="auto" hangingPunct="1">
              <a:spcAft>
                <a:spcPts val="0"/>
              </a:spcAft>
              <a:defRPr/>
            </a:pPr>
            <a:r>
              <a:rPr lang="en-US" dirty="0" smtClean="0"/>
              <a:t>Cloud Computing</a:t>
            </a:r>
            <a:r>
              <a:rPr lang="en-US" sz="4400" dirty="0" smtClean="0"/>
              <a:t> </a:t>
            </a:r>
            <a:endParaRPr lang="en-US" sz="4400" dirty="0"/>
          </a:p>
        </p:txBody>
      </p:sp>
      <p:sp>
        <p:nvSpPr>
          <p:cNvPr id="7" name="Date Placeholder 6"/>
          <p:cNvSpPr>
            <a:spLocks noGrp="1"/>
          </p:cNvSpPr>
          <p:nvPr>
            <p:ph type="dt" sz="half" idx="10"/>
          </p:nvPr>
        </p:nvSpPr>
        <p:spPr>
          <a:xfrm>
            <a:off x="6363347" y="6356350"/>
            <a:ext cx="2085975" cy="365125"/>
          </a:xfrm>
          <a:prstGeom prst="rect">
            <a:avLst/>
          </a:prstGeom>
        </p:spPr>
        <p:txBody>
          <a:bodyPr/>
          <a:lstStyle/>
          <a:p>
            <a:pPr>
              <a:defRPr/>
            </a:pPr>
            <a:r>
              <a:rPr lang="en-US" smtClean="0"/>
              <a:t>6/21/2014</a:t>
            </a:r>
            <a:endParaRPr lang="en-US" dirty="0"/>
          </a:p>
        </p:txBody>
      </p:sp>
      <p:sp>
        <p:nvSpPr>
          <p:cNvPr id="9" name="Slide Number Placeholder 8"/>
          <p:cNvSpPr>
            <a:spLocks noGrp="1"/>
          </p:cNvSpPr>
          <p:nvPr>
            <p:ph type="sldNum" sz="quarter" idx="12"/>
          </p:nvPr>
        </p:nvSpPr>
        <p:spPr>
          <a:xfrm>
            <a:off x="8543278" y="6356350"/>
            <a:ext cx="561975" cy="365125"/>
          </a:xfrm>
          <a:prstGeom prst="rect">
            <a:avLst/>
          </a:prstGeom>
        </p:spPr>
        <p:txBody>
          <a:bodyPr/>
          <a:lstStyle/>
          <a:p>
            <a:pPr>
              <a:defRPr/>
            </a:pPr>
            <a:fld id="{C8155349-3D61-4FD9-BDFB-FBD5E0BC9588}" type="slidenum">
              <a:rPr lang="en-US"/>
              <a:pPr>
                <a:defRPr/>
              </a:pPr>
              <a:t>15</a:t>
            </a:fld>
            <a:endParaRPr lang="en-US"/>
          </a:p>
        </p:txBody>
      </p:sp>
      <p:sp>
        <p:nvSpPr>
          <p:cNvPr id="26627" name="Content Placeholder 5"/>
          <p:cNvSpPr>
            <a:spLocks noGrp="1"/>
          </p:cNvSpPr>
          <p:nvPr>
            <p:ph sz="quarter" idx="1"/>
          </p:nvPr>
        </p:nvSpPr>
        <p:spPr>
          <a:xfrm>
            <a:off x="533400" y="1470818"/>
            <a:ext cx="8229600" cy="4525963"/>
          </a:xfrm>
        </p:spPr>
        <p:txBody>
          <a:bodyPr>
            <a:normAutofit fontScale="92500" lnSpcReduction="10000"/>
          </a:bodyPr>
          <a:lstStyle/>
          <a:p>
            <a:pPr eaLnBrk="1" hangingPunct="1"/>
            <a:r>
              <a:rPr lang="en-US" dirty="0" smtClean="0">
                <a:solidFill>
                  <a:schemeClr val="tx1"/>
                </a:solidFill>
                <a:latin typeface="Maiandra GD" pitchFamily="34" charset="0"/>
              </a:rPr>
              <a:t>Cloud is a facilitator for Big Data computing and is an indispensable in this context</a:t>
            </a:r>
          </a:p>
          <a:p>
            <a:pPr eaLnBrk="1" hangingPunct="1"/>
            <a:r>
              <a:rPr lang="en-US" dirty="0" smtClean="0">
                <a:solidFill>
                  <a:schemeClr val="tx1"/>
                </a:solidFill>
                <a:latin typeface="Maiandra GD" pitchFamily="34" charset="0"/>
              </a:rPr>
              <a:t>Cloud provides processor, software, operating systems, storage, monitoring, load balancing, clusters and other requirements as a service </a:t>
            </a:r>
          </a:p>
          <a:p>
            <a:pPr eaLnBrk="1" hangingPunct="1"/>
            <a:r>
              <a:rPr lang="en-US" i="1" dirty="0" smtClean="0">
                <a:solidFill>
                  <a:schemeClr val="tx1"/>
                </a:solidFill>
                <a:latin typeface="Maiandra GD" pitchFamily="34" charset="0"/>
              </a:rPr>
              <a:t>Cloud offers accessibility to  Big Data computing</a:t>
            </a:r>
          </a:p>
          <a:p>
            <a:pPr eaLnBrk="1" hangingPunct="1"/>
            <a:r>
              <a:rPr lang="en-US" dirty="0" smtClean="0">
                <a:solidFill>
                  <a:schemeClr val="tx1"/>
                </a:solidFill>
                <a:latin typeface="Maiandra GD" pitchFamily="34" charset="0"/>
              </a:rPr>
              <a:t>Cloud computing models: </a:t>
            </a:r>
          </a:p>
          <a:p>
            <a:pPr lvl="1" eaLnBrk="1" hangingPunct="1"/>
            <a:r>
              <a:rPr lang="en-US" sz="2400" dirty="0" smtClean="0">
                <a:solidFill>
                  <a:schemeClr val="tx1"/>
                </a:solidFill>
                <a:latin typeface="Maiandra GD" pitchFamily="34" charset="0"/>
              </a:rPr>
              <a:t>platform (</a:t>
            </a:r>
            <a:r>
              <a:rPr lang="en-US" sz="2400" dirty="0" err="1" smtClean="0">
                <a:solidFill>
                  <a:schemeClr val="tx1"/>
                </a:solidFill>
                <a:latin typeface="Maiandra GD" pitchFamily="34" charset="0"/>
              </a:rPr>
              <a:t>PaaS</a:t>
            </a:r>
            <a:r>
              <a:rPr lang="en-US" sz="2400" dirty="0" smtClean="0">
                <a:solidFill>
                  <a:schemeClr val="tx1"/>
                </a:solidFill>
                <a:latin typeface="Maiandra GD" pitchFamily="34" charset="0"/>
              </a:rPr>
              <a:t>), Microsoft Azure</a:t>
            </a:r>
          </a:p>
          <a:p>
            <a:pPr lvl="1" eaLnBrk="1" hangingPunct="1"/>
            <a:r>
              <a:rPr lang="en-US" sz="2400" dirty="0" smtClean="0">
                <a:solidFill>
                  <a:schemeClr val="tx1"/>
                </a:solidFill>
                <a:latin typeface="Maiandra GD" pitchFamily="34" charset="0"/>
              </a:rPr>
              <a:t>software (</a:t>
            </a:r>
            <a:r>
              <a:rPr lang="en-US" sz="2400" dirty="0" err="1" smtClean="0">
                <a:solidFill>
                  <a:schemeClr val="tx1"/>
                </a:solidFill>
                <a:latin typeface="Maiandra GD" pitchFamily="34" charset="0"/>
              </a:rPr>
              <a:t>SaaS</a:t>
            </a:r>
            <a:r>
              <a:rPr lang="en-US" sz="2400" dirty="0" smtClean="0">
                <a:solidFill>
                  <a:schemeClr val="tx1"/>
                </a:solidFill>
                <a:latin typeface="Maiandra GD" pitchFamily="34" charset="0"/>
              </a:rPr>
              <a:t>), Google App Engine (GAE)</a:t>
            </a:r>
          </a:p>
          <a:p>
            <a:pPr lvl="1" eaLnBrk="1" hangingPunct="1"/>
            <a:r>
              <a:rPr lang="en-US" sz="2400" dirty="0" smtClean="0">
                <a:solidFill>
                  <a:schemeClr val="tx1"/>
                </a:solidFill>
                <a:latin typeface="Maiandra GD" pitchFamily="34" charset="0"/>
              </a:rPr>
              <a:t>infrastructure (</a:t>
            </a:r>
            <a:r>
              <a:rPr lang="en-US" sz="2400" dirty="0" err="1" smtClean="0">
                <a:solidFill>
                  <a:schemeClr val="tx1"/>
                </a:solidFill>
                <a:latin typeface="Maiandra GD" pitchFamily="34" charset="0"/>
              </a:rPr>
              <a:t>IaaS</a:t>
            </a:r>
            <a:r>
              <a:rPr lang="en-US" sz="2400" dirty="0" smtClean="0">
                <a:solidFill>
                  <a:schemeClr val="tx1"/>
                </a:solidFill>
                <a:latin typeface="Maiandra GD" pitchFamily="34" charset="0"/>
              </a:rPr>
              <a:t>), Amazon web services (AWS) </a:t>
            </a:r>
          </a:p>
          <a:p>
            <a:pPr lvl="1" eaLnBrk="1" hangingPunct="1"/>
            <a:r>
              <a:rPr lang="en-US" sz="2400" dirty="0" smtClean="0">
                <a:solidFill>
                  <a:schemeClr val="tx1"/>
                </a:solidFill>
                <a:latin typeface="Maiandra GD" pitchFamily="34" charset="0"/>
              </a:rPr>
              <a:t>Services-based application programming interface (API)</a:t>
            </a:r>
          </a:p>
        </p:txBody>
      </p:sp>
      <p:pic>
        <p:nvPicPr>
          <p:cNvPr id="10" name="Picture 6" descr="azureflag768.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34743" y="3968427"/>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google-app-engine.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0900" y="44256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amazon_aws_logo.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44983" y="4860441"/>
            <a:ext cx="912813" cy="37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4270956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Enabling Technologies for Cloud computing</a:t>
            </a:r>
            <a:endParaRPr lang="en-US" dirty="0"/>
          </a:p>
        </p:txBody>
      </p:sp>
      <p:sp>
        <p:nvSpPr>
          <p:cNvPr id="3" name="Content Placeholder 2"/>
          <p:cNvSpPr>
            <a:spLocks noGrp="1"/>
          </p:cNvSpPr>
          <p:nvPr>
            <p:ph sz="quarter" idx="1"/>
          </p:nvPr>
        </p:nvSpPr>
        <p:spPr/>
        <p:txBody>
          <a:bodyPr/>
          <a:lstStyle/>
          <a:p>
            <a:r>
              <a:rPr lang="en-US" dirty="0" smtClean="0"/>
              <a:t>Web services</a:t>
            </a:r>
          </a:p>
          <a:p>
            <a:r>
              <a:rPr lang="en-US" dirty="0" smtClean="0"/>
              <a:t>Multicore </a:t>
            </a:r>
            <a:r>
              <a:rPr lang="en-US" dirty="0" smtClean="0"/>
              <a:t>machines</a:t>
            </a:r>
          </a:p>
          <a:p>
            <a:r>
              <a:rPr lang="en-US" dirty="0" smtClean="0"/>
              <a:t>Newer computation model and storage structures</a:t>
            </a:r>
          </a:p>
          <a:p>
            <a:r>
              <a:rPr lang="en-US" dirty="0" smtClean="0"/>
              <a:t>Parallelism</a:t>
            </a:r>
          </a:p>
          <a:p>
            <a:endParaRPr lang="en-US" dirty="0" smtClean="0"/>
          </a:p>
          <a:p>
            <a:endParaRPr lang="en-US" dirty="0" smtClean="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16</a:t>
            </a:fld>
            <a:endParaRPr lang="en-US"/>
          </a:p>
        </p:txBody>
      </p:sp>
    </p:spTree>
    <p:extLst>
      <p:ext uri="{BB962C8B-B14F-4D97-AF65-F5344CB8AC3E}">
        <p14:creationId xmlns:p14="http://schemas.microsoft.com/office/powerpoint/2010/main" val="4118096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p:cNvSpPr>
            <a:spLocks noGrp="1" noChangeArrowheads="1"/>
          </p:cNvSpPr>
          <p:nvPr>
            <p:ph type="title"/>
          </p:nvPr>
        </p:nvSpPr>
        <p:spPr>
          <a:xfrm>
            <a:off x="914400" y="457199"/>
            <a:ext cx="7772400" cy="963613"/>
          </a:xfrm>
        </p:spPr>
        <p:txBody>
          <a:bodyPr/>
          <a:lstStyle/>
          <a:p>
            <a:r>
              <a:rPr lang="en-US" sz="3200" dirty="0" smtClean="0"/>
              <a:t>Evolution of the service concept</a:t>
            </a:r>
          </a:p>
        </p:txBody>
      </p:sp>
      <p:sp>
        <p:nvSpPr>
          <p:cNvPr id="1038" name="Rectangle 3"/>
          <p:cNvSpPr>
            <a:spLocks noGrp="1" noChangeArrowheads="1"/>
          </p:cNvSpPr>
          <p:nvPr>
            <p:ph type="body" sz="half" idx="1"/>
          </p:nvPr>
        </p:nvSpPr>
        <p:spPr/>
        <p:txBody>
          <a:bodyPr/>
          <a:lstStyle/>
          <a:p>
            <a:pPr>
              <a:lnSpc>
                <a:spcPct val="90000"/>
              </a:lnSpc>
            </a:pPr>
            <a:r>
              <a:rPr lang="en-US" sz="2400" smtClean="0"/>
              <a:t>A service is a meaningful activity that a computer program performs on request of another computer program.</a:t>
            </a:r>
          </a:p>
          <a:p>
            <a:pPr>
              <a:lnSpc>
                <a:spcPct val="90000"/>
              </a:lnSpc>
            </a:pPr>
            <a:r>
              <a:rPr lang="en-US" sz="2400" smtClean="0"/>
              <a:t>Technical definition: A service a remotely accessible, self-contained application module.</a:t>
            </a:r>
          </a:p>
          <a:p>
            <a:pPr>
              <a:lnSpc>
                <a:spcPct val="90000"/>
              </a:lnSpc>
            </a:pPr>
            <a:r>
              <a:rPr lang="en-US" sz="2400" smtClean="0"/>
              <a:t>From IBM, </a:t>
            </a:r>
          </a:p>
        </p:txBody>
      </p:sp>
      <p:sp>
        <p:nvSpPr>
          <p:cNvPr id="1034" name="Date Placeholder 4"/>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pPr>
            <a:r>
              <a:rPr lang="en-US" smtClean="0">
                <a:solidFill>
                  <a:srgbClr val="FFFFFF"/>
                </a:solidFill>
              </a:rPr>
              <a:t>6/21/2014</a:t>
            </a:r>
            <a:endParaRPr lang="en-US" smtClean="0">
              <a:solidFill>
                <a:srgbClr val="FFFFFF"/>
              </a:solidFill>
            </a:endParaRPr>
          </a:p>
        </p:txBody>
      </p:sp>
      <p:sp>
        <p:nvSpPr>
          <p:cNvPr id="1035"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pPr>
            <a:r>
              <a:rPr lang="en-US" smtClean="0">
                <a:solidFill>
                  <a:srgbClr val="FFFFFF"/>
                </a:solidFill>
              </a:rPr>
              <a:t>CSE651B, B.Ramamurthy</a:t>
            </a:r>
            <a:endParaRPr lang="en-US" smtClean="0">
              <a:solidFill>
                <a:srgbClr val="FFFFFF"/>
              </a:solidFill>
            </a:endParaRPr>
          </a:p>
        </p:txBody>
      </p:sp>
      <p:sp>
        <p:nvSpPr>
          <p:cNvPr id="7" name="Slide Number Placeholder 6"/>
          <p:cNvSpPr>
            <a:spLocks noGrp="1"/>
          </p:cNvSpPr>
          <p:nvPr>
            <p:ph type="sldNum" sz="quarter" idx="12"/>
          </p:nvPr>
        </p:nvSpPr>
        <p:spPr/>
        <p:txBody>
          <a:bodyPr/>
          <a:lstStyle/>
          <a:p>
            <a:pPr>
              <a:defRPr/>
            </a:pPr>
            <a:fld id="{86FCDC5B-CF78-42EB-A11E-F10D10D4786C}" type="slidenum">
              <a:rPr lang="en-US"/>
              <a:pPr>
                <a:defRPr/>
              </a:pPr>
              <a:t>17</a:t>
            </a:fld>
            <a:endParaRPr lang="en-US"/>
          </a:p>
        </p:txBody>
      </p:sp>
      <p:grpSp>
        <p:nvGrpSpPr>
          <p:cNvPr id="2" name="Diagram 2"/>
          <p:cNvGrpSpPr>
            <a:grpSpLocks/>
          </p:cNvGrpSpPr>
          <p:nvPr/>
        </p:nvGrpSpPr>
        <p:grpSpPr bwMode="auto">
          <a:xfrm>
            <a:off x="4876800" y="1600200"/>
            <a:ext cx="3810000" cy="4530725"/>
            <a:chOff x="1680" y="633"/>
            <a:chExt cx="2568" cy="3055"/>
          </a:xfrm>
        </p:grpSpPr>
        <p:sp>
          <p:nvSpPr>
            <p:cNvPr id="3" name="_s1028"/>
            <p:cNvSpPr>
              <a:spLocks noChangeArrowheads="1" noTextEdit="1"/>
            </p:cNvSpPr>
            <p:nvPr/>
          </p:nvSpPr>
          <p:spPr bwMode="auto">
            <a:xfrm>
              <a:off x="1989" y="1486"/>
              <a:ext cx="1350" cy="1350"/>
            </a:xfrm>
            <a:custGeom>
              <a:avLst/>
              <a:gdLst>
                <a:gd name="G0" fmla="+- 3600 0 0"/>
                <a:gd name="G1" fmla="+- 21600 0 3600"/>
                <a:gd name="G2" fmla="+- 21600 0 36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00" y="10800"/>
                  </a:moveTo>
                  <a:cubicBezTo>
                    <a:pt x="3600" y="14776"/>
                    <a:pt x="6824" y="18000"/>
                    <a:pt x="10800" y="18000"/>
                  </a:cubicBezTo>
                  <a:cubicBezTo>
                    <a:pt x="14776" y="18000"/>
                    <a:pt x="18000" y="14776"/>
                    <a:pt x="18000" y="10800"/>
                  </a:cubicBezTo>
                  <a:cubicBezTo>
                    <a:pt x="18000" y="6824"/>
                    <a:pt x="14776" y="3600"/>
                    <a:pt x="10800" y="3600"/>
                  </a:cubicBezTo>
                  <a:cubicBezTo>
                    <a:pt x="6824" y="3600"/>
                    <a:pt x="3600" y="6824"/>
                    <a:pt x="3600" y="10800"/>
                  </a:cubicBezTo>
                  <a:close/>
                </a:path>
              </a:pathLst>
            </a:custGeom>
            <a:solidFill>
              <a:schemeClr val="accent1"/>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_s1029"/>
            <p:cNvSpPr>
              <a:spLocks/>
            </p:cNvSpPr>
            <p:nvPr/>
          </p:nvSpPr>
          <p:spPr bwMode="auto">
            <a:xfrm>
              <a:off x="3804" y="1561"/>
              <a:ext cx="360" cy="300"/>
            </a:xfrm>
            <a:prstGeom prst="callout2">
              <a:avLst>
                <a:gd name="adj1" fmla="val 25713"/>
                <a:gd name="adj2" fmla="val -14287"/>
                <a:gd name="adj3" fmla="val 25713"/>
                <a:gd name="adj4" fmla="val -22620"/>
                <a:gd name="adj5" fmla="val 200000"/>
                <a:gd name="adj6" fmla="val -160278"/>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Service</a:t>
              </a:r>
            </a:p>
          </p:txBody>
        </p:sp>
        <p:sp>
          <p:nvSpPr>
            <p:cNvPr id="5" name="_s1030"/>
            <p:cNvSpPr>
              <a:spLocks noChangeArrowheads="1" noTextEdit="1"/>
            </p:cNvSpPr>
            <p:nvPr/>
          </p:nvSpPr>
          <p:spPr bwMode="auto">
            <a:xfrm>
              <a:off x="2214" y="1711"/>
              <a:ext cx="900" cy="9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_s1031"/>
            <p:cNvSpPr>
              <a:spLocks/>
            </p:cNvSpPr>
            <p:nvPr/>
          </p:nvSpPr>
          <p:spPr bwMode="auto">
            <a:xfrm>
              <a:off x="3804" y="1261"/>
              <a:ext cx="360" cy="300"/>
            </a:xfrm>
            <a:prstGeom prst="callout2">
              <a:avLst>
                <a:gd name="adj1" fmla="val 25713"/>
                <a:gd name="adj2" fmla="val -14287"/>
                <a:gd name="adj3" fmla="val 25713"/>
                <a:gd name="adj4" fmla="val -22620"/>
                <a:gd name="adj5" fmla="val 300000"/>
                <a:gd name="adj6" fmla="val -222778"/>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Component</a:t>
              </a:r>
            </a:p>
          </p:txBody>
        </p:sp>
        <p:sp>
          <p:nvSpPr>
            <p:cNvPr id="8" name="_s1032"/>
            <p:cNvSpPr>
              <a:spLocks noChangeArrowheads="1" noTextEdit="1"/>
            </p:cNvSpPr>
            <p:nvPr/>
          </p:nvSpPr>
          <p:spPr bwMode="auto">
            <a:xfrm>
              <a:off x="2439" y="1936"/>
              <a:ext cx="450" cy="450"/>
            </a:xfrm>
            <a:prstGeom prst="ellipse">
              <a:avLst/>
            </a:prstGeom>
            <a:solidFill>
              <a:srgbClr val="FF66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_s1033"/>
            <p:cNvSpPr>
              <a:spLocks/>
            </p:cNvSpPr>
            <p:nvPr/>
          </p:nvSpPr>
          <p:spPr bwMode="auto">
            <a:xfrm>
              <a:off x="3804" y="961"/>
              <a:ext cx="360" cy="300"/>
            </a:xfrm>
            <a:prstGeom prst="callout2">
              <a:avLst>
                <a:gd name="adj1" fmla="val 25625"/>
                <a:gd name="adj2" fmla="val -14287"/>
                <a:gd name="adj3" fmla="val 25625"/>
                <a:gd name="adj4" fmla="val -22620"/>
                <a:gd name="adj5" fmla="val 400000"/>
                <a:gd name="adj6" fmla="val -3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Object/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Class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cs typeface="Arial" charset="0"/>
              </a:endParaRPr>
            </a:p>
          </p:txBody>
        </p:sp>
      </p:grpSp>
    </p:spTree>
    <p:extLst>
      <p:ext uri="{BB962C8B-B14F-4D97-AF65-F5344CB8AC3E}">
        <p14:creationId xmlns:p14="http://schemas.microsoft.com/office/powerpoint/2010/main" val="3036635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err="1" smtClean="0"/>
              <a:t>Bina</a:t>
            </a:r>
            <a:r>
              <a:rPr lang="en-US" dirty="0" smtClean="0"/>
              <a:t> Ramamurthy</a:t>
            </a:r>
          </a:p>
          <a:p>
            <a:pPr>
              <a:lnSpc>
                <a:spcPct val="80000"/>
              </a:lnSpc>
            </a:pPr>
            <a:r>
              <a:rPr lang="en-US" dirty="0" smtClean="0">
                <a:latin typeface="Georgia" pitchFamily="18" charset="0"/>
              </a:rPr>
              <a:t>Partially Supported by </a:t>
            </a:r>
          </a:p>
          <a:p>
            <a:pPr>
              <a:lnSpc>
                <a:spcPct val="80000"/>
              </a:lnSpc>
            </a:pPr>
            <a:r>
              <a:rPr lang="en-US" dirty="0" smtClean="0">
                <a:latin typeface="Georgia" pitchFamily="18" charset="0"/>
              </a:rPr>
              <a:t>NSF DUE Grant: 0737243, 0920335</a:t>
            </a:r>
          </a:p>
          <a:p>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18</a:t>
            </a:fld>
            <a:endParaRPr lang="en-US"/>
          </a:p>
        </p:txBody>
      </p:sp>
      <p:sp>
        <p:nvSpPr>
          <p:cNvPr id="2" name="Title 1"/>
          <p:cNvSpPr>
            <a:spLocks noGrp="1"/>
          </p:cNvSpPr>
          <p:nvPr>
            <p:ph type="ctrTitle"/>
          </p:nvPr>
        </p:nvSpPr>
        <p:spPr/>
        <p:txBody>
          <a:bodyPr>
            <a:normAutofit/>
          </a:bodyPr>
          <a:lstStyle/>
          <a:p>
            <a:r>
              <a:rPr lang="en-US" smtClean="0"/>
              <a:t>An Innovative Approach </a:t>
            </a:r>
            <a:r>
              <a:rPr lang="en-US" dirty="0" smtClean="0"/>
              <a:t>to Parallel Processing Data</a:t>
            </a:r>
            <a:endParaRPr lang="en-US" dirty="0"/>
          </a:p>
        </p:txBody>
      </p:sp>
    </p:spTree>
    <p:extLst>
      <p:ext uri="{BB962C8B-B14F-4D97-AF65-F5344CB8AC3E}">
        <p14:creationId xmlns:p14="http://schemas.microsoft.com/office/powerpoint/2010/main" val="2706253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solidFill>
                  <a:srgbClr val="7B9899"/>
                </a:solidFill>
              </a:rPr>
              <a:t>The Context: Big-data</a:t>
            </a:r>
          </a:p>
        </p:txBody>
      </p:sp>
      <p:sp>
        <p:nvSpPr>
          <p:cNvPr id="14340"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14342"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5" name="Slide Number Placeholder 4"/>
          <p:cNvSpPr>
            <a:spLocks noGrp="1"/>
          </p:cNvSpPr>
          <p:nvPr>
            <p:ph type="sldNum" sz="quarter" idx="12"/>
          </p:nvPr>
        </p:nvSpPr>
        <p:spPr/>
        <p:txBody>
          <a:bodyPr/>
          <a:lstStyle/>
          <a:p>
            <a:pPr>
              <a:defRPr/>
            </a:pPr>
            <a:fld id="{43D8967E-B15C-48F1-81A3-D959DE419732}" type="slidenum">
              <a:rPr lang="en-US"/>
              <a:pPr>
                <a:defRPr/>
              </a:pPr>
              <a:t>19</a:t>
            </a:fld>
            <a:endParaRPr lang="en-US"/>
          </a:p>
        </p:txBody>
      </p:sp>
      <p:sp>
        <p:nvSpPr>
          <p:cNvPr id="14339" name="Content Placeholder 2"/>
          <p:cNvSpPr>
            <a:spLocks noGrp="1"/>
          </p:cNvSpPr>
          <p:nvPr>
            <p:ph sz="quarter" idx="1"/>
          </p:nvPr>
        </p:nvSpPr>
        <p:spPr>
          <a:xfrm>
            <a:off x="228600" y="1447800"/>
            <a:ext cx="8504238" cy="4953000"/>
          </a:xfrm>
        </p:spPr>
        <p:txBody>
          <a:bodyPr>
            <a:normAutofit lnSpcReduction="10000"/>
          </a:bodyPr>
          <a:lstStyle/>
          <a:p>
            <a:pPr eaLnBrk="1" hangingPunct="1"/>
            <a:r>
              <a:rPr lang="en-US" sz="2000" dirty="0" smtClean="0"/>
              <a:t>Man on the moon with 32KB (1969); my laptop had 2GB RAM (2009)</a:t>
            </a:r>
          </a:p>
          <a:p>
            <a:pPr eaLnBrk="1" hangingPunct="1"/>
            <a:r>
              <a:rPr lang="en-US" sz="2000" dirty="0" smtClean="0"/>
              <a:t>Google collects 270PB data in a month (2007), 20PB a day (2008) …</a:t>
            </a:r>
          </a:p>
          <a:p>
            <a:pPr eaLnBrk="1" hangingPunct="1"/>
            <a:r>
              <a:rPr lang="en-US" sz="2000" dirty="0" smtClean="0"/>
              <a:t>2010 census data is a huge gold mine of information</a:t>
            </a:r>
          </a:p>
          <a:p>
            <a:pPr eaLnBrk="1" hangingPunct="1"/>
            <a:r>
              <a:rPr lang="en-US" sz="2000" dirty="0" smtClean="0"/>
              <a:t>Data mining huge amounts of data collected in a wide range of domains from astronomy to healthcare has become essential for planning and performance.</a:t>
            </a:r>
          </a:p>
          <a:p>
            <a:pPr eaLnBrk="1" hangingPunct="1"/>
            <a:r>
              <a:rPr lang="en-US" sz="2000" dirty="0" smtClean="0"/>
              <a:t>We are in a knowledge economy.</a:t>
            </a:r>
          </a:p>
          <a:p>
            <a:pPr lvl="1" eaLnBrk="1" hangingPunct="1"/>
            <a:r>
              <a:rPr lang="en-US" sz="2000" dirty="0" smtClean="0">
                <a:solidFill>
                  <a:schemeClr val="tx1"/>
                </a:solidFill>
              </a:rPr>
              <a:t>Data is an important asset to any organization</a:t>
            </a:r>
          </a:p>
          <a:p>
            <a:pPr lvl="1" eaLnBrk="1" hangingPunct="1"/>
            <a:r>
              <a:rPr lang="en-US" sz="2000" dirty="0" smtClean="0">
                <a:solidFill>
                  <a:schemeClr val="tx1"/>
                </a:solidFill>
              </a:rPr>
              <a:t>Discovery of knowledge; Enabling discovery; annotation of data</a:t>
            </a:r>
          </a:p>
          <a:p>
            <a:pPr eaLnBrk="1" hangingPunct="1"/>
            <a:r>
              <a:rPr lang="en-US" sz="2000" dirty="0" smtClean="0"/>
              <a:t>We are looking at newer </a:t>
            </a:r>
          </a:p>
          <a:p>
            <a:pPr lvl="1" eaLnBrk="1" hangingPunct="1"/>
            <a:r>
              <a:rPr lang="en-US" sz="2000" dirty="0" smtClean="0">
                <a:solidFill>
                  <a:schemeClr val="tx1"/>
                </a:solidFill>
              </a:rPr>
              <a:t>programming models, and</a:t>
            </a:r>
          </a:p>
          <a:p>
            <a:pPr lvl="1" eaLnBrk="1" hangingPunct="1"/>
            <a:r>
              <a:rPr lang="en-US" sz="2000" dirty="0" smtClean="0">
                <a:solidFill>
                  <a:schemeClr val="tx1"/>
                </a:solidFill>
              </a:rPr>
              <a:t>Supporting algorithms and data structures</a:t>
            </a:r>
          </a:p>
          <a:p>
            <a:r>
              <a:rPr lang="en-US" sz="2000" dirty="0" smtClean="0"/>
              <a:t>National Science Foundation refers to it as “data-intensive computing” and industry calls it “big-data” and “cloud computing”</a:t>
            </a:r>
          </a:p>
          <a:p>
            <a:pPr lvl="1" eaLnBrk="1" hangingPunct="1"/>
            <a:endParaRPr lang="en-US" sz="2000" dirty="0" smtClean="0"/>
          </a:p>
          <a:p>
            <a:pPr eaLnBrk="1" hangingPunct="1">
              <a:buFont typeface="Wingdings 2" pitchFamily="18" charset="2"/>
              <a:buNone/>
            </a:pPr>
            <a:endParaRPr lang="en-US" sz="2000" dirty="0" smtClean="0"/>
          </a:p>
        </p:txBody>
      </p:sp>
    </p:spTree>
    <p:extLst>
      <p:ext uri="{BB962C8B-B14F-4D97-AF65-F5344CB8AC3E}">
        <p14:creationId xmlns:p14="http://schemas.microsoft.com/office/powerpoint/2010/main" val="4172276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Big-Data computing</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2</a:t>
            </a:fld>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What is it?</a:t>
            </a:r>
          </a:p>
          <a:p>
            <a:pPr lvl="1"/>
            <a:r>
              <a:rPr lang="en-US" dirty="0" smtClean="0"/>
              <a:t>Volume, velocity, variety, veracity (uncertainty) (Gartner, IBM)</a:t>
            </a:r>
          </a:p>
          <a:p>
            <a:r>
              <a:rPr lang="en-US" dirty="0" smtClean="0"/>
              <a:t>How is it addressed? </a:t>
            </a:r>
          </a:p>
          <a:p>
            <a:r>
              <a:rPr lang="en-US" dirty="0" smtClean="0"/>
              <a:t>Why now?  </a:t>
            </a:r>
          </a:p>
          <a:p>
            <a:r>
              <a:rPr lang="en-US" dirty="0" smtClean="0"/>
              <a:t>What do you expect to extract by processing this large data?</a:t>
            </a:r>
          </a:p>
          <a:p>
            <a:pPr lvl="1"/>
            <a:r>
              <a:rPr lang="en-US" dirty="0" smtClean="0"/>
              <a:t>Intelligence for decision making</a:t>
            </a:r>
          </a:p>
          <a:p>
            <a:r>
              <a:rPr lang="en-US" dirty="0" smtClean="0"/>
              <a:t>What is different now? </a:t>
            </a:r>
          </a:p>
          <a:p>
            <a:pPr lvl="1"/>
            <a:r>
              <a:rPr lang="en-US" dirty="0" smtClean="0"/>
              <a:t>Storage models, processing models</a:t>
            </a:r>
          </a:p>
          <a:p>
            <a:pPr lvl="1"/>
            <a:r>
              <a:rPr lang="en-US" dirty="0" smtClean="0"/>
              <a:t>Big Data, analytics and cloud infrastructures</a:t>
            </a:r>
          </a:p>
          <a:p>
            <a:r>
              <a:rPr lang="en-US" dirty="0" smtClean="0"/>
              <a:t>Summary</a:t>
            </a:r>
          </a:p>
          <a:p>
            <a:pPr lvl="1"/>
            <a:endParaRPr lang="en-US" dirty="0" smtClean="0"/>
          </a:p>
          <a:p>
            <a:endParaRPr lang="en-US" dirty="0" smtClean="0"/>
          </a:p>
          <a:p>
            <a:pPr lvl="1"/>
            <a:endParaRPr lang="en-US"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30535873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context</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20</a:t>
            </a:fld>
            <a:endParaRPr lang="en-US"/>
          </a:p>
        </p:txBody>
      </p:sp>
      <p:sp>
        <p:nvSpPr>
          <p:cNvPr id="3" name="Content Placeholder 2"/>
          <p:cNvSpPr>
            <a:spLocks noGrp="1"/>
          </p:cNvSpPr>
          <p:nvPr>
            <p:ph sz="quarter" idx="1"/>
          </p:nvPr>
        </p:nvSpPr>
        <p:spPr/>
        <p:txBody>
          <a:bodyPr/>
          <a:lstStyle/>
          <a:p>
            <a:r>
              <a:rPr lang="en-US" dirty="0" smtClean="0"/>
              <a:t>Rear Admiral </a:t>
            </a:r>
            <a:r>
              <a:rPr lang="en-US" dirty="0"/>
              <a:t>Grace Hopper: </a:t>
            </a:r>
            <a:r>
              <a:rPr lang="en-US" dirty="0" smtClean="0"/>
              <a:t>“In </a:t>
            </a:r>
            <a:r>
              <a:rPr lang="en-US" dirty="0"/>
              <a:t>pioneer days they used oxen for heavy pulling, and when one ox couldn't budge a log, they didn't try to grow a larger ox. We shouldn't be trying for bigger computers, but for more systems of computers</a:t>
            </a:r>
            <a:r>
              <a:rPr lang="en-US" dirty="0" smtClean="0"/>
              <a:t>.” </a:t>
            </a:r>
          </a:p>
          <a:p>
            <a:pPr marL="0" indent="0">
              <a:buNone/>
            </a:pPr>
            <a:r>
              <a:rPr lang="en-US" dirty="0" smtClean="0"/>
              <a:t>   ---From the Wit and Wisdom of </a:t>
            </a:r>
            <a:r>
              <a:rPr lang="en-US" dirty="0"/>
              <a:t>Grace </a:t>
            </a:r>
            <a:r>
              <a:rPr lang="en-US" dirty="0" smtClean="0"/>
              <a:t>Hopper (</a:t>
            </a:r>
            <a:r>
              <a:rPr lang="en-US" dirty="0" smtClean="0">
                <a:solidFill>
                  <a:srgbClr val="FF0000"/>
                </a:solidFill>
              </a:rPr>
              <a:t>1906-1992</a:t>
            </a:r>
            <a:r>
              <a:rPr lang="en-US" dirty="0" smtClean="0"/>
              <a:t>), </a:t>
            </a:r>
            <a:r>
              <a:rPr lang="en-US" dirty="0">
                <a:hlinkClick r:id="rId2"/>
              </a:rPr>
              <a:t>http://</a:t>
            </a:r>
            <a:r>
              <a:rPr lang="en-US" dirty="0" smtClean="0">
                <a:hlinkClick r:id="rId2"/>
              </a:rPr>
              <a:t>www.cs.yale.edu/homes/tap/Files/hopper-wit.html</a:t>
            </a:r>
            <a:endParaRPr lang="en-US" dirty="0" smtClean="0"/>
          </a:p>
          <a:p>
            <a:endParaRPr lang="en-US" dirty="0"/>
          </a:p>
        </p:txBody>
      </p:sp>
    </p:spTree>
    <p:extLst>
      <p:ext uri="{BB962C8B-B14F-4D97-AF65-F5344CB8AC3E}">
        <p14:creationId xmlns:p14="http://schemas.microsoft.com/office/powerpoint/2010/main" val="1294961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21</a:t>
            </a:fld>
            <a:endParaRPr lang="en-US"/>
          </a:p>
        </p:txBody>
      </p:sp>
      <p:sp>
        <p:nvSpPr>
          <p:cNvPr id="3" name="Content Placeholder 2"/>
          <p:cNvSpPr>
            <a:spLocks noGrp="1"/>
          </p:cNvSpPr>
          <p:nvPr>
            <p:ph sz="quarter" idx="1"/>
          </p:nvPr>
        </p:nvSpPr>
        <p:spPr/>
        <p:txBody>
          <a:bodyPr>
            <a:normAutofit/>
          </a:bodyPr>
          <a:lstStyle/>
          <a:p>
            <a:r>
              <a:rPr lang="en-US" dirty="0" smtClean="0"/>
              <a:t>Text processing: web-scale corpora (singular corpus)</a:t>
            </a:r>
          </a:p>
          <a:p>
            <a:r>
              <a:rPr lang="en-US" dirty="0" smtClean="0"/>
              <a:t>Simple word count, cross reference, n-grams, …</a:t>
            </a:r>
          </a:p>
          <a:p>
            <a:r>
              <a:rPr lang="en-US" dirty="0"/>
              <a:t>A</a:t>
            </a:r>
            <a:r>
              <a:rPr lang="en-US" dirty="0" smtClean="0"/>
              <a:t> </a:t>
            </a:r>
            <a:r>
              <a:rPr lang="en-US" dirty="0"/>
              <a:t>simpler technique on more data beat a </a:t>
            </a:r>
            <a:r>
              <a:rPr lang="en-US" dirty="0" smtClean="0"/>
              <a:t>more sophisticated </a:t>
            </a:r>
            <a:r>
              <a:rPr lang="en-US" dirty="0"/>
              <a:t>technique on less data</a:t>
            </a:r>
            <a:r>
              <a:rPr lang="en-US" dirty="0" smtClean="0"/>
              <a:t>.</a:t>
            </a:r>
          </a:p>
          <a:p>
            <a:r>
              <a:rPr lang="en-US" dirty="0" smtClean="0"/>
              <a:t>Google researchers call this: “unreasonable effectiveness of data”</a:t>
            </a:r>
          </a:p>
          <a:p>
            <a:pPr marL="0" indent="0">
              <a:buNone/>
            </a:pPr>
            <a:r>
              <a:rPr lang="en-US" dirty="0" smtClean="0"/>
              <a:t>    --</a:t>
            </a:r>
            <a:r>
              <a:rPr lang="en-US" dirty="0" err="1" smtClean="0"/>
              <a:t>Alon</a:t>
            </a:r>
            <a:r>
              <a:rPr lang="en-US" dirty="0" smtClean="0"/>
              <a:t> </a:t>
            </a:r>
            <a:r>
              <a:rPr lang="en-US" dirty="0"/>
              <a:t>Halevy, Peter </a:t>
            </a:r>
            <a:r>
              <a:rPr lang="en-US" dirty="0" err="1"/>
              <a:t>Norvig</a:t>
            </a:r>
            <a:r>
              <a:rPr lang="en-US" dirty="0"/>
              <a:t>, and Fernando Pereira. The unreasonable </a:t>
            </a:r>
            <a:r>
              <a:rPr lang="en-US" dirty="0" smtClean="0"/>
              <a:t>effectiveness of </a:t>
            </a:r>
            <a:r>
              <a:rPr lang="en-US" dirty="0"/>
              <a:t>data. Communications of the ACM, 24(2):</a:t>
            </a:r>
            <a:r>
              <a:rPr lang="en-US" dirty="0" smtClean="0"/>
              <a:t>8{12}, </a:t>
            </a:r>
            <a:r>
              <a:rPr lang="en-US" dirty="0"/>
              <a:t>2009.</a:t>
            </a:r>
          </a:p>
        </p:txBody>
      </p:sp>
    </p:spTree>
    <p:extLst>
      <p:ext uri="{BB962C8B-B14F-4D97-AF65-F5344CB8AC3E}">
        <p14:creationId xmlns:p14="http://schemas.microsoft.com/office/powerpoint/2010/main" val="2469866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1368425" y="2743200"/>
            <a:ext cx="6480175" cy="1673225"/>
          </a:xfrm>
        </p:spPr>
        <p:txBody>
          <a:bodyPr/>
          <a:lstStyle/>
          <a:p>
            <a:pPr eaLnBrk="1" hangingPunct="1">
              <a:defRPr/>
            </a:pPr>
            <a:endParaRPr lang="en-US" dirty="0"/>
          </a:p>
        </p:txBody>
      </p:sp>
      <p:sp>
        <p:nvSpPr>
          <p:cNvPr id="5" name="Footer Placeholder 4"/>
          <p:cNvSpPr>
            <a:spLocks noGrp="1"/>
          </p:cNvSpPr>
          <p:nvPr>
            <p:ph type="ftr" sz="quarter" idx="11"/>
          </p:nvPr>
        </p:nvSpPr>
        <p:spPr/>
        <p:txBody>
          <a:bodyPr/>
          <a:lstStyle/>
          <a:p>
            <a:pPr>
              <a:defRPr/>
            </a:pPr>
            <a:r>
              <a:rPr lang="de-DE" smtClean="0"/>
              <a:t>CSE651B, B.Ramamurthy</a:t>
            </a:r>
            <a:endParaRPr lang="en-US"/>
          </a:p>
        </p:txBody>
      </p:sp>
      <p:sp>
        <p:nvSpPr>
          <p:cNvPr id="4" name="Date Placeholder 3"/>
          <p:cNvSpPr>
            <a:spLocks noGrp="1"/>
          </p:cNvSpPr>
          <p:nvPr>
            <p:ph type="dt" sz="half" idx="10"/>
          </p:nvPr>
        </p:nvSpPr>
        <p:spPr/>
        <p:txBody>
          <a:bodyPr/>
          <a:lstStyle/>
          <a:p>
            <a:pPr>
              <a:defRPr/>
            </a:pPr>
            <a:r>
              <a:rPr lang="en-US" smtClean="0"/>
              <a:t>6/21/2014</a:t>
            </a:r>
            <a:endParaRPr lang="en-US"/>
          </a:p>
        </p:txBody>
      </p:sp>
      <p:sp>
        <p:nvSpPr>
          <p:cNvPr id="6" name="Slide Number Placeholder 5"/>
          <p:cNvSpPr>
            <a:spLocks noGrp="1"/>
          </p:cNvSpPr>
          <p:nvPr>
            <p:ph type="sldNum" sz="quarter" idx="12"/>
          </p:nvPr>
        </p:nvSpPr>
        <p:spPr/>
        <p:txBody>
          <a:bodyPr/>
          <a:lstStyle/>
          <a:p>
            <a:pPr>
              <a:defRPr/>
            </a:pPr>
            <a:fld id="{D84F14F1-177E-43A8-AEA8-18B3AF7736B6}" type="slidenum">
              <a:rPr lang="en-US" smtClean="0"/>
              <a:pPr>
                <a:defRPr/>
              </a:pPr>
              <a:t>22</a:t>
            </a:fld>
            <a:endParaRPr lang="en-US"/>
          </a:p>
        </p:txBody>
      </p:sp>
      <p:sp>
        <p:nvSpPr>
          <p:cNvPr id="17411" name="Title 6"/>
          <p:cNvSpPr>
            <a:spLocks noGrp="1"/>
          </p:cNvSpPr>
          <p:nvPr>
            <p:ph type="title"/>
          </p:nvPr>
        </p:nvSpPr>
        <p:spPr/>
        <p:txBody>
          <a:bodyPr/>
          <a:lstStyle/>
          <a:p>
            <a:pPr eaLnBrk="1" hangingPunct="1"/>
            <a:r>
              <a:rPr lang="en-US" dirty="0" smtClean="0"/>
              <a:t>MapReduce</a:t>
            </a:r>
          </a:p>
        </p:txBody>
      </p:sp>
    </p:spTree>
    <p:extLst>
      <p:ext uri="{BB962C8B-B14F-4D97-AF65-F5344CB8AC3E}">
        <p14:creationId xmlns:p14="http://schemas.microsoft.com/office/powerpoint/2010/main" val="39764601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dirty="0" smtClean="0">
                <a:solidFill>
                  <a:srgbClr val="7B9899"/>
                </a:solidFill>
              </a:rPr>
              <a:t>What is MapReduce?</a:t>
            </a:r>
          </a:p>
        </p:txBody>
      </p:sp>
      <p:sp>
        <p:nvSpPr>
          <p:cNvPr id="17412"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17414"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5" name="Slide Number Placeholder 4"/>
          <p:cNvSpPr>
            <a:spLocks noGrp="1"/>
          </p:cNvSpPr>
          <p:nvPr>
            <p:ph type="sldNum" sz="quarter" idx="12"/>
          </p:nvPr>
        </p:nvSpPr>
        <p:spPr/>
        <p:txBody>
          <a:bodyPr/>
          <a:lstStyle/>
          <a:p>
            <a:pPr>
              <a:defRPr/>
            </a:pPr>
            <a:fld id="{1CA2204F-B33D-43DA-8A2B-6F6952ECCF78}" type="slidenum">
              <a:rPr lang="en-US"/>
              <a:pPr>
                <a:defRPr/>
              </a:pPr>
              <a:t>23</a:t>
            </a:fld>
            <a:endParaRPr lang="en-US"/>
          </a:p>
        </p:txBody>
      </p:sp>
      <p:sp>
        <p:nvSpPr>
          <p:cNvPr id="3" name="Content Placeholder 2"/>
          <p:cNvSpPr>
            <a:spLocks noGrp="1"/>
          </p:cNvSpPr>
          <p:nvPr>
            <p:ph sz="quarter" idx="1"/>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US" sz="2600" dirty="0" smtClean="0"/>
              <a:t>MapReduce is a programming model Google has used successfully in processing its “big-data” sets (~ 20 peta bytes per day in 2008)</a:t>
            </a:r>
          </a:p>
          <a:p>
            <a:pPr marL="548640" lvl="1" indent="-274320" eaLnBrk="1" fontAlgn="auto" hangingPunct="1">
              <a:spcAft>
                <a:spcPts val="0"/>
              </a:spcAft>
              <a:buFont typeface="Wingdings"/>
              <a:buChar char=""/>
              <a:defRPr/>
            </a:pPr>
            <a:r>
              <a:rPr lang="en-US" sz="2600" dirty="0" smtClean="0">
                <a:solidFill>
                  <a:schemeClr val="tx1"/>
                </a:solidFill>
              </a:rPr>
              <a:t>Users specify the computation in terms of a </a:t>
            </a:r>
            <a:r>
              <a:rPr lang="en-US" sz="2600" i="1" dirty="0" smtClean="0">
                <a:solidFill>
                  <a:schemeClr val="tx1"/>
                </a:solidFill>
              </a:rPr>
              <a:t>map</a:t>
            </a:r>
            <a:r>
              <a:rPr lang="en-US" sz="2600" dirty="0" smtClean="0">
                <a:solidFill>
                  <a:schemeClr val="tx1"/>
                </a:solidFill>
              </a:rPr>
              <a:t> and a </a:t>
            </a:r>
            <a:r>
              <a:rPr lang="en-US" sz="2600" i="1" dirty="0" smtClean="0">
                <a:solidFill>
                  <a:schemeClr val="tx1"/>
                </a:solidFill>
              </a:rPr>
              <a:t>reduce</a:t>
            </a:r>
            <a:r>
              <a:rPr lang="en-US" sz="2600" dirty="0" smtClean="0">
                <a:solidFill>
                  <a:schemeClr val="tx1"/>
                </a:solidFill>
              </a:rPr>
              <a:t> function, </a:t>
            </a:r>
          </a:p>
          <a:p>
            <a:pPr marL="548640" lvl="1" indent="-274320" eaLnBrk="1" fontAlgn="auto" hangingPunct="1">
              <a:spcAft>
                <a:spcPts val="0"/>
              </a:spcAft>
              <a:buFont typeface="Wingdings"/>
              <a:buChar char=""/>
              <a:defRPr/>
            </a:pPr>
            <a:r>
              <a:rPr lang="en-US" sz="2600" dirty="0" smtClean="0">
                <a:solidFill>
                  <a:schemeClr val="tx1"/>
                </a:solidFill>
              </a:rPr>
              <a:t>Underlying runtime system automatically parallelizes the computation across large-scale clusters of machines, and</a:t>
            </a:r>
          </a:p>
          <a:p>
            <a:pPr marL="548640" lvl="1" indent="-274320" eaLnBrk="1" fontAlgn="auto" hangingPunct="1">
              <a:spcAft>
                <a:spcPts val="0"/>
              </a:spcAft>
              <a:buFont typeface="Wingdings"/>
              <a:buChar char=""/>
              <a:defRPr/>
            </a:pPr>
            <a:r>
              <a:rPr lang="en-US" sz="2600" dirty="0" smtClean="0">
                <a:solidFill>
                  <a:schemeClr val="tx1"/>
                </a:solidFill>
              </a:rPr>
              <a:t>Underlying system also handles machine failures, efficient communications, and performance issues.</a:t>
            </a:r>
          </a:p>
          <a:p>
            <a:pPr marL="274320" indent="-274320" eaLnBrk="1" fontAlgn="auto" hangingPunct="1">
              <a:spcAft>
                <a:spcPts val="0"/>
              </a:spcAft>
              <a:buFont typeface="Wingdings 2"/>
              <a:buNone/>
              <a:defRPr/>
            </a:pPr>
            <a:r>
              <a:rPr lang="en-US" sz="2600" dirty="0" smtClean="0"/>
              <a:t>    </a:t>
            </a:r>
            <a:r>
              <a:rPr lang="en-US" sz="2200" dirty="0" smtClean="0"/>
              <a:t>-- Reference: Dean, J. and Ghemawat, S. 2008. </a:t>
            </a:r>
            <a:r>
              <a:rPr lang="en-US" sz="2200" b="1" dirty="0" smtClean="0"/>
              <a:t>MapReduce: simplified data processing on large clusters.</a:t>
            </a:r>
            <a:r>
              <a:rPr lang="en-US" sz="2200" dirty="0" smtClean="0"/>
              <a:t> </a:t>
            </a:r>
            <a:r>
              <a:rPr lang="en-US" sz="2200" i="1" dirty="0" smtClean="0"/>
              <a:t>Communication of ACM</a:t>
            </a:r>
            <a:r>
              <a:rPr lang="en-US" sz="2200" dirty="0" smtClean="0"/>
              <a:t> 51, 1 (Jan. 2008), 107-113.</a:t>
            </a:r>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427947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Big idea behind MR</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24</a:t>
            </a:fld>
            <a:endParaRPr lang="en-US"/>
          </a:p>
        </p:txBody>
      </p:sp>
      <p:sp>
        <p:nvSpPr>
          <p:cNvPr id="2" name="Content Placeholder 1"/>
          <p:cNvSpPr>
            <a:spLocks noGrp="1"/>
          </p:cNvSpPr>
          <p:nvPr>
            <p:ph sz="quarter" idx="1"/>
          </p:nvPr>
        </p:nvSpPr>
        <p:spPr/>
        <p:txBody>
          <a:bodyPr/>
          <a:lstStyle/>
          <a:p>
            <a:r>
              <a:rPr lang="en-US" b="1" dirty="0" smtClean="0"/>
              <a:t>Scale-out</a:t>
            </a:r>
            <a:r>
              <a:rPr lang="en-US" dirty="0" smtClean="0"/>
              <a:t> and not scale-up: Large number of commodity servers as opposed large number of high end specialized servers</a:t>
            </a:r>
            <a:endParaRPr lang="en-US" dirty="0"/>
          </a:p>
          <a:p>
            <a:pPr lvl="1"/>
            <a:r>
              <a:rPr lang="en-US" dirty="0" smtClean="0"/>
              <a:t>Economies of scale, ware-house scale computing</a:t>
            </a:r>
          </a:p>
          <a:p>
            <a:pPr lvl="1"/>
            <a:r>
              <a:rPr lang="en-US" dirty="0" smtClean="0"/>
              <a:t>MR is designed to work with clusters of commodity servers</a:t>
            </a:r>
          </a:p>
          <a:p>
            <a:pPr lvl="1"/>
            <a:r>
              <a:rPr lang="en-US" dirty="0" smtClean="0"/>
              <a:t>Research issues: Read </a:t>
            </a:r>
            <a:r>
              <a:rPr lang="en-US" dirty="0" err="1" smtClean="0"/>
              <a:t>Barroso</a:t>
            </a:r>
            <a:r>
              <a:rPr lang="en-US" dirty="0" smtClean="0"/>
              <a:t> and </a:t>
            </a:r>
            <a:r>
              <a:rPr lang="en-US" dirty="0" err="1" smtClean="0"/>
              <a:t>Holzle’s</a:t>
            </a:r>
            <a:r>
              <a:rPr lang="en-US" dirty="0" smtClean="0"/>
              <a:t> work</a:t>
            </a:r>
          </a:p>
          <a:p>
            <a:r>
              <a:rPr lang="en-US" b="1" dirty="0" smtClean="0"/>
              <a:t>Failures are norm </a:t>
            </a:r>
            <a:r>
              <a:rPr lang="en-US" dirty="0" smtClean="0"/>
              <a:t>or common: </a:t>
            </a:r>
          </a:p>
          <a:p>
            <a:pPr lvl="1"/>
            <a:r>
              <a:rPr lang="en-US" dirty="0" smtClean="0"/>
              <a:t>With typical reliability, MTBF of 1000 days (about 3 years), if you have a cluster of 1000, probability of at least 1 server failure at any time is nearly 100%</a:t>
            </a:r>
          </a:p>
          <a:p>
            <a:endParaRPr lang="en-US" dirty="0" smtClean="0"/>
          </a:p>
          <a:p>
            <a:pPr marL="393192" lvl="1" indent="0">
              <a:buNone/>
            </a:pPr>
            <a:endParaRPr lang="en-US" dirty="0"/>
          </a:p>
        </p:txBody>
      </p:sp>
    </p:spTree>
    <p:extLst>
      <p:ext uri="{BB962C8B-B14F-4D97-AF65-F5344CB8AC3E}">
        <p14:creationId xmlns:p14="http://schemas.microsoft.com/office/powerpoint/2010/main" val="1907100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 idea (contd.)</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4" name="Footer Placeholder 3"/>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25</a:t>
            </a:fld>
            <a:endParaRPr lang="en-US"/>
          </a:p>
        </p:txBody>
      </p:sp>
      <p:sp>
        <p:nvSpPr>
          <p:cNvPr id="6" name="Content Placeholder 5"/>
          <p:cNvSpPr>
            <a:spLocks noGrp="1"/>
          </p:cNvSpPr>
          <p:nvPr>
            <p:ph sz="quarter" idx="1"/>
          </p:nvPr>
        </p:nvSpPr>
        <p:spPr/>
        <p:txBody>
          <a:bodyPr>
            <a:normAutofit fontScale="92500" lnSpcReduction="10000"/>
          </a:bodyPr>
          <a:lstStyle/>
          <a:p>
            <a:r>
              <a:rPr lang="en-US" b="1" dirty="0" smtClean="0"/>
              <a:t>Moving “processing” to the data</a:t>
            </a:r>
            <a:r>
              <a:rPr lang="en-US" dirty="0" smtClean="0"/>
              <a:t>: not literally, data and processing are co-located versus sending data around as in HPC</a:t>
            </a:r>
          </a:p>
          <a:p>
            <a:r>
              <a:rPr lang="en-US" b="1" dirty="0" smtClean="0"/>
              <a:t>Process data sequentially vs random access</a:t>
            </a:r>
            <a:r>
              <a:rPr lang="en-US" dirty="0" smtClean="0"/>
              <a:t>: analytics on large sequential bulk data as opposed to search for one item in a large indexed table</a:t>
            </a:r>
          </a:p>
          <a:p>
            <a:r>
              <a:rPr lang="en-US" b="1" dirty="0" smtClean="0"/>
              <a:t>Hide system details from the user application</a:t>
            </a:r>
            <a:r>
              <a:rPr lang="en-US" dirty="0" smtClean="0"/>
              <a:t>: user application does not have to get involved in which machine does what. Infrastructure can do it.</a:t>
            </a:r>
          </a:p>
          <a:p>
            <a:r>
              <a:rPr lang="en-US" b="1" dirty="0" smtClean="0"/>
              <a:t>Seamless scalability</a:t>
            </a:r>
            <a:r>
              <a:rPr lang="en-US" dirty="0" smtClean="0"/>
              <a:t>:  Can add machines / server power without changing the algorithms: this is in-order to process larger data set  </a:t>
            </a:r>
          </a:p>
          <a:p>
            <a:endParaRPr lang="en-US" dirty="0"/>
          </a:p>
        </p:txBody>
      </p:sp>
    </p:spTree>
    <p:extLst>
      <p:ext uri="{BB962C8B-B14F-4D97-AF65-F5344CB8AC3E}">
        <p14:creationId xmlns:p14="http://schemas.microsoft.com/office/powerpoint/2010/main" val="2704631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Issues to be addressed</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26</a:t>
            </a:fld>
            <a:endParaRPr lang="en-US"/>
          </a:p>
        </p:txBody>
      </p:sp>
      <p:sp>
        <p:nvSpPr>
          <p:cNvPr id="2" name="Content Placeholder 1"/>
          <p:cNvSpPr>
            <a:spLocks noGrp="1"/>
          </p:cNvSpPr>
          <p:nvPr>
            <p:ph sz="quarter" idx="1"/>
          </p:nvPr>
        </p:nvSpPr>
        <p:spPr/>
        <p:txBody>
          <a:bodyPr>
            <a:normAutofit fontScale="92500" lnSpcReduction="10000"/>
          </a:bodyPr>
          <a:lstStyle/>
          <a:p>
            <a:r>
              <a:rPr lang="en-US" dirty="0" smtClean="0"/>
              <a:t>How to break large problem into smaller problems? Decomposition for parallel processing</a:t>
            </a:r>
          </a:p>
          <a:p>
            <a:r>
              <a:rPr lang="en-US" dirty="0" smtClean="0"/>
              <a:t>How to assign tasks to workers distributed around the cluster?</a:t>
            </a:r>
          </a:p>
          <a:p>
            <a:r>
              <a:rPr lang="en-US" dirty="0" smtClean="0"/>
              <a:t>How do the workers get the data?</a:t>
            </a:r>
          </a:p>
          <a:p>
            <a:r>
              <a:rPr lang="en-US" dirty="0" smtClean="0"/>
              <a:t>How to synchronize among the workers?</a:t>
            </a:r>
          </a:p>
          <a:p>
            <a:r>
              <a:rPr lang="en-US" dirty="0" smtClean="0"/>
              <a:t>How to share partial results among workers?</a:t>
            </a:r>
          </a:p>
          <a:p>
            <a:r>
              <a:rPr lang="en-US" dirty="0" smtClean="0"/>
              <a:t>How to do all these in the presence of errors and hardware failures?</a:t>
            </a:r>
          </a:p>
          <a:p>
            <a:r>
              <a:rPr lang="en-US" dirty="0" smtClean="0"/>
              <a:t>MR is supported by a distributed file system that addresses many of these aspects.</a:t>
            </a:r>
          </a:p>
          <a:p>
            <a:endParaRPr lang="en-US" dirty="0" smtClean="0"/>
          </a:p>
          <a:p>
            <a:endParaRPr lang="en-US" dirty="0"/>
          </a:p>
        </p:txBody>
      </p:sp>
    </p:spTree>
    <p:extLst>
      <p:ext uri="{BB962C8B-B14F-4D97-AF65-F5344CB8AC3E}">
        <p14:creationId xmlns:p14="http://schemas.microsoft.com/office/powerpoint/2010/main" val="23759517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MapReduce Basics</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27</a:t>
            </a:fld>
            <a:endParaRPr lang="en-US"/>
          </a:p>
        </p:txBody>
      </p:sp>
      <p:sp>
        <p:nvSpPr>
          <p:cNvPr id="2" name="Content Placeholder 1"/>
          <p:cNvSpPr>
            <a:spLocks noGrp="1"/>
          </p:cNvSpPr>
          <p:nvPr>
            <p:ph sz="quarter" idx="1"/>
          </p:nvPr>
        </p:nvSpPr>
        <p:spPr/>
        <p:txBody>
          <a:bodyPr>
            <a:normAutofit fontScale="85000" lnSpcReduction="20000"/>
          </a:bodyPr>
          <a:lstStyle/>
          <a:p>
            <a:r>
              <a:rPr lang="en-US" dirty="0" smtClean="0"/>
              <a:t>Fundamental concept:</a:t>
            </a:r>
          </a:p>
          <a:p>
            <a:r>
              <a:rPr lang="en-US" dirty="0" smtClean="0"/>
              <a:t>Key-value pairs form the basic structure of MapReduce &lt;key, value&gt;</a:t>
            </a:r>
          </a:p>
          <a:p>
            <a:r>
              <a:rPr lang="en-US" dirty="0" smtClean="0"/>
              <a:t>Key can be anything from a simple data types (</a:t>
            </a:r>
            <a:r>
              <a:rPr lang="en-US" dirty="0" err="1" smtClean="0"/>
              <a:t>int</a:t>
            </a:r>
            <a:r>
              <a:rPr lang="en-US" dirty="0" smtClean="0"/>
              <a:t>, float, </a:t>
            </a:r>
            <a:r>
              <a:rPr lang="en-US" dirty="0" err="1" smtClean="0"/>
              <a:t>etc</a:t>
            </a:r>
            <a:r>
              <a:rPr lang="en-US" dirty="0" smtClean="0"/>
              <a:t>) to file names to custom types.</a:t>
            </a:r>
          </a:p>
          <a:p>
            <a:r>
              <a:rPr lang="en-US" dirty="0" smtClean="0"/>
              <a:t>Examples: </a:t>
            </a:r>
          </a:p>
          <a:p>
            <a:pPr lvl="1"/>
            <a:r>
              <a:rPr lang="en-US" dirty="0" smtClean="0"/>
              <a:t>&lt;</a:t>
            </a:r>
            <a:r>
              <a:rPr lang="en-US" dirty="0" err="1" smtClean="0"/>
              <a:t>docid</a:t>
            </a:r>
            <a:r>
              <a:rPr lang="en-US" dirty="0" smtClean="0"/>
              <a:t>, </a:t>
            </a:r>
            <a:r>
              <a:rPr lang="en-US" dirty="0" err="1" smtClean="0"/>
              <a:t>docitself</a:t>
            </a:r>
            <a:r>
              <a:rPr lang="en-US" dirty="0" smtClean="0"/>
              <a:t>&gt;</a:t>
            </a:r>
          </a:p>
          <a:p>
            <a:pPr lvl="1"/>
            <a:r>
              <a:rPr lang="en-US" dirty="0" smtClean="0"/>
              <a:t>&lt;</a:t>
            </a:r>
            <a:r>
              <a:rPr lang="en-US" dirty="0" err="1" smtClean="0"/>
              <a:t>yourName</a:t>
            </a:r>
            <a:r>
              <a:rPr lang="en-US" dirty="0" smtClean="0"/>
              <a:t>, </a:t>
            </a:r>
            <a:r>
              <a:rPr lang="en-US" dirty="0" err="1" smtClean="0"/>
              <a:t>yourLifeHistory</a:t>
            </a:r>
            <a:r>
              <a:rPr lang="en-US" dirty="0" smtClean="0"/>
              <a:t>&gt;</a:t>
            </a:r>
          </a:p>
          <a:p>
            <a:pPr lvl="1"/>
            <a:r>
              <a:rPr lang="en-US" dirty="0" smtClean="0"/>
              <a:t>&lt;</a:t>
            </a:r>
            <a:r>
              <a:rPr lang="en-US" dirty="0" err="1" smtClean="0"/>
              <a:t>graphNode</a:t>
            </a:r>
            <a:r>
              <a:rPr lang="en-US" dirty="0" smtClean="0"/>
              <a:t>, </a:t>
            </a:r>
            <a:r>
              <a:rPr lang="en-US" dirty="0" err="1" smtClean="0"/>
              <a:t>nodeCharacteristicsComplexData</a:t>
            </a:r>
            <a:r>
              <a:rPr lang="en-US" dirty="0" smtClean="0"/>
              <a:t>&gt;</a:t>
            </a:r>
          </a:p>
          <a:p>
            <a:pPr lvl="1"/>
            <a:r>
              <a:rPr lang="en-US" dirty="0" smtClean="0"/>
              <a:t>&lt;</a:t>
            </a:r>
            <a:r>
              <a:rPr lang="en-US" dirty="0" err="1" smtClean="0"/>
              <a:t>yourId</a:t>
            </a:r>
            <a:r>
              <a:rPr lang="en-US" dirty="0" smtClean="0"/>
              <a:t>, </a:t>
            </a:r>
            <a:r>
              <a:rPr lang="en-US" dirty="0" err="1" smtClean="0"/>
              <a:t>yourFollowers</a:t>
            </a:r>
            <a:r>
              <a:rPr lang="en-US" dirty="0" smtClean="0"/>
              <a:t>&gt;</a:t>
            </a:r>
          </a:p>
          <a:p>
            <a:pPr lvl="1"/>
            <a:r>
              <a:rPr lang="en-US" dirty="0" smtClean="0"/>
              <a:t>&lt;word, </a:t>
            </a:r>
            <a:r>
              <a:rPr lang="en-US" dirty="0" err="1" smtClean="0"/>
              <a:t>itsNumofOccurrences</a:t>
            </a:r>
            <a:r>
              <a:rPr lang="en-US" dirty="0" smtClean="0"/>
              <a:t>&gt;</a:t>
            </a:r>
          </a:p>
          <a:p>
            <a:pPr lvl="1"/>
            <a:r>
              <a:rPr lang="en-US" dirty="0" smtClean="0"/>
              <a:t>&lt;</a:t>
            </a:r>
            <a:r>
              <a:rPr lang="en-US" dirty="0" err="1" smtClean="0"/>
              <a:t>planetName</a:t>
            </a:r>
            <a:r>
              <a:rPr lang="en-US" dirty="0" smtClean="0"/>
              <a:t>, </a:t>
            </a:r>
            <a:r>
              <a:rPr lang="en-US" dirty="0" err="1" smtClean="0"/>
              <a:t>planetInfo</a:t>
            </a:r>
            <a:r>
              <a:rPr lang="en-US" dirty="0" smtClean="0"/>
              <a:t>&gt;</a:t>
            </a:r>
          </a:p>
          <a:p>
            <a:pPr lvl="1"/>
            <a:r>
              <a:rPr lang="en-US" dirty="0" smtClean="0"/>
              <a:t>&lt;</a:t>
            </a:r>
            <a:r>
              <a:rPr lang="en-US" dirty="0" err="1" smtClean="0"/>
              <a:t>geneNum</a:t>
            </a:r>
            <a:r>
              <a:rPr lang="en-US" dirty="0" smtClean="0"/>
              <a:t>, &lt;{pathway, </a:t>
            </a:r>
            <a:r>
              <a:rPr lang="en-US" dirty="0" err="1" smtClean="0"/>
              <a:t>geneExp</a:t>
            </a:r>
            <a:r>
              <a:rPr lang="en-US" dirty="0" smtClean="0"/>
              <a:t>, proteins}&gt;</a:t>
            </a:r>
          </a:p>
          <a:p>
            <a:pPr lvl="1"/>
            <a:r>
              <a:rPr lang="en-US" dirty="0" smtClean="0"/>
              <a:t>&lt;Student, </a:t>
            </a:r>
            <a:r>
              <a:rPr lang="en-US" dirty="0" err="1" smtClean="0"/>
              <a:t>stuDetails</a:t>
            </a:r>
            <a:r>
              <a:rPr lang="en-US" dirty="0" smtClean="0"/>
              <a:t>&gt;</a:t>
            </a:r>
          </a:p>
          <a:p>
            <a:endParaRPr lang="en-US" dirty="0"/>
          </a:p>
        </p:txBody>
      </p:sp>
    </p:spTree>
    <p:extLst>
      <p:ext uri="{BB962C8B-B14F-4D97-AF65-F5344CB8AC3E}">
        <p14:creationId xmlns:p14="http://schemas.microsoft.com/office/powerpoint/2010/main" val="30621756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eaLnBrk="1" hangingPunct="1"/>
            <a:r>
              <a:rPr lang="en-US" dirty="0" smtClean="0">
                <a:solidFill>
                  <a:srgbClr val="7B9899"/>
                </a:solidFill>
              </a:rPr>
              <a:t>From CS Foundations to MapReduce (Example#1)</a:t>
            </a:r>
          </a:p>
        </p:txBody>
      </p:sp>
      <p:sp>
        <p:nvSpPr>
          <p:cNvPr id="18436" name="Date Placeholder 11"/>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18438"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3" name="Slide Number Placeholder 12"/>
          <p:cNvSpPr>
            <a:spLocks noGrp="1"/>
          </p:cNvSpPr>
          <p:nvPr>
            <p:ph type="sldNum" sz="quarter" idx="12"/>
          </p:nvPr>
        </p:nvSpPr>
        <p:spPr/>
        <p:txBody>
          <a:bodyPr/>
          <a:lstStyle/>
          <a:p>
            <a:pPr>
              <a:defRPr/>
            </a:pPr>
            <a:fld id="{A1D69F77-C19A-4752-AE2A-C76005B74FA5}" type="slidenum">
              <a:rPr lang="en-US"/>
              <a:pPr>
                <a:defRPr/>
              </a:pPr>
              <a:t>28</a:t>
            </a:fld>
            <a:endParaRPr lang="en-US"/>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Consider a large data collection: </a:t>
            </a:r>
          </a:p>
          <a:p>
            <a:pPr marL="274320" indent="-274320" eaLnBrk="1" fontAlgn="auto" hangingPunct="1">
              <a:spcAft>
                <a:spcPts val="0"/>
              </a:spcAft>
              <a:buFont typeface="Wingdings 2"/>
              <a:buNone/>
              <a:defRPr/>
            </a:pPr>
            <a:r>
              <a:rPr lang="en-US" dirty="0" smtClean="0"/>
              <a:t>{web, weed, green, sun, moon, land, part, web, green,…}</a:t>
            </a:r>
          </a:p>
          <a:p>
            <a:pPr marL="274320" indent="-274320" eaLnBrk="1" fontAlgn="auto" hangingPunct="1">
              <a:spcAft>
                <a:spcPts val="0"/>
              </a:spcAft>
              <a:buFont typeface="Wingdings 2"/>
              <a:buNone/>
              <a:defRPr/>
            </a:pPr>
            <a:r>
              <a:rPr lang="en-US" dirty="0" smtClean="0"/>
              <a:t>Problem: Count the occurrences of the different words in the collection.</a:t>
            </a:r>
          </a:p>
          <a:p>
            <a:pPr marL="274320" indent="-274320" eaLnBrk="1" fontAlgn="auto" hangingPunct="1">
              <a:spcAft>
                <a:spcPts val="0"/>
              </a:spcAft>
              <a:buFont typeface="Wingdings 2"/>
              <a:buNone/>
              <a:defRPr/>
            </a:pPr>
            <a:endParaRPr lang="en-US" dirty="0" smtClean="0"/>
          </a:p>
          <a:p>
            <a:pPr marL="274320" indent="-274320" eaLnBrk="1" fontAlgn="auto" hangingPunct="1">
              <a:spcAft>
                <a:spcPts val="0"/>
              </a:spcAft>
              <a:buFont typeface="Wingdings 2"/>
              <a:buNone/>
              <a:defRPr/>
            </a:pPr>
            <a:r>
              <a:rPr lang="en-US" dirty="0" smtClean="0"/>
              <a:t>Lets design a solution for this problem; </a:t>
            </a:r>
          </a:p>
          <a:p>
            <a:pPr marL="548640" lvl="1" indent="-274320" eaLnBrk="1" fontAlgn="auto" hangingPunct="1">
              <a:spcAft>
                <a:spcPts val="0"/>
              </a:spcAft>
              <a:buFont typeface="Wingdings"/>
              <a:buChar char=""/>
              <a:defRPr/>
            </a:pPr>
            <a:r>
              <a:rPr lang="en-US" dirty="0" smtClean="0">
                <a:solidFill>
                  <a:schemeClr val="tx1"/>
                </a:solidFill>
              </a:rPr>
              <a:t>We will start from scratch</a:t>
            </a:r>
          </a:p>
          <a:p>
            <a:pPr marL="548640" lvl="1" indent="-274320" eaLnBrk="1" fontAlgn="auto" hangingPunct="1">
              <a:spcAft>
                <a:spcPts val="0"/>
              </a:spcAft>
              <a:buFont typeface="Wingdings"/>
              <a:buChar char=""/>
              <a:defRPr/>
            </a:pPr>
            <a:r>
              <a:rPr lang="en-US" dirty="0" smtClean="0">
                <a:solidFill>
                  <a:schemeClr val="tx1"/>
                </a:solidFill>
              </a:rPr>
              <a:t>We will add and relax constraints </a:t>
            </a:r>
          </a:p>
          <a:p>
            <a:pPr marL="548640" lvl="1" indent="-274320" eaLnBrk="1" fontAlgn="auto" hangingPunct="1">
              <a:spcAft>
                <a:spcPts val="0"/>
              </a:spcAft>
              <a:buFont typeface="Wingdings"/>
              <a:buChar char=""/>
              <a:defRPr/>
            </a:pPr>
            <a:r>
              <a:rPr lang="en-US" dirty="0" smtClean="0">
                <a:solidFill>
                  <a:schemeClr val="tx1"/>
                </a:solidFill>
              </a:rPr>
              <a:t>We will do incremental design, improving the solution for performance and scalability</a:t>
            </a:r>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2595272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solidFill>
                  <a:srgbClr val="7B9899"/>
                </a:solidFill>
              </a:rPr>
              <a:t>Word Counter and Result Table</a:t>
            </a:r>
          </a:p>
        </p:txBody>
      </p:sp>
      <p:sp>
        <p:nvSpPr>
          <p:cNvPr id="19489" name="Date Placeholder 1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19495" name="Footer Placeholder 10"/>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4" name="Slide Number Placeholder 13"/>
          <p:cNvSpPr>
            <a:spLocks noGrp="1"/>
          </p:cNvSpPr>
          <p:nvPr>
            <p:ph type="sldNum" sz="quarter" idx="12"/>
          </p:nvPr>
        </p:nvSpPr>
        <p:spPr/>
        <p:txBody>
          <a:bodyPr/>
          <a:lstStyle/>
          <a:p>
            <a:pPr>
              <a:defRPr/>
            </a:pPr>
            <a:fld id="{CF385B7B-58F8-4C0C-B692-3779A9D02934}" type="slidenum">
              <a:rPr lang="en-US"/>
              <a:pPr>
                <a:defRPr/>
              </a:pPr>
              <a:t>29</a:t>
            </a:fld>
            <a:endParaRPr lang="en-US"/>
          </a:p>
        </p:txBody>
      </p:sp>
      <p:pic>
        <p:nvPicPr>
          <p:cNvPr id="20515"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909763" y="2630488"/>
            <a:ext cx="4225925" cy="3160712"/>
          </a:xfrm>
          <a:solidFill>
            <a:srgbClr val="D1B2E8"/>
          </a:solidFill>
        </p:spPr>
      </p:pic>
      <p:sp>
        <p:nvSpPr>
          <p:cNvPr id="4" name="Can 3"/>
          <p:cNvSpPr/>
          <p:nvPr/>
        </p:nvSpPr>
        <p:spPr>
          <a:xfrm>
            <a:off x="381000" y="2133600"/>
            <a:ext cx="1219200" cy="1216025"/>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a:t>
            </a:r>
          </a:p>
        </p:txBody>
      </p:sp>
      <p:graphicFrame>
        <p:nvGraphicFramePr>
          <p:cNvPr id="16" name="Table 15"/>
          <p:cNvGraphicFramePr>
            <a:graphicFrameLocks noGrp="1"/>
          </p:cNvGraphicFramePr>
          <p:nvPr/>
        </p:nvGraphicFramePr>
        <p:xfrm>
          <a:off x="6553200" y="1600200"/>
          <a:ext cx="1600200" cy="309880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weed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green</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sun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moon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land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part</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endParaRPr lang="en-US" sz="1200" b="1">
                        <a:latin typeface="+mj-lt"/>
                      </a:endParaRPr>
                    </a:p>
                  </a:txBody>
                  <a:tcPr/>
                </a:tc>
                <a:tc>
                  <a:txBody>
                    <a:bodyPr/>
                    <a:lstStyle/>
                    <a:p>
                      <a:endParaRPr lang="en-US" sz="1200" b="1" dirty="0">
                        <a:latin typeface="+mj-lt"/>
                      </a:endParaRPr>
                    </a:p>
                  </a:txBody>
                  <a:tcPr/>
                </a:tc>
              </a:tr>
            </a:tbl>
          </a:graphicData>
        </a:graphic>
      </p:graphicFrame>
      <p:cxnSp>
        <p:nvCxnSpPr>
          <p:cNvPr id="24" name="Straight Arrow Connector 23"/>
          <p:cNvCxnSpPr/>
          <p:nvPr/>
        </p:nvCxnSpPr>
        <p:spPr>
          <a:xfrm rot="5400000" flipH="1" flipV="1">
            <a:off x="5829300" y="4533900"/>
            <a:ext cx="685800" cy="6096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sp>
        <p:nvSpPr>
          <p:cNvPr id="20517" name="Rectangle 27"/>
          <p:cNvSpPr>
            <a:spLocks noChangeArrowheads="1"/>
          </p:cNvSpPr>
          <p:nvPr/>
        </p:nvSpPr>
        <p:spPr bwMode="auto">
          <a:xfrm>
            <a:off x="228600" y="14478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Georgia" pitchFamily="18" charset="0"/>
              </a:rPr>
              <a:t>{web, weed, green, sun, moon, land, part, web, green,…}</a:t>
            </a:r>
          </a:p>
        </p:txBody>
      </p:sp>
      <p:cxnSp>
        <p:nvCxnSpPr>
          <p:cNvPr id="30" name="Straight Arrow Connector 29"/>
          <p:cNvCxnSpPr/>
          <p:nvPr/>
        </p:nvCxnSpPr>
        <p:spPr>
          <a:xfrm rot="16200000" flipH="1">
            <a:off x="609600" y="3505200"/>
            <a:ext cx="2743200" cy="762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1739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Big-data Problem Solving Approaches </a:t>
            </a:r>
            <a:endParaRPr lang="en-US" dirty="0"/>
          </a:p>
        </p:txBody>
      </p:sp>
      <p:sp>
        <p:nvSpPr>
          <p:cNvPr id="3" name="Content Placeholder 2"/>
          <p:cNvSpPr>
            <a:spLocks noGrp="1"/>
          </p:cNvSpPr>
          <p:nvPr>
            <p:ph sz="quarter" idx="1"/>
          </p:nvPr>
        </p:nvSpPr>
        <p:spPr/>
        <p:txBody>
          <a:bodyPr>
            <a:normAutofit/>
          </a:bodyPr>
          <a:lstStyle/>
          <a:p>
            <a:r>
              <a:rPr lang="en-US" sz="2400" dirty="0" smtClean="0"/>
              <a:t>Algorithmic: after all we have working towards this for ever: scalable/</a:t>
            </a:r>
            <a:r>
              <a:rPr lang="en-US" sz="2400" dirty="0" err="1" smtClean="0"/>
              <a:t>tracktable</a:t>
            </a:r>
            <a:endParaRPr lang="en-US" sz="2400" dirty="0" smtClean="0"/>
          </a:p>
          <a:p>
            <a:r>
              <a:rPr lang="en-US" sz="2400" dirty="0" smtClean="0"/>
              <a:t>High Performance computing (HPC: multi-core) CCR has machines that are: 16 CPU , 32 core machine with 128GB RAM: </a:t>
            </a:r>
            <a:r>
              <a:rPr lang="en-US" sz="2400" dirty="0" err="1" smtClean="0"/>
              <a:t>openmp</a:t>
            </a:r>
            <a:r>
              <a:rPr lang="en-US" sz="2400" dirty="0" smtClean="0"/>
              <a:t>, MPI, etc.</a:t>
            </a:r>
          </a:p>
          <a:p>
            <a:r>
              <a:rPr lang="en-US" sz="2400" dirty="0" smtClean="0"/>
              <a:t>GPGPU programming: general purpose graphics processor (NVIDIA)</a:t>
            </a:r>
          </a:p>
          <a:p>
            <a:r>
              <a:rPr lang="en-US" sz="2400" dirty="0" smtClean="0"/>
              <a:t>Statistical packages like R running on parallel threads on powerful machines</a:t>
            </a:r>
          </a:p>
          <a:p>
            <a:r>
              <a:rPr lang="en-US" sz="2400" dirty="0" smtClean="0"/>
              <a:t>Machine learning algorithms on super computers</a:t>
            </a:r>
          </a:p>
          <a:p>
            <a:r>
              <a:rPr lang="en-US" sz="2400" dirty="0" err="1" smtClean="0"/>
              <a:t>Hadoop</a:t>
            </a:r>
            <a:r>
              <a:rPr lang="en-US" sz="2400" dirty="0" smtClean="0"/>
              <a:t> MapReduce like parallel processing. </a:t>
            </a:r>
          </a:p>
          <a:p>
            <a:pPr lvl="1"/>
            <a:endParaRPr lang="en-US" sz="2400" dirty="0" smtClean="0"/>
          </a:p>
          <a:p>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3</a:t>
            </a:fld>
            <a:endParaRPr lang="en-US"/>
          </a:p>
        </p:txBody>
      </p:sp>
    </p:spTree>
    <p:extLst>
      <p:ext uri="{BB962C8B-B14F-4D97-AF65-F5344CB8AC3E}">
        <p14:creationId xmlns:p14="http://schemas.microsoft.com/office/powerpoint/2010/main" val="2207739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pPr eaLnBrk="1" hangingPunct="1"/>
            <a:r>
              <a:rPr lang="en-US" smtClean="0">
                <a:solidFill>
                  <a:srgbClr val="7B9899"/>
                </a:solidFill>
              </a:rPr>
              <a:t>Multiple Instances of Word Counter</a:t>
            </a:r>
          </a:p>
        </p:txBody>
      </p:sp>
      <p:sp>
        <p:nvSpPr>
          <p:cNvPr id="20513"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0521"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B2B8F74D-DA65-4F47-B411-76CADAE646FF}" type="slidenum">
              <a:rPr lang="en-US"/>
              <a:pPr>
                <a:defRPr/>
              </a:pPr>
              <a:t>30</a:t>
            </a:fld>
            <a:endParaRPr lang="en-US"/>
          </a:p>
        </p:txBody>
      </p:sp>
      <p:pic>
        <p:nvPicPr>
          <p:cNvPr id="21539"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286000" y="2743200"/>
            <a:ext cx="3252788" cy="2967038"/>
          </a:xfrm>
          <a:solidFill>
            <a:srgbClr val="C9A4E4">
              <a:alpha val="94116"/>
            </a:srgbClr>
          </a:solidFill>
        </p:spPr>
      </p:pic>
      <p:graphicFrame>
        <p:nvGraphicFramePr>
          <p:cNvPr id="16" name="Table 15"/>
          <p:cNvGraphicFramePr>
            <a:graphicFrameLocks noGrp="1"/>
          </p:cNvGraphicFramePr>
          <p:nvPr/>
        </p:nvGraphicFramePr>
        <p:xfrm>
          <a:off x="6553200" y="1600200"/>
          <a:ext cx="1600200" cy="309880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weed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green</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sun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moon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land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part</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endParaRPr lang="en-US" sz="1200" b="1">
                        <a:latin typeface="+mj-lt"/>
                      </a:endParaRPr>
                    </a:p>
                  </a:txBody>
                  <a:tcPr/>
                </a:tc>
                <a:tc>
                  <a:txBody>
                    <a:bodyPr/>
                    <a:lstStyle/>
                    <a:p>
                      <a:endParaRPr lang="en-US" sz="1200" b="1" dirty="0">
                        <a:latin typeface="+mj-lt"/>
                      </a:endParaRPr>
                    </a:p>
                  </a:txBody>
                  <a:tcPr/>
                </a:tc>
              </a:tr>
            </a:tbl>
          </a:graphicData>
        </a:graphic>
      </p:graphicFrame>
      <p:pic>
        <p:nvPicPr>
          <p:cNvPr id="21536" name="Picture 13" descr="lock%20&amp;%20Key%201%20copy.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1447800"/>
            <a:ext cx="2587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Can 27"/>
          <p:cNvSpPr/>
          <p:nvPr/>
        </p:nvSpPr>
        <p:spPr>
          <a:xfrm>
            <a:off x="381000" y="2133600"/>
            <a:ext cx="1219200" cy="1216025"/>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a:t>
            </a:r>
          </a:p>
        </p:txBody>
      </p:sp>
      <p:cxnSp>
        <p:nvCxnSpPr>
          <p:cNvPr id="29" name="Straight Arrow Connector 28"/>
          <p:cNvCxnSpPr/>
          <p:nvPr/>
        </p:nvCxnSpPr>
        <p:spPr>
          <a:xfrm rot="16200000" flipH="1">
            <a:off x="609600" y="3505200"/>
            <a:ext cx="2743200" cy="762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486400" y="4495800"/>
            <a:ext cx="990600" cy="6858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4271962" y="1833563"/>
            <a:ext cx="2352675" cy="19050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sp>
        <p:nvSpPr>
          <p:cNvPr id="21544" name="TextBox 33"/>
          <p:cNvSpPr txBox="1">
            <a:spLocks noChangeArrowheads="1"/>
          </p:cNvSpPr>
          <p:nvPr/>
        </p:nvSpPr>
        <p:spPr bwMode="auto">
          <a:xfrm>
            <a:off x="6172200" y="5181600"/>
            <a:ext cx="2244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Observe: </a:t>
            </a:r>
          </a:p>
          <a:p>
            <a:pPr eaLnBrk="1" hangingPunct="1"/>
            <a:r>
              <a:rPr lang="en-US">
                <a:latin typeface="Georgia" pitchFamily="18" charset="0"/>
              </a:rPr>
              <a:t>Multi-thread</a:t>
            </a:r>
          </a:p>
          <a:p>
            <a:pPr eaLnBrk="1" hangingPunct="1"/>
            <a:r>
              <a:rPr lang="en-US">
                <a:latin typeface="Georgia" pitchFamily="18" charset="0"/>
              </a:rPr>
              <a:t>Lock on shared data</a:t>
            </a:r>
          </a:p>
        </p:txBody>
      </p:sp>
    </p:spTree>
    <p:extLst>
      <p:ext uri="{BB962C8B-B14F-4D97-AF65-F5344CB8AC3E}">
        <p14:creationId xmlns:p14="http://schemas.microsoft.com/office/powerpoint/2010/main" val="2721101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eaLnBrk="1" hangingPunct="1"/>
            <a:r>
              <a:rPr lang="en-US" smtClean="0">
                <a:solidFill>
                  <a:srgbClr val="7B9899"/>
                </a:solidFill>
              </a:rPr>
              <a:t>Improve Word Counter for Performance </a:t>
            </a:r>
          </a:p>
        </p:txBody>
      </p:sp>
      <p:sp>
        <p:nvSpPr>
          <p:cNvPr id="21507"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1582" name="Footer Placeholder 1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8862A72E-3894-44AA-9FA1-203F2E18115D}" type="slidenum">
              <a:rPr lang="en-US"/>
              <a:pPr>
                <a:defRPr/>
              </a:pPr>
              <a:t>31</a:t>
            </a:fld>
            <a:endParaRPr lang="en-US"/>
          </a:p>
        </p:txBody>
      </p:sp>
      <p:pic>
        <p:nvPicPr>
          <p:cNvPr id="2253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219200" y="1524000"/>
            <a:ext cx="4968875" cy="3810000"/>
          </a:xfrm>
          <a:solidFill>
            <a:srgbClr val="D1B2E8"/>
          </a:solidFill>
        </p:spPr>
      </p:pic>
      <p:sp>
        <p:nvSpPr>
          <p:cNvPr id="28" name="Can 27"/>
          <p:cNvSpPr/>
          <p:nvPr/>
        </p:nvSpPr>
        <p:spPr>
          <a:xfrm>
            <a:off x="0" y="2133600"/>
            <a:ext cx="1295400" cy="8382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a:stCxn id="28" idx="3"/>
          </p:cNvCxnSpPr>
          <p:nvPr/>
        </p:nvCxnSpPr>
        <p:spPr>
          <a:xfrm rot="16200000" flipH="1">
            <a:off x="-57150" y="3676650"/>
            <a:ext cx="1981200" cy="5715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2535"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sp>
        <p:nvSpPr>
          <p:cNvPr id="32" name="Oval 31"/>
          <p:cNvSpPr/>
          <p:nvPr/>
        </p:nvSpPr>
        <p:spPr>
          <a:xfrm>
            <a:off x="6400800" y="1295400"/>
            <a:ext cx="457200" cy="609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t>No </a:t>
            </a:r>
          </a:p>
        </p:txBody>
      </p:sp>
      <p:sp>
        <p:nvSpPr>
          <p:cNvPr id="22603" name="TextBox 34"/>
          <p:cNvSpPr txBox="1">
            <a:spLocks noChangeArrowheads="1"/>
          </p:cNvSpPr>
          <p:nvPr/>
        </p:nvSpPr>
        <p:spPr bwMode="auto">
          <a:xfrm>
            <a:off x="6781800" y="1219200"/>
            <a:ext cx="1862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No need for lock</a:t>
            </a:r>
          </a:p>
        </p:txBody>
      </p:sp>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605" name="TextBox 40"/>
          <p:cNvSpPr txBox="1">
            <a:spLocks noChangeArrowheads="1"/>
          </p:cNvSpPr>
          <p:nvPr/>
        </p:nvSpPr>
        <p:spPr bwMode="auto">
          <a:xfrm>
            <a:off x="6553200" y="4648200"/>
            <a:ext cx="2020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Separate counters</a:t>
            </a:r>
          </a:p>
        </p:txBody>
      </p:sp>
    </p:spTree>
    <p:extLst>
      <p:ext uri="{BB962C8B-B14F-4D97-AF65-F5344CB8AC3E}">
        <p14:creationId xmlns:p14="http://schemas.microsoft.com/office/powerpoint/2010/main" val="1936607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solidFill>
                  <a:srgbClr val="7B9899"/>
                </a:solidFill>
              </a:rPr>
              <a:t>Peta-scale Data</a:t>
            </a:r>
          </a:p>
        </p:txBody>
      </p:sp>
      <p:sp>
        <p:nvSpPr>
          <p:cNvPr id="22531"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2603"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2DE6718D-49DA-4FF9-96CF-CB949F32BE45}" type="slidenum">
              <a:rPr lang="en-US"/>
              <a:pPr>
                <a:defRPr/>
              </a:pPr>
              <a:t>32</a:t>
            </a:fld>
            <a:endParaRPr lang="en-US"/>
          </a:p>
        </p:txBody>
      </p:sp>
      <p:pic>
        <p:nvPicPr>
          <p:cNvPr id="23560"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0" y="0"/>
            <a:ext cx="1371600" cy="5943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p:nvPr/>
        </p:nvCxnSpPr>
        <p:spPr>
          <a:xfrm rot="16200000" flipH="1">
            <a:off x="876300" y="4305300"/>
            <a:ext cx="1143000" cy="3048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3559"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363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solidFill>
                  <a:srgbClr val="7B9899"/>
                </a:solidFill>
              </a:rPr>
              <a:t>Addressing the Scale Issue</a:t>
            </a:r>
          </a:p>
        </p:txBody>
      </p:sp>
      <p:sp>
        <p:nvSpPr>
          <p:cNvPr id="23555" name="Date Placeholder 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3558"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4" name="Slide Number Placeholder 3"/>
          <p:cNvSpPr>
            <a:spLocks noGrp="1"/>
          </p:cNvSpPr>
          <p:nvPr>
            <p:ph type="sldNum" sz="quarter" idx="12"/>
          </p:nvPr>
        </p:nvSpPr>
        <p:spPr/>
        <p:txBody>
          <a:bodyPr/>
          <a:lstStyle/>
          <a:p>
            <a:pPr>
              <a:defRPr/>
            </a:pPr>
            <a:fld id="{0DA20E2C-9321-4112-92A8-9E92281F2706}" type="slidenum">
              <a:rPr lang="en-US"/>
              <a:pPr>
                <a:defRPr/>
              </a:pPr>
              <a:t>33</a:t>
            </a:fld>
            <a:endParaRPr lang="en-US"/>
          </a:p>
        </p:txBody>
      </p:sp>
      <p:sp>
        <p:nvSpPr>
          <p:cNvPr id="5" name="Content Placeholder 4"/>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en-US" dirty="0" smtClean="0"/>
              <a:t>Single machine cannot serve all the data: you need a distributed special (file) system</a:t>
            </a:r>
          </a:p>
          <a:p>
            <a:pPr marL="274320" indent="-274320" eaLnBrk="1" fontAlgn="auto" hangingPunct="1">
              <a:spcAft>
                <a:spcPts val="0"/>
              </a:spcAft>
              <a:buFont typeface="Wingdings 2"/>
              <a:buChar char=""/>
              <a:defRPr/>
            </a:pPr>
            <a:r>
              <a:rPr lang="en-US" dirty="0" smtClean="0"/>
              <a:t>Large number of commodity hardware disks: say, 1000 disks 1TB each</a:t>
            </a:r>
          </a:p>
          <a:p>
            <a:pPr marL="548640" lvl="1" indent="-274320" eaLnBrk="1" fontAlgn="auto" hangingPunct="1">
              <a:spcAft>
                <a:spcPts val="0"/>
              </a:spcAft>
              <a:buFont typeface="Wingdings"/>
              <a:buChar char=""/>
              <a:defRPr/>
            </a:pPr>
            <a:r>
              <a:rPr lang="en-US" sz="2600" dirty="0" smtClean="0">
                <a:solidFill>
                  <a:schemeClr val="tx1"/>
                </a:solidFill>
              </a:rPr>
              <a:t>Issue: With Mean time between failures (MTBF) or failure rate of 1/1000, then at least 1 of the above 1000 disks would be down at a given time. </a:t>
            </a:r>
          </a:p>
          <a:p>
            <a:pPr marL="548640" lvl="1" indent="-274320" eaLnBrk="1" fontAlgn="auto" hangingPunct="1">
              <a:spcAft>
                <a:spcPts val="0"/>
              </a:spcAft>
              <a:buFont typeface="Wingdings"/>
              <a:buChar char=""/>
              <a:defRPr/>
            </a:pPr>
            <a:r>
              <a:rPr lang="en-US" sz="2600" dirty="0" smtClean="0">
                <a:solidFill>
                  <a:schemeClr val="tx1"/>
                </a:solidFill>
              </a:rPr>
              <a:t>Thus failure is norm and not an exception.</a:t>
            </a:r>
          </a:p>
          <a:p>
            <a:pPr marL="548640" lvl="1" indent="-274320" eaLnBrk="1" fontAlgn="auto" hangingPunct="1">
              <a:spcAft>
                <a:spcPts val="0"/>
              </a:spcAft>
              <a:buFont typeface="Wingdings"/>
              <a:buChar char=""/>
              <a:defRPr/>
            </a:pPr>
            <a:r>
              <a:rPr lang="en-US" sz="2600" dirty="0" smtClean="0">
                <a:solidFill>
                  <a:schemeClr val="tx1"/>
                </a:solidFill>
              </a:rPr>
              <a:t>File system has to be fault-tolerant: replication, checksum</a:t>
            </a:r>
          </a:p>
          <a:p>
            <a:pPr marL="548640" lvl="1" indent="-274320" eaLnBrk="1" fontAlgn="auto" hangingPunct="1">
              <a:spcAft>
                <a:spcPts val="0"/>
              </a:spcAft>
              <a:buFont typeface="Wingdings"/>
              <a:buChar char=""/>
              <a:defRPr/>
            </a:pPr>
            <a:r>
              <a:rPr lang="en-US" sz="2600" dirty="0" smtClean="0">
                <a:solidFill>
                  <a:schemeClr val="tx1"/>
                </a:solidFill>
              </a:rPr>
              <a:t>Data transfer bandwidth is critical (location of data)</a:t>
            </a:r>
          </a:p>
          <a:p>
            <a:pPr marL="548640" lvl="1" indent="-274320" eaLnBrk="1" fontAlgn="auto" hangingPunct="1">
              <a:spcAft>
                <a:spcPts val="0"/>
              </a:spcAft>
              <a:buFont typeface="Wingdings"/>
              <a:buChar char=""/>
              <a:defRPr/>
            </a:pPr>
            <a:endParaRPr lang="en-US" dirty="0" smtClean="0">
              <a:solidFill>
                <a:schemeClr val="tx1"/>
              </a:solidFill>
            </a:endParaRPr>
          </a:p>
          <a:p>
            <a:pPr marL="274320" indent="-274320" eaLnBrk="1" fontAlgn="auto" hangingPunct="1">
              <a:spcAft>
                <a:spcPts val="0"/>
              </a:spcAft>
              <a:buFont typeface="Wingdings 2"/>
              <a:buChar char=""/>
              <a:defRPr/>
            </a:pPr>
            <a:r>
              <a:rPr lang="en-US" dirty="0" smtClean="0"/>
              <a:t>Critical aspects: fault tolerance + replication + load balancing, monitoring</a:t>
            </a:r>
          </a:p>
          <a:p>
            <a:pPr marL="274320" indent="-274320" eaLnBrk="1" fontAlgn="auto" hangingPunct="1">
              <a:spcAft>
                <a:spcPts val="0"/>
              </a:spcAft>
              <a:buFont typeface="Wingdings 2"/>
              <a:buChar char=""/>
              <a:defRPr/>
            </a:pPr>
            <a:r>
              <a:rPr lang="en-US" dirty="0" smtClean="0"/>
              <a:t>Exploit parallelism afforded by splitting parsing and counting</a:t>
            </a:r>
          </a:p>
          <a:p>
            <a:pPr marL="274320" indent="-274320" eaLnBrk="1" fontAlgn="auto" hangingPunct="1">
              <a:spcAft>
                <a:spcPts val="0"/>
              </a:spcAft>
              <a:buFont typeface="Wingdings 2"/>
              <a:buChar char=""/>
              <a:defRPr/>
            </a:pPr>
            <a:r>
              <a:rPr lang="en-US" dirty="0" smtClean="0"/>
              <a:t>Provision and locate computing at data locations </a:t>
            </a:r>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3380623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solidFill>
                  <a:srgbClr val="7B9899"/>
                </a:solidFill>
              </a:rPr>
              <a:t>Peta-scale Data</a:t>
            </a:r>
          </a:p>
        </p:txBody>
      </p:sp>
      <p:sp>
        <p:nvSpPr>
          <p:cNvPr id="24579"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4651"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5AEA1594-8FDA-4300-8415-3F8F57E0B9E9}" type="slidenum">
              <a:rPr lang="en-US"/>
              <a:pPr>
                <a:defRPr/>
              </a:pPr>
              <a:t>34</a:t>
            </a:fld>
            <a:endParaRPr lang="en-US"/>
          </a:p>
        </p:txBody>
      </p:sp>
      <p:pic>
        <p:nvPicPr>
          <p:cNvPr id="25608"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0" y="0"/>
            <a:ext cx="1371600" cy="5943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p:nvPr/>
        </p:nvCxnSpPr>
        <p:spPr>
          <a:xfrm rot="16200000" flipH="1">
            <a:off x="876300" y="4305300"/>
            <a:ext cx="1143000" cy="3048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5607"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12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28600"/>
            <a:ext cx="8534400" cy="758825"/>
          </a:xfrm>
        </p:spPr>
        <p:txBody>
          <a:bodyPr/>
          <a:lstStyle/>
          <a:p>
            <a:pPr eaLnBrk="1" hangingPunct="1"/>
            <a:r>
              <a:rPr lang="en-US" sz="2800" smtClean="0">
                <a:solidFill>
                  <a:srgbClr val="7B9899"/>
                </a:solidFill>
              </a:rPr>
              <a:t>Peta Scale Data is Commonly Distributed </a:t>
            </a:r>
          </a:p>
        </p:txBody>
      </p:sp>
      <p:sp>
        <p:nvSpPr>
          <p:cNvPr id="25603"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5684" name="Footer Placeholder 21"/>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5E52B6A6-0F02-4E6D-BC14-A4368455A049}" type="slidenum">
              <a:rPr lang="en-US"/>
              <a:pPr>
                <a:defRPr/>
              </a:pPr>
              <a:t>35</a:t>
            </a:fld>
            <a:endParaRPr lang="en-US"/>
          </a:p>
        </p:txBody>
      </p:sp>
      <p:pic>
        <p:nvPicPr>
          <p:cNvPr id="26631"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6630"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14" idx="4"/>
          </p:cNvCxnSpPr>
          <p:nvPr/>
        </p:nvCxnSpPr>
        <p:spPr>
          <a:xfrm>
            <a:off x="1524000" y="800100"/>
            <a:ext cx="762000" cy="1714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8" idx="4"/>
          </p:cNvCxnSpPr>
          <p:nvPr/>
        </p:nvCxnSpPr>
        <p:spPr>
          <a:xfrm>
            <a:off x="1524000" y="1866900"/>
            <a:ext cx="6096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4"/>
          </p:cNvCxnSpPr>
          <p:nvPr/>
        </p:nvCxnSpPr>
        <p:spPr>
          <a:xfrm>
            <a:off x="1524000" y="293370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8" idx="4"/>
          </p:cNvCxnSpPr>
          <p:nvPr/>
        </p:nvCxnSpPr>
        <p:spPr>
          <a:xfrm flipV="1">
            <a:off x="1524000" y="3124200"/>
            <a:ext cx="7620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9" idx="4"/>
          </p:cNvCxnSpPr>
          <p:nvPr/>
        </p:nvCxnSpPr>
        <p:spPr>
          <a:xfrm flipV="1">
            <a:off x="1524000" y="3657600"/>
            <a:ext cx="762000" cy="1409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707" name="TextBox 35"/>
          <p:cNvSpPr txBox="1">
            <a:spLocks noChangeArrowheads="1"/>
          </p:cNvSpPr>
          <p:nvPr/>
        </p:nvSpPr>
        <p:spPr bwMode="auto">
          <a:xfrm>
            <a:off x="6629400" y="5181600"/>
            <a:ext cx="22415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Issue: managing the</a:t>
            </a:r>
          </a:p>
          <a:p>
            <a:pPr eaLnBrk="1" hangingPunct="1"/>
            <a:r>
              <a:rPr lang="en-US">
                <a:latin typeface="Georgia" pitchFamily="18" charset="0"/>
              </a:rPr>
              <a:t>large scale data</a:t>
            </a:r>
          </a:p>
        </p:txBody>
      </p:sp>
    </p:spTree>
    <p:extLst>
      <p:ext uri="{BB962C8B-B14F-4D97-AF65-F5344CB8AC3E}">
        <p14:creationId xmlns:p14="http://schemas.microsoft.com/office/powerpoint/2010/main" val="3658444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z="2400" smtClean="0">
                <a:solidFill>
                  <a:srgbClr val="7B9899"/>
                </a:solidFill>
              </a:rPr>
              <a:t>Write Once Read Many (WORM) data</a:t>
            </a:r>
          </a:p>
        </p:txBody>
      </p:sp>
      <p:sp>
        <p:nvSpPr>
          <p:cNvPr id="26627"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6707" name="Footer Placeholder 21"/>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65488840-D016-4F7C-9E76-945B2D9027F6}" type="slidenum">
              <a:rPr lang="en-US"/>
              <a:pPr>
                <a:defRPr/>
              </a:pPr>
              <a:t>36</a:t>
            </a:fld>
            <a:endParaRPr lang="en-US"/>
          </a:p>
        </p:txBody>
      </p:sp>
      <p:pic>
        <p:nvPicPr>
          <p:cNvPr id="27655"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7654"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14" idx="4"/>
          </p:cNvCxnSpPr>
          <p:nvPr/>
        </p:nvCxnSpPr>
        <p:spPr>
          <a:xfrm>
            <a:off x="1524000" y="800100"/>
            <a:ext cx="762000" cy="1714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8" idx="4"/>
          </p:cNvCxnSpPr>
          <p:nvPr/>
        </p:nvCxnSpPr>
        <p:spPr>
          <a:xfrm>
            <a:off x="1524000" y="1866900"/>
            <a:ext cx="6096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4"/>
          </p:cNvCxnSpPr>
          <p:nvPr/>
        </p:nvCxnSpPr>
        <p:spPr>
          <a:xfrm>
            <a:off x="1524000" y="293370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8" idx="4"/>
          </p:cNvCxnSpPr>
          <p:nvPr/>
        </p:nvCxnSpPr>
        <p:spPr>
          <a:xfrm flipV="1">
            <a:off x="1524000" y="3124200"/>
            <a:ext cx="7620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9" idx="4"/>
          </p:cNvCxnSpPr>
          <p:nvPr/>
        </p:nvCxnSpPr>
        <p:spPr>
          <a:xfrm flipV="1">
            <a:off x="1524000" y="3657600"/>
            <a:ext cx="762000" cy="1409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442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z="2400" smtClean="0">
                <a:solidFill>
                  <a:srgbClr val="7B9899"/>
                </a:solidFill>
              </a:rPr>
              <a:t>WORM Data is Amenable to Parallelism</a:t>
            </a:r>
          </a:p>
        </p:txBody>
      </p:sp>
      <p:sp>
        <p:nvSpPr>
          <p:cNvPr id="27651"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7662" name="Footer Placeholder 1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EF9E36E8-F1BC-4B5B-B928-CF786863759B}" type="slidenum">
              <a:rPr lang="en-US"/>
              <a:pPr>
                <a:defRPr/>
              </a:pPr>
              <a:t>37</a:t>
            </a:fld>
            <a:endParaRPr lang="en-US"/>
          </a:p>
        </p:txBody>
      </p:sp>
      <p:pic>
        <p:nvPicPr>
          <p:cNvPr id="28679"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8678"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6" name="Straight Arrow Connector 25"/>
          <p:cNvCxnSpPr>
            <a:stCxn id="14" idx="4"/>
          </p:cNvCxnSpPr>
          <p:nvPr/>
        </p:nvCxnSpPr>
        <p:spPr>
          <a:xfrm>
            <a:off x="1524000" y="800100"/>
            <a:ext cx="990600" cy="2476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685" name="TextBox 28"/>
          <p:cNvSpPr txBox="1">
            <a:spLocks noChangeArrowheads="1"/>
          </p:cNvSpPr>
          <p:nvPr/>
        </p:nvSpPr>
        <p:spPr bwMode="auto">
          <a:xfrm>
            <a:off x="6172200" y="2209800"/>
            <a:ext cx="28194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Georgia" pitchFamily="18" charset="0"/>
              <a:buAutoNum type="arabicPeriod"/>
            </a:pPr>
            <a:r>
              <a:rPr lang="en-US">
                <a:latin typeface="Georgia" pitchFamily="18" charset="0"/>
              </a:rPr>
              <a:t>Data with WORM characteristics : yields to parallel processing;  </a:t>
            </a:r>
          </a:p>
          <a:p>
            <a:pPr eaLnBrk="1" hangingPunct="1">
              <a:buFont typeface="Georgia" pitchFamily="18" charset="0"/>
              <a:buAutoNum type="arabicPeriod"/>
            </a:pPr>
            <a:r>
              <a:rPr lang="en-US">
                <a:latin typeface="Georgia" pitchFamily="18" charset="0"/>
              </a:rPr>
              <a:t>Data without dependencies: yields to out of order processing</a:t>
            </a:r>
          </a:p>
        </p:txBody>
      </p:sp>
    </p:spTree>
    <p:extLst>
      <p:ext uri="{BB962C8B-B14F-4D97-AF65-F5344CB8AC3E}">
        <p14:creationId xmlns:p14="http://schemas.microsoft.com/office/powerpoint/2010/main" val="4209629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z="2400" smtClean="0">
                <a:solidFill>
                  <a:srgbClr val="7B9899"/>
                </a:solidFill>
              </a:rPr>
              <a:t>Divide and Conquer: Provision Computing at Data Location</a:t>
            </a:r>
          </a:p>
        </p:txBody>
      </p:sp>
      <p:sp>
        <p:nvSpPr>
          <p:cNvPr id="28675"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8689" name="Footer Placeholder 2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17" name="Slide Number Placeholder 16"/>
          <p:cNvSpPr>
            <a:spLocks noGrp="1"/>
          </p:cNvSpPr>
          <p:nvPr>
            <p:ph type="sldNum" sz="quarter" idx="12"/>
          </p:nvPr>
        </p:nvSpPr>
        <p:spPr/>
        <p:txBody>
          <a:bodyPr/>
          <a:lstStyle/>
          <a:p>
            <a:pPr>
              <a:defRPr/>
            </a:pPr>
            <a:fld id="{39681C68-249B-49FE-B3D0-BE1C9D4D2E42}" type="slidenum">
              <a:rPr lang="en-US"/>
              <a:pPr>
                <a:defRPr/>
              </a:pPr>
              <a:t>38</a:t>
            </a:fld>
            <a:endParaRPr lang="en-US"/>
          </a:p>
        </p:txBody>
      </p:sp>
      <p:pic>
        <p:nvPicPr>
          <p:cNvPr id="29702"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3124200" y="1447800"/>
            <a:ext cx="1235075" cy="1025525"/>
          </a:xfrm>
          <a:solidFill>
            <a:srgbClr val="D1B2E8"/>
          </a:solidFill>
        </p:spPr>
      </p:pic>
      <p:sp>
        <p:nvSpPr>
          <p:cNvPr id="29701"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pSp>
        <p:nvGrpSpPr>
          <p:cNvPr id="29703" name="Group 36"/>
          <p:cNvGrpSpPr>
            <a:grpSpLocks/>
          </p:cNvGrpSpPr>
          <p:nvPr/>
        </p:nvGrpSpPr>
        <p:grpSpPr bwMode="auto">
          <a:xfrm>
            <a:off x="533400" y="1600200"/>
            <a:ext cx="2590800" cy="762000"/>
            <a:chOff x="533400" y="1600200"/>
            <a:chExt cx="2590800" cy="762000"/>
          </a:xfrm>
        </p:grpSpPr>
        <p:sp>
          <p:nvSpPr>
            <p:cNvPr id="28" name="Can 27"/>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28"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2970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7432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9705" name="Group 41"/>
          <p:cNvGrpSpPr>
            <a:grpSpLocks/>
          </p:cNvGrpSpPr>
          <p:nvPr/>
        </p:nvGrpSpPr>
        <p:grpSpPr bwMode="auto">
          <a:xfrm>
            <a:off x="533400" y="2895600"/>
            <a:ext cx="2590800" cy="762000"/>
            <a:chOff x="533400" y="1600200"/>
            <a:chExt cx="2590800" cy="762000"/>
          </a:xfrm>
        </p:grpSpPr>
        <p:sp>
          <p:nvSpPr>
            <p:cNvPr id="43" name="Can 42"/>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44" name="Straight Arrow Connector 43"/>
            <p:cNvCxnSpPr>
              <a:stCxn id="43"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29706" name="Group 65"/>
          <p:cNvGrpSpPr>
            <a:grpSpLocks/>
          </p:cNvGrpSpPr>
          <p:nvPr/>
        </p:nvGrpSpPr>
        <p:grpSpPr bwMode="auto">
          <a:xfrm>
            <a:off x="533400" y="4114800"/>
            <a:ext cx="2590800" cy="762000"/>
            <a:chOff x="533400" y="1600200"/>
            <a:chExt cx="2590800" cy="762000"/>
          </a:xfrm>
        </p:grpSpPr>
        <p:sp>
          <p:nvSpPr>
            <p:cNvPr id="67" name="Can 66"/>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68" name="Straight Arrow Connector 67"/>
            <p:cNvCxnSpPr>
              <a:stCxn id="67"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2970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9624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970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54102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9709" name="Group 73"/>
          <p:cNvGrpSpPr>
            <a:grpSpLocks/>
          </p:cNvGrpSpPr>
          <p:nvPr/>
        </p:nvGrpSpPr>
        <p:grpSpPr bwMode="auto">
          <a:xfrm>
            <a:off x="533400" y="5486400"/>
            <a:ext cx="2590800" cy="762000"/>
            <a:chOff x="533400" y="1600200"/>
            <a:chExt cx="2590800" cy="762000"/>
          </a:xfrm>
        </p:grpSpPr>
        <p:sp>
          <p:nvSpPr>
            <p:cNvPr id="75" name="Can 74"/>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76" name="Straight Arrow Connector 75"/>
            <p:cNvCxnSpPr>
              <a:stCxn id="75"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9710" name="TextBox 76"/>
          <p:cNvSpPr txBox="1">
            <a:spLocks noChangeArrowheads="1"/>
          </p:cNvSpPr>
          <p:nvPr/>
        </p:nvSpPr>
        <p:spPr bwMode="auto">
          <a:xfrm>
            <a:off x="4800600" y="1219200"/>
            <a:ext cx="35512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For our example,</a:t>
            </a:r>
          </a:p>
          <a:p>
            <a:pPr eaLnBrk="1" hangingPunct="1"/>
            <a:r>
              <a:rPr lang="en-US">
                <a:latin typeface="Georgia" pitchFamily="18" charset="0"/>
              </a:rPr>
              <a:t>#1: Schedule parallel parse tasks</a:t>
            </a:r>
          </a:p>
          <a:p>
            <a:pPr eaLnBrk="1" hangingPunct="1"/>
            <a:r>
              <a:rPr lang="en-US">
                <a:latin typeface="Georgia" pitchFamily="18" charset="0"/>
              </a:rPr>
              <a:t>#2: Schedule parallel count tasks</a:t>
            </a:r>
          </a:p>
        </p:txBody>
      </p:sp>
      <p:sp>
        <p:nvSpPr>
          <p:cNvPr id="29711" name="TextBox 77"/>
          <p:cNvSpPr txBox="1">
            <a:spLocks noChangeArrowheads="1"/>
          </p:cNvSpPr>
          <p:nvPr/>
        </p:nvSpPr>
        <p:spPr bwMode="auto">
          <a:xfrm>
            <a:off x="4897438" y="2133600"/>
            <a:ext cx="4246562"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This is a particular solution;</a:t>
            </a:r>
          </a:p>
          <a:p>
            <a:pPr eaLnBrk="1" hangingPunct="1"/>
            <a:r>
              <a:rPr lang="en-US" dirty="0">
                <a:latin typeface="Georgia" pitchFamily="18" charset="0"/>
              </a:rPr>
              <a:t>Lets generalize it:</a:t>
            </a:r>
          </a:p>
          <a:p>
            <a:pPr eaLnBrk="1" hangingPunct="1"/>
            <a:endParaRPr lang="en-US" dirty="0">
              <a:latin typeface="Georgia" pitchFamily="18" charset="0"/>
            </a:endParaRPr>
          </a:p>
          <a:p>
            <a:pPr eaLnBrk="1" hangingPunct="1"/>
            <a:r>
              <a:rPr lang="en-US" dirty="0">
                <a:latin typeface="Georgia" pitchFamily="18" charset="0"/>
              </a:rPr>
              <a:t>Our parse is a mapping operation:</a:t>
            </a:r>
          </a:p>
          <a:p>
            <a:pPr eaLnBrk="1" hangingPunct="1"/>
            <a:r>
              <a:rPr lang="en-US" dirty="0">
                <a:latin typeface="Georgia" pitchFamily="18" charset="0"/>
              </a:rPr>
              <a:t>MAP: input </a:t>
            </a:r>
            <a:r>
              <a:rPr lang="en-US" dirty="0">
                <a:latin typeface="Georgia" pitchFamily="18" charset="0"/>
                <a:sym typeface="Wingdings" pitchFamily="2" charset="2"/>
              </a:rPr>
              <a:t> &lt;key, value&gt; pairs</a:t>
            </a:r>
          </a:p>
          <a:p>
            <a:pPr eaLnBrk="1" hangingPunct="1"/>
            <a:endParaRPr lang="en-US" dirty="0">
              <a:latin typeface="Georgia" pitchFamily="18" charset="0"/>
              <a:sym typeface="Wingdings" pitchFamily="2" charset="2"/>
            </a:endParaRPr>
          </a:p>
          <a:p>
            <a:pPr eaLnBrk="1" hangingPunct="1"/>
            <a:r>
              <a:rPr lang="en-US" dirty="0">
                <a:latin typeface="Georgia" pitchFamily="18" charset="0"/>
                <a:sym typeface="Wingdings" pitchFamily="2" charset="2"/>
              </a:rPr>
              <a:t>Our count is a reduce operation:</a:t>
            </a:r>
          </a:p>
          <a:p>
            <a:pPr eaLnBrk="1" hangingPunct="1"/>
            <a:r>
              <a:rPr lang="en-US" dirty="0">
                <a:latin typeface="Georgia" pitchFamily="18" charset="0"/>
                <a:sym typeface="Wingdings" pitchFamily="2" charset="2"/>
              </a:rPr>
              <a:t>REDUCE: &lt;key, value&gt; pairs reduced</a:t>
            </a:r>
          </a:p>
          <a:p>
            <a:pPr eaLnBrk="1" hangingPunct="1"/>
            <a:endParaRPr lang="en-US" dirty="0">
              <a:latin typeface="Georgia" pitchFamily="18" charset="0"/>
              <a:sym typeface="Wingdings" pitchFamily="2" charset="2"/>
            </a:endParaRPr>
          </a:p>
          <a:p>
            <a:pPr eaLnBrk="1" hangingPunct="1"/>
            <a:r>
              <a:rPr lang="en-US" dirty="0">
                <a:latin typeface="Georgia" pitchFamily="18" charset="0"/>
                <a:sym typeface="Wingdings" pitchFamily="2" charset="2"/>
              </a:rPr>
              <a:t>Map/Reduce originated from Lisp</a:t>
            </a:r>
          </a:p>
          <a:p>
            <a:pPr eaLnBrk="1" hangingPunct="1"/>
            <a:r>
              <a:rPr lang="en-US" dirty="0">
                <a:latin typeface="Georgia" pitchFamily="18" charset="0"/>
                <a:sym typeface="Wingdings" pitchFamily="2" charset="2"/>
              </a:rPr>
              <a:t>But have different meaning here</a:t>
            </a:r>
          </a:p>
          <a:p>
            <a:pPr eaLnBrk="1" hangingPunct="1"/>
            <a:endParaRPr lang="en-US" dirty="0">
              <a:latin typeface="Georgia" pitchFamily="18" charset="0"/>
              <a:sym typeface="Wingdings" pitchFamily="2" charset="2"/>
            </a:endParaRPr>
          </a:p>
          <a:p>
            <a:pPr eaLnBrk="1" hangingPunct="1"/>
            <a:r>
              <a:rPr lang="en-US" dirty="0">
                <a:latin typeface="Georgia" pitchFamily="18" charset="0"/>
              </a:rPr>
              <a:t>Runtime adds distribution + fault tolerance + replication + monitoring +</a:t>
            </a:r>
          </a:p>
          <a:p>
            <a:pPr eaLnBrk="1" hangingPunct="1"/>
            <a:r>
              <a:rPr lang="en-US" dirty="0">
                <a:latin typeface="Georgia" pitchFamily="18" charset="0"/>
              </a:rPr>
              <a:t>load balancing to your base application!</a:t>
            </a:r>
          </a:p>
          <a:p>
            <a:pPr eaLnBrk="1" hangingPunct="1"/>
            <a:endParaRPr lang="en-US" dirty="0">
              <a:latin typeface="Georgia" pitchFamily="18" charset="0"/>
              <a:sym typeface="Wingdings" pitchFamily="2" charset="2"/>
            </a:endParaRPr>
          </a:p>
          <a:p>
            <a:pPr eaLnBrk="1" hangingPunct="1"/>
            <a:endParaRPr lang="en-US" dirty="0">
              <a:latin typeface="Georgia" pitchFamily="18" charset="0"/>
              <a:sym typeface="Wingdings" pitchFamily="2" charset="2"/>
            </a:endParaRPr>
          </a:p>
          <a:p>
            <a:pPr eaLnBrk="1" hangingPunct="1"/>
            <a:endParaRPr lang="en-US" dirty="0">
              <a:latin typeface="Georgia" pitchFamily="18" charset="0"/>
              <a:sym typeface="Wingdings" pitchFamily="2" charset="2"/>
            </a:endParaRPr>
          </a:p>
        </p:txBody>
      </p:sp>
      <p:sp>
        <p:nvSpPr>
          <p:cNvPr id="24" name="Oval 23"/>
          <p:cNvSpPr/>
          <p:nvPr/>
        </p:nvSpPr>
        <p:spPr>
          <a:xfrm>
            <a:off x="304800" y="1066800"/>
            <a:ext cx="4495800" cy="16764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anchor="b"/>
          <a:lstStyle/>
          <a:p>
            <a:pPr algn="ctr" fontAlgn="auto">
              <a:spcBef>
                <a:spcPts val="0"/>
              </a:spcBef>
              <a:spcAft>
                <a:spcPts val="0"/>
              </a:spcAft>
              <a:defRPr/>
            </a:pPr>
            <a:r>
              <a:rPr lang="en-US" dirty="0">
                <a:solidFill>
                  <a:schemeClr val="tx1"/>
                </a:solidFill>
              </a:rPr>
              <a:t>One node</a:t>
            </a:r>
          </a:p>
        </p:txBody>
      </p:sp>
    </p:spTree>
    <p:extLst>
      <p:ext uri="{BB962C8B-B14F-4D97-AF65-F5344CB8AC3E}">
        <p14:creationId xmlns:p14="http://schemas.microsoft.com/office/powerpoint/2010/main" val="598439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solidFill>
                  <a:srgbClr val="7B9899"/>
                </a:solidFill>
              </a:rPr>
              <a:t>Mapper and Reducer</a:t>
            </a:r>
          </a:p>
        </p:txBody>
      </p:sp>
      <p:sp>
        <p:nvSpPr>
          <p:cNvPr id="29699"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29703" name="Footer Placeholder 4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a:p>
        </p:txBody>
      </p:sp>
      <p:sp>
        <p:nvSpPr>
          <p:cNvPr id="5" name="Slide Number Placeholder 4"/>
          <p:cNvSpPr>
            <a:spLocks noGrp="1"/>
          </p:cNvSpPr>
          <p:nvPr>
            <p:ph type="sldNum" sz="quarter" idx="12"/>
          </p:nvPr>
        </p:nvSpPr>
        <p:spPr/>
        <p:txBody>
          <a:bodyPr/>
          <a:lstStyle/>
          <a:p>
            <a:pPr>
              <a:defRPr/>
            </a:pPr>
            <a:fld id="{69092B52-B188-4049-9B88-1C7DD4CE4BBE}" type="slidenum">
              <a:rPr lang="en-US"/>
              <a:pPr>
                <a:defRPr/>
              </a:pPr>
              <a:t>39</a:t>
            </a:fld>
            <a:endParaRPr lang="en-US"/>
          </a:p>
        </p:txBody>
      </p:sp>
      <p:grpSp>
        <p:nvGrpSpPr>
          <p:cNvPr id="2" name="Group 4"/>
          <p:cNvGrpSpPr>
            <a:grpSpLocks noChangeAspect="1"/>
          </p:cNvGrpSpPr>
          <p:nvPr/>
        </p:nvGrpSpPr>
        <p:grpSpPr bwMode="auto">
          <a:xfrm>
            <a:off x="990600" y="295276"/>
            <a:ext cx="7162799" cy="5648324"/>
            <a:chOff x="624" y="186"/>
            <a:chExt cx="4512" cy="3558"/>
          </a:xfrm>
          <a:solidFill>
            <a:srgbClr val="92D050"/>
          </a:solidFill>
        </p:grpSpPr>
        <p:sp>
          <p:nvSpPr>
            <p:cNvPr id="1027" name="AutoShape 3"/>
            <p:cNvSpPr>
              <a:spLocks noChangeAspect="1" noChangeArrowheads="1" noTextEdit="1"/>
            </p:cNvSpPr>
            <p:nvPr/>
          </p:nvSpPr>
          <p:spPr bwMode="auto">
            <a:xfrm>
              <a:off x="624" y="960"/>
              <a:ext cx="4485" cy="2784"/>
            </a:xfrm>
            <a:prstGeom prst="rect">
              <a:avLst/>
            </a:prstGeom>
            <a:grpFill/>
            <a:ln w="9525">
              <a:noFill/>
              <a:miter lim="800000"/>
              <a:headEnd/>
              <a:tailEnd/>
            </a:ln>
          </p:spPr>
          <p:txBody>
            <a:bodyPr/>
            <a:lstStyle/>
            <a:p>
              <a:pPr fontAlgn="auto">
                <a:spcBef>
                  <a:spcPts val="0"/>
                </a:spcBef>
                <a:spcAft>
                  <a:spcPts val="0"/>
                </a:spcAft>
                <a:defRPr/>
              </a:pPr>
              <a:endParaRPr lang="en-US">
                <a:latin typeface="+mn-lt"/>
                <a:cs typeface="+mn-cs"/>
              </a:endParaRPr>
            </a:p>
          </p:txBody>
        </p:sp>
        <p:sp>
          <p:nvSpPr>
            <p:cNvPr id="1029" name="Rectangle 5"/>
            <p:cNvSpPr>
              <a:spLocks noChangeArrowheads="1"/>
            </p:cNvSpPr>
            <p:nvPr/>
          </p:nvSpPr>
          <p:spPr bwMode="auto">
            <a:xfrm>
              <a:off x="2182" y="1113"/>
              <a:ext cx="1080"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0" name="Rectangle 6"/>
            <p:cNvSpPr>
              <a:spLocks noChangeArrowheads="1"/>
            </p:cNvSpPr>
            <p:nvPr/>
          </p:nvSpPr>
          <p:spPr bwMode="auto">
            <a:xfrm>
              <a:off x="2293" y="1147"/>
              <a:ext cx="840" cy="136"/>
            </a:xfrm>
            <a:prstGeom prst="rect">
              <a:avLst/>
            </a:prstGeom>
            <a:grpFill/>
            <a:ln w="9525">
              <a:noFill/>
              <a:miter lim="800000"/>
              <a:headEnd/>
              <a:tailEnd/>
            </a:ln>
          </p:spPr>
          <p:txBody>
            <a:bodyPr wrap="none" lIns="0" tIns="0" rIns="0" bIns="0">
              <a:spAutoFit/>
            </a:bodyPr>
            <a:lstStyle/>
            <a:p>
              <a:pPr>
                <a:defRPr/>
              </a:pPr>
              <a:r>
                <a:rPr lang="en-US" sz="1400" dirty="0" err="1">
                  <a:solidFill>
                    <a:srgbClr val="000000"/>
                  </a:solidFill>
                  <a:latin typeface="helvetica" charset="0"/>
                  <a:cs typeface="Arial" pitchFamily="34" charset="0"/>
                </a:rPr>
                <a:t>MapReduceTask</a:t>
              </a:r>
              <a:endParaRPr lang="en-US" dirty="0">
                <a:latin typeface="Arial" pitchFamily="34" charset="0"/>
                <a:cs typeface="Arial" pitchFamily="34" charset="0"/>
              </a:endParaRPr>
            </a:p>
          </p:txBody>
        </p:sp>
        <p:sp>
          <p:nvSpPr>
            <p:cNvPr id="1031" name="Line 7"/>
            <p:cNvSpPr>
              <a:spLocks noChangeShapeType="1"/>
            </p:cNvSpPr>
            <p:nvPr/>
          </p:nvSpPr>
          <p:spPr bwMode="auto">
            <a:xfrm>
              <a:off x="2182" y="1304"/>
              <a:ext cx="10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2" name="Line 8"/>
            <p:cNvSpPr>
              <a:spLocks noChangeShapeType="1"/>
            </p:cNvSpPr>
            <p:nvPr/>
          </p:nvSpPr>
          <p:spPr bwMode="auto">
            <a:xfrm>
              <a:off x="2182" y="1369"/>
              <a:ext cx="10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3" name="Rectangle 9"/>
            <p:cNvSpPr>
              <a:spLocks noChangeArrowheads="1"/>
            </p:cNvSpPr>
            <p:nvPr/>
          </p:nvSpPr>
          <p:spPr bwMode="auto">
            <a:xfrm>
              <a:off x="651" y="3384"/>
              <a:ext cx="784"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4" name="Rectangle 10"/>
            <p:cNvSpPr>
              <a:spLocks noChangeArrowheads="1"/>
            </p:cNvSpPr>
            <p:nvPr/>
          </p:nvSpPr>
          <p:spPr bwMode="auto">
            <a:xfrm>
              <a:off x="734" y="3418"/>
              <a:ext cx="710"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YourMapper</a:t>
              </a:r>
              <a:endParaRPr lang="en-US">
                <a:latin typeface="Arial" pitchFamily="34" charset="0"/>
                <a:cs typeface="Arial" pitchFamily="34" charset="0"/>
              </a:endParaRPr>
            </a:p>
          </p:txBody>
        </p:sp>
        <p:sp>
          <p:nvSpPr>
            <p:cNvPr id="1035" name="Line 11"/>
            <p:cNvSpPr>
              <a:spLocks noChangeShapeType="1"/>
            </p:cNvSpPr>
            <p:nvPr/>
          </p:nvSpPr>
          <p:spPr bwMode="auto">
            <a:xfrm>
              <a:off x="651" y="3575"/>
              <a:ext cx="79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6" name="Line 12"/>
            <p:cNvSpPr>
              <a:spLocks noChangeShapeType="1"/>
            </p:cNvSpPr>
            <p:nvPr/>
          </p:nvSpPr>
          <p:spPr bwMode="auto">
            <a:xfrm>
              <a:off x="651" y="3640"/>
              <a:ext cx="79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7" name="Rectangle 13"/>
            <p:cNvSpPr>
              <a:spLocks noChangeArrowheads="1"/>
            </p:cNvSpPr>
            <p:nvPr/>
          </p:nvSpPr>
          <p:spPr bwMode="auto">
            <a:xfrm>
              <a:off x="3389" y="3285"/>
              <a:ext cx="840"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8" name="Rectangle 14"/>
            <p:cNvSpPr>
              <a:spLocks noChangeArrowheads="1"/>
            </p:cNvSpPr>
            <p:nvPr/>
          </p:nvSpPr>
          <p:spPr bwMode="auto">
            <a:xfrm>
              <a:off x="3479" y="3319"/>
              <a:ext cx="759"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YourReducer</a:t>
              </a:r>
              <a:endParaRPr lang="en-US">
                <a:latin typeface="Arial" pitchFamily="34" charset="0"/>
                <a:cs typeface="Arial" pitchFamily="34" charset="0"/>
              </a:endParaRPr>
            </a:p>
          </p:txBody>
        </p:sp>
        <p:sp>
          <p:nvSpPr>
            <p:cNvPr id="1039" name="Line 15"/>
            <p:cNvSpPr>
              <a:spLocks noChangeShapeType="1"/>
            </p:cNvSpPr>
            <p:nvPr/>
          </p:nvSpPr>
          <p:spPr bwMode="auto">
            <a:xfrm>
              <a:off x="3389" y="3476"/>
              <a:ext cx="849"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0" name="Line 16"/>
            <p:cNvSpPr>
              <a:spLocks noChangeShapeType="1"/>
            </p:cNvSpPr>
            <p:nvPr/>
          </p:nvSpPr>
          <p:spPr bwMode="auto">
            <a:xfrm>
              <a:off x="3389" y="3541"/>
              <a:ext cx="849"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1" name="Rectangle 17"/>
            <p:cNvSpPr>
              <a:spLocks noChangeArrowheads="1"/>
            </p:cNvSpPr>
            <p:nvPr/>
          </p:nvSpPr>
          <p:spPr bwMode="auto">
            <a:xfrm>
              <a:off x="2006" y="3334"/>
              <a:ext cx="642" cy="340"/>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42" name="Rectangle 18"/>
            <p:cNvSpPr>
              <a:spLocks noChangeArrowheads="1"/>
            </p:cNvSpPr>
            <p:nvPr/>
          </p:nvSpPr>
          <p:spPr bwMode="auto">
            <a:xfrm>
              <a:off x="2086" y="3368"/>
              <a:ext cx="332" cy="136"/>
            </a:xfrm>
            <a:prstGeom prst="rect">
              <a:avLst/>
            </a:prstGeom>
            <a:grpFill/>
            <a:ln w="9525">
              <a:noFill/>
              <a:miter lim="800000"/>
              <a:headEnd/>
              <a:tailEnd/>
            </a:ln>
          </p:spPr>
          <p:txBody>
            <a:bodyPr wrap="none" lIns="0" tIns="0" rIns="0" bIns="0">
              <a:spAutoFit/>
            </a:bodyPr>
            <a:lstStyle/>
            <a:p>
              <a:pPr>
                <a:defRPr/>
              </a:pPr>
              <a:r>
                <a:rPr lang="en-US" sz="1400" dirty="0">
                  <a:solidFill>
                    <a:srgbClr val="000000"/>
                  </a:solidFill>
                  <a:latin typeface="helvetica" charset="0"/>
                  <a:cs typeface="Arial" pitchFamily="34" charset="0"/>
                </a:rPr>
                <a:t>Parser</a:t>
              </a:r>
              <a:endParaRPr lang="en-US" dirty="0">
                <a:latin typeface="Arial" pitchFamily="34" charset="0"/>
                <a:cs typeface="Arial" pitchFamily="34" charset="0"/>
              </a:endParaRPr>
            </a:p>
          </p:txBody>
        </p:sp>
        <p:sp>
          <p:nvSpPr>
            <p:cNvPr id="1043" name="Line 19"/>
            <p:cNvSpPr>
              <a:spLocks noChangeShapeType="1"/>
            </p:cNvSpPr>
            <p:nvPr/>
          </p:nvSpPr>
          <p:spPr bwMode="auto">
            <a:xfrm>
              <a:off x="2006" y="3526"/>
              <a:ext cx="65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4" name="Line 20"/>
            <p:cNvSpPr>
              <a:spLocks noChangeShapeType="1"/>
            </p:cNvSpPr>
            <p:nvPr/>
          </p:nvSpPr>
          <p:spPr bwMode="auto">
            <a:xfrm>
              <a:off x="2006" y="3590"/>
              <a:ext cx="65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5" name="Rectangle 21"/>
            <p:cNvSpPr>
              <a:spLocks noChangeArrowheads="1"/>
            </p:cNvSpPr>
            <p:nvPr/>
          </p:nvSpPr>
          <p:spPr bwMode="auto">
            <a:xfrm>
              <a:off x="4565" y="3236"/>
              <a:ext cx="562"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46" name="Rectangle 22"/>
            <p:cNvSpPr>
              <a:spLocks noChangeArrowheads="1"/>
            </p:cNvSpPr>
            <p:nvPr/>
          </p:nvSpPr>
          <p:spPr bwMode="auto">
            <a:xfrm>
              <a:off x="4645" y="3270"/>
              <a:ext cx="481"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Counter</a:t>
              </a:r>
              <a:endParaRPr lang="en-US">
                <a:latin typeface="Arial" pitchFamily="34" charset="0"/>
                <a:cs typeface="Arial" pitchFamily="34" charset="0"/>
              </a:endParaRPr>
            </a:p>
          </p:txBody>
        </p:sp>
        <p:sp>
          <p:nvSpPr>
            <p:cNvPr id="1047" name="Line 23"/>
            <p:cNvSpPr>
              <a:spLocks noChangeShapeType="1"/>
            </p:cNvSpPr>
            <p:nvPr/>
          </p:nvSpPr>
          <p:spPr bwMode="auto">
            <a:xfrm>
              <a:off x="4565" y="3427"/>
              <a:ext cx="57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8" name="Line 24"/>
            <p:cNvSpPr>
              <a:spLocks noChangeShapeType="1"/>
            </p:cNvSpPr>
            <p:nvPr/>
          </p:nvSpPr>
          <p:spPr bwMode="auto">
            <a:xfrm>
              <a:off x="4565" y="3492"/>
              <a:ext cx="57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9" name="Rectangle 25"/>
            <p:cNvSpPr>
              <a:spLocks noChangeArrowheads="1"/>
            </p:cNvSpPr>
            <p:nvPr/>
          </p:nvSpPr>
          <p:spPr bwMode="auto">
            <a:xfrm>
              <a:off x="1413" y="1755"/>
              <a:ext cx="544"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50" name="Rectangle 26"/>
            <p:cNvSpPr>
              <a:spLocks noChangeArrowheads="1"/>
            </p:cNvSpPr>
            <p:nvPr/>
          </p:nvSpPr>
          <p:spPr bwMode="auto">
            <a:xfrm>
              <a:off x="1494" y="1789"/>
              <a:ext cx="460" cy="157"/>
            </a:xfrm>
            <a:prstGeom prst="rect">
              <a:avLst/>
            </a:prstGeom>
            <a:grpFill/>
            <a:ln w="9525">
              <a:noFill/>
              <a:miter lim="800000"/>
              <a:headEnd/>
              <a:tailEnd/>
            </a:ln>
          </p:spPr>
          <p:txBody>
            <a:bodyPr wrap="none" lIns="0" tIns="0" rIns="0" bIns="0">
              <a:spAutoFit/>
            </a:bodyPr>
            <a:lstStyle/>
            <a:p>
              <a:pPr>
                <a:defRPr/>
              </a:pPr>
              <a:r>
                <a:rPr lang="en-US" sz="1400" dirty="0">
                  <a:solidFill>
                    <a:srgbClr val="000000"/>
                  </a:solidFill>
                  <a:latin typeface="helvetica" charset="0"/>
                  <a:cs typeface="Arial" pitchFamily="34" charset="0"/>
                </a:rPr>
                <a:t>Mapper</a:t>
              </a:r>
              <a:endParaRPr lang="en-US" dirty="0">
                <a:latin typeface="Arial" pitchFamily="34" charset="0"/>
                <a:cs typeface="Arial" pitchFamily="34" charset="0"/>
              </a:endParaRPr>
            </a:p>
          </p:txBody>
        </p:sp>
        <p:sp>
          <p:nvSpPr>
            <p:cNvPr id="1051" name="Line 27"/>
            <p:cNvSpPr>
              <a:spLocks noChangeShapeType="1"/>
            </p:cNvSpPr>
            <p:nvPr/>
          </p:nvSpPr>
          <p:spPr bwMode="auto">
            <a:xfrm>
              <a:off x="1413" y="1946"/>
              <a:ext cx="55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2" name="Line 28"/>
            <p:cNvSpPr>
              <a:spLocks noChangeShapeType="1"/>
            </p:cNvSpPr>
            <p:nvPr/>
          </p:nvSpPr>
          <p:spPr bwMode="auto">
            <a:xfrm>
              <a:off x="1413" y="2011"/>
              <a:ext cx="55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3" name="Line 29"/>
            <p:cNvSpPr>
              <a:spLocks noChangeShapeType="1"/>
            </p:cNvSpPr>
            <p:nvPr/>
          </p:nvSpPr>
          <p:spPr bwMode="auto">
            <a:xfrm flipV="1">
              <a:off x="1117" y="2106"/>
              <a:ext cx="503" cy="127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4" name="Freeform 30"/>
            <p:cNvSpPr>
              <a:spLocks/>
            </p:cNvSpPr>
            <p:nvPr/>
          </p:nvSpPr>
          <p:spPr bwMode="auto">
            <a:xfrm>
              <a:off x="1491" y="2106"/>
              <a:ext cx="129" cy="198"/>
            </a:xfrm>
            <a:custGeom>
              <a:avLst/>
              <a:gdLst/>
              <a:ahLst/>
              <a:cxnLst>
                <a:cxn ang="0">
                  <a:pos x="129" y="0"/>
                </a:cxn>
                <a:cxn ang="0">
                  <a:pos x="123" y="198"/>
                </a:cxn>
                <a:cxn ang="0">
                  <a:pos x="0" y="149"/>
                </a:cxn>
                <a:cxn ang="0">
                  <a:pos x="129" y="0"/>
                </a:cxn>
              </a:cxnLst>
              <a:rect l="0" t="0" r="r" b="b"/>
              <a:pathLst>
                <a:path w="129" h="198">
                  <a:moveTo>
                    <a:pt x="129" y="0"/>
                  </a:moveTo>
                  <a:lnTo>
                    <a:pt x="123" y="198"/>
                  </a:lnTo>
                  <a:lnTo>
                    <a:pt x="0" y="149"/>
                  </a:lnTo>
                  <a:lnTo>
                    <a:pt x="129"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5" name="Line 31"/>
            <p:cNvSpPr>
              <a:spLocks noChangeShapeType="1"/>
            </p:cNvSpPr>
            <p:nvPr/>
          </p:nvSpPr>
          <p:spPr bwMode="auto">
            <a:xfrm flipH="1" flipV="1">
              <a:off x="1759" y="2106"/>
              <a:ext cx="500" cy="122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6" name="Freeform 32"/>
            <p:cNvSpPr>
              <a:spLocks/>
            </p:cNvSpPr>
            <p:nvPr/>
          </p:nvSpPr>
          <p:spPr bwMode="auto">
            <a:xfrm>
              <a:off x="1759" y="2106"/>
              <a:ext cx="133" cy="198"/>
            </a:xfrm>
            <a:custGeom>
              <a:avLst/>
              <a:gdLst/>
              <a:ahLst/>
              <a:cxnLst>
                <a:cxn ang="0">
                  <a:pos x="0" y="0"/>
                </a:cxn>
                <a:cxn ang="0">
                  <a:pos x="133" y="149"/>
                </a:cxn>
                <a:cxn ang="0">
                  <a:pos x="9" y="198"/>
                </a:cxn>
                <a:cxn ang="0">
                  <a:pos x="0" y="0"/>
                </a:cxn>
              </a:cxnLst>
              <a:rect l="0" t="0" r="r" b="b"/>
              <a:pathLst>
                <a:path w="133" h="198">
                  <a:moveTo>
                    <a:pt x="0" y="0"/>
                  </a:moveTo>
                  <a:lnTo>
                    <a:pt x="133" y="149"/>
                  </a:lnTo>
                  <a:lnTo>
                    <a:pt x="9" y="198"/>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7" name="Rectangle 33"/>
            <p:cNvSpPr>
              <a:spLocks noChangeArrowheads="1"/>
            </p:cNvSpPr>
            <p:nvPr/>
          </p:nvSpPr>
          <p:spPr bwMode="auto">
            <a:xfrm>
              <a:off x="3617" y="1755"/>
              <a:ext cx="581"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58" name="Rectangle 34"/>
            <p:cNvSpPr>
              <a:spLocks noChangeArrowheads="1"/>
            </p:cNvSpPr>
            <p:nvPr/>
          </p:nvSpPr>
          <p:spPr bwMode="auto">
            <a:xfrm>
              <a:off x="3695" y="1789"/>
              <a:ext cx="506"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Reducer</a:t>
              </a:r>
              <a:endParaRPr lang="en-US">
                <a:latin typeface="Arial" pitchFamily="34" charset="0"/>
                <a:cs typeface="Arial" pitchFamily="34" charset="0"/>
              </a:endParaRPr>
            </a:p>
          </p:txBody>
        </p:sp>
        <p:sp>
          <p:nvSpPr>
            <p:cNvPr id="1059" name="Line 35"/>
            <p:cNvSpPr>
              <a:spLocks noChangeShapeType="1"/>
            </p:cNvSpPr>
            <p:nvPr/>
          </p:nvSpPr>
          <p:spPr bwMode="auto">
            <a:xfrm>
              <a:off x="3617" y="1946"/>
              <a:ext cx="5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0" name="Line 36"/>
            <p:cNvSpPr>
              <a:spLocks noChangeShapeType="1"/>
            </p:cNvSpPr>
            <p:nvPr/>
          </p:nvSpPr>
          <p:spPr bwMode="auto">
            <a:xfrm>
              <a:off x="3617" y="2011"/>
              <a:ext cx="5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1" name="Line 37"/>
            <p:cNvSpPr>
              <a:spLocks noChangeShapeType="1"/>
            </p:cNvSpPr>
            <p:nvPr/>
          </p:nvSpPr>
          <p:spPr bwMode="auto">
            <a:xfrm flipV="1">
              <a:off x="3824" y="2106"/>
              <a:ext cx="77" cy="1176"/>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2" name="Freeform 38"/>
            <p:cNvSpPr>
              <a:spLocks/>
            </p:cNvSpPr>
            <p:nvPr/>
          </p:nvSpPr>
          <p:spPr bwMode="auto">
            <a:xfrm>
              <a:off x="3821" y="2106"/>
              <a:ext cx="136" cy="189"/>
            </a:xfrm>
            <a:custGeom>
              <a:avLst/>
              <a:gdLst/>
              <a:ahLst/>
              <a:cxnLst>
                <a:cxn ang="0">
                  <a:pos x="80" y="0"/>
                </a:cxn>
                <a:cxn ang="0">
                  <a:pos x="136" y="189"/>
                </a:cxn>
                <a:cxn ang="0">
                  <a:pos x="0" y="182"/>
                </a:cxn>
                <a:cxn ang="0">
                  <a:pos x="80" y="0"/>
                </a:cxn>
              </a:cxnLst>
              <a:rect l="0" t="0" r="r" b="b"/>
              <a:pathLst>
                <a:path w="136" h="189">
                  <a:moveTo>
                    <a:pt x="80" y="0"/>
                  </a:moveTo>
                  <a:lnTo>
                    <a:pt x="136" y="189"/>
                  </a:lnTo>
                  <a:lnTo>
                    <a:pt x="0" y="182"/>
                  </a:lnTo>
                  <a:lnTo>
                    <a:pt x="8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3" name="Line 39"/>
            <p:cNvSpPr>
              <a:spLocks noChangeShapeType="1"/>
            </p:cNvSpPr>
            <p:nvPr/>
          </p:nvSpPr>
          <p:spPr bwMode="auto">
            <a:xfrm flipH="1" flipV="1">
              <a:off x="4022" y="2106"/>
              <a:ext cx="716" cy="1127"/>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4" name="Freeform 40"/>
            <p:cNvSpPr>
              <a:spLocks/>
            </p:cNvSpPr>
            <p:nvPr/>
          </p:nvSpPr>
          <p:spPr bwMode="auto">
            <a:xfrm>
              <a:off x="4022" y="2106"/>
              <a:ext cx="157" cy="195"/>
            </a:xfrm>
            <a:custGeom>
              <a:avLst/>
              <a:gdLst/>
              <a:ahLst/>
              <a:cxnLst>
                <a:cxn ang="0">
                  <a:pos x="0" y="0"/>
                </a:cxn>
                <a:cxn ang="0">
                  <a:pos x="157" y="121"/>
                </a:cxn>
                <a:cxn ang="0">
                  <a:pos x="40" y="195"/>
                </a:cxn>
                <a:cxn ang="0">
                  <a:pos x="0" y="0"/>
                </a:cxn>
              </a:cxnLst>
              <a:rect l="0" t="0" r="r" b="b"/>
              <a:pathLst>
                <a:path w="157" h="195">
                  <a:moveTo>
                    <a:pt x="0" y="0"/>
                  </a:moveTo>
                  <a:lnTo>
                    <a:pt x="157" y="121"/>
                  </a:lnTo>
                  <a:lnTo>
                    <a:pt x="40" y="195"/>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5" name="Line 41"/>
            <p:cNvSpPr>
              <a:spLocks noChangeShapeType="1"/>
            </p:cNvSpPr>
            <p:nvPr/>
          </p:nvSpPr>
          <p:spPr bwMode="auto">
            <a:xfrm flipV="1">
              <a:off x="2204" y="1465"/>
              <a:ext cx="234" cy="14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6" name="Freeform 42"/>
            <p:cNvSpPr>
              <a:spLocks/>
            </p:cNvSpPr>
            <p:nvPr/>
          </p:nvSpPr>
          <p:spPr bwMode="auto">
            <a:xfrm>
              <a:off x="2296" y="1465"/>
              <a:ext cx="142" cy="86"/>
            </a:xfrm>
            <a:custGeom>
              <a:avLst/>
              <a:gdLst/>
              <a:ahLst/>
              <a:cxnLst>
                <a:cxn ang="0">
                  <a:pos x="142" y="0"/>
                </a:cxn>
                <a:cxn ang="0">
                  <a:pos x="96" y="83"/>
                </a:cxn>
                <a:cxn ang="0">
                  <a:pos x="0" y="86"/>
                </a:cxn>
                <a:cxn ang="0">
                  <a:pos x="47" y="3"/>
                </a:cxn>
                <a:cxn ang="0">
                  <a:pos x="142" y="0"/>
                </a:cxn>
              </a:cxnLst>
              <a:rect l="0" t="0" r="r" b="b"/>
              <a:pathLst>
                <a:path w="142" h="86">
                  <a:moveTo>
                    <a:pt x="142" y="0"/>
                  </a:moveTo>
                  <a:lnTo>
                    <a:pt x="96" y="83"/>
                  </a:lnTo>
                  <a:lnTo>
                    <a:pt x="0" y="86"/>
                  </a:lnTo>
                  <a:lnTo>
                    <a:pt x="47" y="3"/>
                  </a:lnTo>
                  <a:lnTo>
                    <a:pt x="142"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7" name="Line 43"/>
            <p:cNvSpPr>
              <a:spLocks noChangeShapeType="1"/>
            </p:cNvSpPr>
            <p:nvPr/>
          </p:nvSpPr>
          <p:spPr bwMode="auto">
            <a:xfrm flipH="1">
              <a:off x="1969" y="1610"/>
              <a:ext cx="235" cy="14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8" name="Line 44"/>
            <p:cNvSpPr>
              <a:spLocks noChangeShapeType="1"/>
            </p:cNvSpPr>
            <p:nvPr/>
          </p:nvSpPr>
          <p:spPr bwMode="auto">
            <a:xfrm flipH="1" flipV="1">
              <a:off x="3056" y="1465"/>
              <a:ext cx="592" cy="311"/>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9" name="Freeform 45"/>
            <p:cNvSpPr>
              <a:spLocks/>
            </p:cNvSpPr>
            <p:nvPr/>
          </p:nvSpPr>
          <p:spPr bwMode="auto">
            <a:xfrm>
              <a:off x="3056" y="1465"/>
              <a:ext cx="145" cy="80"/>
            </a:xfrm>
            <a:custGeom>
              <a:avLst/>
              <a:gdLst/>
              <a:ahLst/>
              <a:cxnLst>
                <a:cxn ang="0">
                  <a:pos x="0" y="0"/>
                </a:cxn>
                <a:cxn ang="0">
                  <a:pos x="95" y="0"/>
                </a:cxn>
                <a:cxn ang="0">
                  <a:pos x="145" y="80"/>
                </a:cxn>
                <a:cxn ang="0">
                  <a:pos x="52" y="80"/>
                </a:cxn>
                <a:cxn ang="0">
                  <a:pos x="0" y="0"/>
                </a:cxn>
              </a:cxnLst>
              <a:rect l="0" t="0" r="r" b="b"/>
              <a:pathLst>
                <a:path w="145" h="80">
                  <a:moveTo>
                    <a:pt x="0" y="0"/>
                  </a:moveTo>
                  <a:lnTo>
                    <a:pt x="95" y="0"/>
                  </a:lnTo>
                  <a:lnTo>
                    <a:pt x="145" y="80"/>
                  </a:lnTo>
                  <a:lnTo>
                    <a:pt x="52" y="80"/>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70" name="Line 46"/>
            <p:cNvSpPr>
              <a:spLocks noChangeShapeType="1"/>
            </p:cNvSpPr>
            <p:nvPr/>
          </p:nvSpPr>
          <p:spPr bwMode="auto">
            <a:xfrm>
              <a:off x="1300" y="186"/>
              <a:ext cx="91" cy="49"/>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grpSp>
      <p:sp>
        <p:nvSpPr>
          <p:cNvPr id="30726" name="TextBox 48"/>
          <p:cNvSpPr txBox="1">
            <a:spLocks noChangeArrowheads="1"/>
          </p:cNvSpPr>
          <p:nvPr/>
        </p:nvSpPr>
        <p:spPr bwMode="auto">
          <a:xfrm>
            <a:off x="457200" y="5867400"/>
            <a:ext cx="746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Remember: MapReduce is simplified processing for larger data </a:t>
            </a:r>
            <a:r>
              <a:rPr lang="en-US" dirty="0" smtClean="0">
                <a:latin typeface="Georgia" pitchFamily="18" charset="0"/>
              </a:rPr>
              <a:t>sets</a:t>
            </a:r>
            <a:endParaRPr lang="en-US" dirty="0">
              <a:latin typeface="Georgia" pitchFamily="18" charset="0"/>
            </a:endParaRPr>
          </a:p>
        </p:txBody>
      </p:sp>
    </p:spTree>
    <p:extLst>
      <p:ext uri="{BB962C8B-B14F-4D97-AF65-F5344CB8AC3E}">
        <p14:creationId xmlns:p14="http://schemas.microsoft.com/office/powerpoint/2010/main" val="3798758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Data Deluge: smallest to largest</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pPr>
              <a:defRPr/>
            </a:pPr>
            <a:r>
              <a:rPr lang="en-US" smtClean="0"/>
              <a:t>6/21/2014</a:t>
            </a:r>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AAD59926-2617-4435-B539-82CA2F2CB733}" type="slidenum">
              <a:rPr lang="en-US" smtClean="0"/>
              <a:pPr>
                <a:defRPr/>
              </a:pPr>
              <a:t>4</a:t>
            </a:fld>
            <a:endParaRPr lang="en-US"/>
          </a:p>
        </p:txBody>
      </p:sp>
      <p:sp>
        <p:nvSpPr>
          <p:cNvPr id="16387" name="Content Placeholder 2"/>
          <p:cNvSpPr>
            <a:spLocks noGrp="1"/>
          </p:cNvSpPr>
          <p:nvPr>
            <p:ph sz="quarter" idx="1"/>
          </p:nvPr>
        </p:nvSpPr>
        <p:spPr>
          <a:xfrm>
            <a:off x="301625" y="1527175"/>
            <a:ext cx="8504238" cy="4572000"/>
          </a:xfrm>
        </p:spPr>
        <p:txBody>
          <a:bodyPr>
            <a:normAutofit fontScale="85000" lnSpcReduction="10000"/>
          </a:bodyPr>
          <a:lstStyle/>
          <a:p>
            <a:r>
              <a:rPr lang="en-US" sz="2400" dirty="0" smtClean="0">
                <a:solidFill>
                  <a:schemeClr val="tx1"/>
                </a:solidFill>
                <a:latin typeface="Maiandra GD" pitchFamily="34" charset="0"/>
              </a:rPr>
              <a:t>Internet of things/devices: collecting huge amount of data from MEMS and other sensors, devices. What (else) can you do with such data?</a:t>
            </a:r>
          </a:p>
          <a:p>
            <a:r>
              <a:rPr lang="en-US" sz="2400" dirty="0" smtClean="0">
                <a:latin typeface="Maiandra GD" pitchFamily="34" charset="0"/>
              </a:rPr>
              <a:t>Your everyday automobile is going to be a data collecting machine that is most probably going to be stored on the cloud.</a:t>
            </a:r>
            <a:endParaRPr lang="en-US" sz="2400" dirty="0">
              <a:latin typeface="Maiandra GD" pitchFamily="34" charset="0"/>
            </a:endParaRPr>
          </a:p>
          <a:p>
            <a:r>
              <a:rPr lang="en-US" sz="2400" dirty="0" smtClean="0">
                <a:solidFill>
                  <a:schemeClr val="tx1"/>
                </a:solidFill>
                <a:latin typeface="Maiandra GD" pitchFamily="34" charset="0"/>
              </a:rPr>
              <a:t>Bioinformatics </a:t>
            </a:r>
            <a:r>
              <a:rPr lang="en-US" sz="2400" dirty="0" smtClean="0">
                <a:solidFill>
                  <a:schemeClr val="tx1"/>
                </a:solidFill>
                <a:latin typeface="Maiandra GD" pitchFamily="34" charset="0"/>
              </a:rPr>
              <a:t>data: from about 3.3 billion base pairs in a human genome to huge number of sequences of proteins and the analysis of their behaviors</a:t>
            </a:r>
          </a:p>
          <a:p>
            <a:r>
              <a:rPr lang="en-US" sz="2400" dirty="0" smtClean="0">
                <a:solidFill>
                  <a:schemeClr val="tx1"/>
                </a:solidFill>
                <a:latin typeface="Maiandra GD" pitchFamily="34" charset="0"/>
              </a:rPr>
              <a:t>The internet: web logs, </a:t>
            </a:r>
            <a:r>
              <a:rPr lang="en-US" sz="2400" dirty="0" err="1" smtClean="0">
                <a:solidFill>
                  <a:schemeClr val="tx1"/>
                </a:solidFill>
                <a:latin typeface="Maiandra GD" pitchFamily="34" charset="0"/>
              </a:rPr>
              <a:t>facebook</a:t>
            </a:r>
            <a:r>
              <a:rPr lang="en-US" sz="2400" dirty="0" smtClean="0">
                <a:solidFill>
                  <a:schemeClr val="tx1"/>
                </a:solidFill>
                <a:latin typeface="Maiandra GD" pitchFamily="34" charset="0"/>
              </a:rPr>
              <a:t>, twitter, maps, blogs, etc.: Analytics …</a:t>
            </a:r>
          </a:p>
          <a:p>
            <a:r>
              <a:rPr lang="en-US" sz="2400" dirty="0" smtClean="0">
                <a:solidFill>
                  <a:schemeClr val="tx1"/>
                </a:solidFill>
                <a:latin typeface="Maiandra GD" pitchFamily="34" charset="0"/>
              </a:rPr>
              <a:t>Financial applications: that analyze volumes of data for trends and other deeper knowledge</a:t>
            </a:r>
          </a:p>
          <a:p>
            <a:r>
              <a:rPr lang="en-US" sz="2400" dirty="0" smtClean="0">
                <a:solidFill>
                  <a:schemeClr val="tx1"/>
                </a:solidFill>
                <a:latin typeface="Maiandra GD" pitchFamily="34" charset="0"/>
              </a:rPr>
              <a:t>Health Care: huge amount of patient data, drug and treatment data</a:t>
            </a:r>
          </a:p>
          <a:p>
            <a:r>
              <a:rPr lang="en-US" sz="2400" dirty="0" smtClean="0">
                <a:solidFill>
                  <a:schemeClr val="tx1"/>
                </a:solidFill>
                <a:latin typeface="Maiandra GD" pitchFamily="34" charset="0"/>
              </a:rPr>
              <a:t>The universe:  The Hubble ultra deep telescope  shows 100s of galaxies each with billions of stars: Sloan Digital </a:t>
            </a:r>
            <a:r>
              <a:rPr lang="en-US" sz="2400" dirty="0">
                <a:latin typeface="Maiandra GD" pitchFamily="34" charset="0"/>
              </a:rPr>
              <a:t>Sky Survey: http://www.sdss.org/</a:t>
            </a:r>
            <a:endParaRPr lang="en-US" sz="2400" dirty="0" smtClean="0">
              <a:solidFill>
                <a:schemeClr val="tx1"/>
              </a:solidFill>
              <a:latin typeface="Maiandra GD" pitchFamily="34" charset="0"/>
            </a:endParaRPr>
          </a:p>
          <a:p>
            <a:endParaRPr lang="en-US" sz="2400" dirty="0" smtClean="0">
              <a:solidFill>
                <a:schemeClr val="tx1"/>
              </a:solidFill>
            </a:endParaRPr>
          </a:p>
        </p:txBody>
      </p:sp>
      <p:sp>
        <p:nvSpPr>
          <p:cNvPr id="3" name="Footer Placeholder 2"/>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1356399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solidFill>
                  <a:srgbClr val="7B9899"/>
                </a:solidFill>
              </a:rPr>
              <a:t>Map Operation</a:t>
            </a:r>
          </a:p>
        </p:txBody>
      </p:sp>
      <p:sp>
        <p:nvSpPr>
          <p:cNvPr id="30783" name="Date Placeholder 5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0794" name="Footer Placeholder 5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57" name="Slide Number Placeholder 56"/>
          <p:cNvSpPr>
            <a:spLocks noGrp="1"/>
          </p:cNvSpPr>
          <p:nvPr>
            <p:ph type="sldNum" sz="quarter" idx="12"/>
          </p:nvPr>
        </p:nvSpPr>
        <p:spPr/>
        <p:txBody>
          <a:bodyPr/>
          <a:lstStyle/>
          <a:p>
            <a:pPr>
              <a:defRPr/>
            </a:pPr>
            <a:fld id="{5C317442-4DA7-4BEC-AE12-B807D92A7D52}" type="slidenum">
              <a:rPr lang="en-US"/>
              <a:pPr>
                <a:defRPr/>
              </a:pPr>
              <a:t>40</a:t>
            </a:fld>
            <a:endParaRPr lang="en-US"/>
          </a:p>
        </p:txBody>
      </p:sp>
      <p:sp>
        <p:nvSpPr>
          <p:cNvPr id="31747"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2000" smtClean="0"/>
              <a:t>MAP: Input data </a:t>
            </a:r>
            <a:r>
              <a:rPr lang="en-US" sz="2000" smtClean="0">
                <a:sym typeface="Wingdings" pitchFamily="2" charset="2"/>
              </a:rPr>
              <a:t> &lt;key, value&gt; pair</a:t>
            </a:r>
            <a:endParaRPr lang="en-US" sz="2000" smtClean="0"/>
          </a:p>
        </p:txBody>
      </p:sp>
      <p:sp>
        <p:nvSpPr>
          <p:cNvPr id="4" name="Can 3"/>
          <p:cNvSpPr/>
          <p:nvPr/>
        </p:nvSpPr>
        <p:spPr>
          <a:xfrm>
            <a:off x="304800" y="25908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split1</a:t>
            </a:r>
          </a:p>
        </p:txBody>
      </p:sp>
      <p:sp>
        <p:nvSpPr>
          <p:cNvPr id="11" name="Right Arrow 10"/>
          <p:cNvSpPr/>
          <p:nvPr/>
        </p:nvSpPr>
        <p:spPr>
          <a:xfrm flipV="1">
            <a:off x="2362200" y="2743200"/>
            <a:ext cx="25146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16" name="Table 15"/>
          <p:cNvGraphicFramePr>
            <a:graphicFrameLocks noGrp="1"/>
          </p:cNvGraphicFramePr>
          <p:nvPr>
            <p:extLst>
              <p:ext uri="{D42A27DB-BD31-4B8C-83A1-F6EECF244321}">
                <p14:modId xmlns:p14="http://schemas.microsoft.com/office/powerpoint/2010/main" val="3990227726"/>
              </p:ext>
            </p:extLst>
          </p:nvPr>
        </p:nvGraphicFramePr>
        <p:xfrm>
          <a:off x="6781800" y="1371600"/>
          <a:ext cx="1143000" cy="2444753"/>
        </p:xfrm>
        <a:graphic>
          <a:graphicData uri="http://schemas.openxmlformats.org/drawingml/2006/table">
            <a:tbl>
              <a:tblPr firstRow="1" bandRow="1">
                <a:tableStyleId>{69CF1AB2-1976-4502-BF36-3FF5EA218861}</a:tableStyleId>
              </a:tblPr>
              <a:tblGrid>
                <a:gridCol w="571500"/>
                <a:gridCol w="571500"/>
              </a:tblGrid>
              <a:tr h="213422">
                <a:tc>
                  <a:txBody>
                    <a:bodyPr/>
                    <a:lstStyle/>
                    <a:p>
                      <a:r>
                        <a:rPr lang="en-US" sz="800" smtClean="0"/>
                        <a:t>weed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weed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green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sun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moon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land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b="0" dirty="0" smtClean="0">
                          <a:latin typeface="+mn-lt"/>
                        </a:rPr>
                        <a:t>land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web</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green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310533">
                <a:tc>
                  <a:txBody>
                    <a:bodyPr/>
                    <a:lstStyle/>
                    <a:p>
                      <a:r>
                        <a:rPr lang="en-US" sz="800" dirty="0" smtClean="0"/>
                        <a:t>KEY</a:t>
                      </a:r>
                      <a:endParaRPr lang="en-US" sz="800" b="1" dirty="0">
                        <a:latin typeface="+mj-lt"/>
                      </a:endParaRPr>
                    </a:p>
                  </a:txBody>
                  <a:tcPr marT="45733" marB="45733"/>
                </a:tc>
                <a:tc>
                  <a:txBody>
                    <a:bodyPr/>
                    <a:lstStyle/>
                    <a:p>
                      <a:r>
                        <a:rPr lang="en-US" sz="800" dirty="0" smtClean="0"/>
                        <a:t>VALUE</a:t>
                      </a:r>
                      <a:endParaRPr lang="en-US" sz="800" b="1" dirty="0">
                        <a:latin typeface="+mj-lt"/>
                      </a:endParaRPr>
                    </a:p>
                  </a:txBody>
                  <a:tcPr marT="45733" marB="45733"/>
                </a:tc>
              </a:tr>
            </a:tbl>
          </a:graphicData>
        </a:graphic>
      </p:graphicFrame>
      <p:sp>
        <p:nvSpPr>
          <p:cNvPr id="31788" name="TextBox 16"/>
          <p:cNvSpPr txBox="1">
            <a:spLocks noChangeArrowheads="1"/>
          </p:cNvSpPr>
          <p:nvPr/>
        </p:nvSpPr>
        <p:spPr bwMode="auto">
          <a:xfrm>
            <a:off x="2438400" y="3124200"/>
            <a:ext cx="18065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Split the data to</a:t>
            </a:r>
          </a:p>
          <a:p>
            <a:pPr eaLnBrk="1" hangingPunct="1"/>
            <a:r>
              <a:rPr lang="en-US">
                <a:latin typeface="Georgia" pitchFamily="18" charset="0"/>
              </a:rPr>
              <a:t>Supply multiple</a:t>
            </a:r>
          </a:p>
          <a:p>
            <a:pPr eaLnBrk="1" hangingPunct="1"/>
            <a:r>
              <a:rPr lang="en-US">
                <a:latin typeface="Georgia" pitchFamily="18" charset="0"/>
              </a:rPr>
              <a:t>processors</a:t>
            </a:r>
          </a:p>
        </p:txBody>
      </p:sp>
      <p:sp>
        <p:nvSpPr>
          <p:cNvPr id="29" name="TextBox 28"/>
          <p:cNvSpPr txBox="1"/>
          <p:nvPr/>
        </p:nvSpPr>
        <p:spPr>
          <a:xfrm>
            <a:off x="5105400" y="2743200"/>
            <a:ext cx="221536" cy="276999"/>
          </a:xfrm>
          <a:prstGeom prst="rect">
            <a:avLst/>
          </a:prstGeom>
          <a:noFill/>
          <a:scene3d>
            <a:camera prst="orthographicFront"/>
            <a:lightRig rig="threePt" dir="t"/>
          </a:scene3d>
          <a:sp3d>
            <a:bevelT w="12700"/>
            <a:bevelB w="19050"/>
          </a:sp3d>
        </p:spPr>
        <p:txBody>
          <a:bodyPr wrap="none">
            <a:spAutoFit/>
          </a:bodyPr>
          <a:lstStyle/>
          <a:p>
            <a:pPr fontAlgn="auto">
              <a:spcBef>
                <a:spcPts val="0"/>
              </a:spcBef>
              <a:spcAft>
                <a:spcPts val="0"/>
              </a:spcAft>
              <a:defRPr/>
            </a:pPr>
            <a:r>
              <a:rPr lang="en-US" sz="1200" dirty="0">
                <a:latin typeface="+mn-lt"/>
                <a:cs typeface="+mn-cs"/>
              </a:rPr>
              <a:t> </a:t>
            </a:r>
          </a:p>
        </p:txBody>
      </p:sp>
      <p:sp>
        <p:nvSpPr>
          <p:cNvPr id="46" name="Rectangle 45"/>
          <p:cNvSpPr/>
          <p:nvPr/>
        </p:nvSpPr>
        <p:spPr>
          <a:xfrm>
            <a:off x="5486400" y="5562600"/>
            <a:ext cx="152400" cy="152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0" name="Right Arrow 49"/>
          <p:cNvSpPr/>
          <p:nvPr/>
        </p:nvSpPr>
        <p:spPr>
          <a:xfrm flipV="1">
            <a:off x="2362200" y="4267200"/>
            <a:ext cx="25908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 name="Right Arrow 50"/>
          <p:cNvSpPr/>
          <p:nvPr/>
        </p:nvSpPr>
        <p:spPr>
          <a:xfrm flipV="1">
            <a:off x="2362200" y="5638800"/>
            <a:ext cx="25908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8" name="Can 37"/>
          <p:cNvSpPr/>
          <p:nvPr/>
        </p:nvSpPr>
        <p:spPr>
          <a:xfrm>
            <a:off x="304800" y="39624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 2</a:t>
            </a:r>
          </a:p>
        </p:txBody>
      </p:sp>
      <p:sp>
        <p:nvSpPr>
          <p:cNvPr id="42" name="Can 41"/>
          <p:cNvSpPr/>
          <p:nvPr/>
        </p:nvSpPr>
        <p:spPr>
          <a:xfrm>
            <a:off x="304800" y="52578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 n</a:t>
            </a:r>
          </a:p>
        </p:txBody>
      </p:sp>
      <p:sp>
        <p:nvSpPr>
          <p:cNvPr id="52" name="Rectangle 51"/>
          <p:cNvSpPr/>
          <p:nvPr/>
        </p:nvSpPr>
        <p:spPr>
          <a:xfrm>
            <a:off x="7162800" y="594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Rectangle 52"/>
          <p:cNvSpPr/>
          <p:nvPr/>
        </p:nvSpPr>
        <p:spPr>
          <a:xfrm>
            <a:off x="7543800" y="5943600"/>
            <a:ext cx="152400" cy="152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Rectangle 53"/>
          <p:cNvSpPr/>
          <p:nvPr/>
        </p:nvSpPr>
        <p:spPr>
          <a:xfrm>
            <a:off x="7924800" y="5943600"/>
            <a:ext cx="152400" cy="152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1800" name="Group 69"/>
          <p:cNvGrpSpPr>
            <a:grpSpLocks/>
          </p:cNvGrpSpPr>
          <p:nvPr/>
        </p:nvGrpSpPr>
        <p:grpSpPr bwMode="auto">
          <a:xfrm>
            <a:off x="4953000" y="5334000"/>
            <a:ext cx="1447800" cy="1219200"/>
            <a:chOff x="4419600" y="3810000"/>
            <a:chExt cx="1524000" cy="1371600"/>
          </a:xfrm>
        </p:grpSpPr>
        <p:sp>
          <p:nvSpPr>
            <p:cNvPr id="71" name="Flowchart: Internal Storage 70"/>
            <p:cNvSpPr/>
            <p:nvPr/>
          </p:nvSpPr>
          <p:spPr>
            <a:xfrm>
              <a:off x="4419600" y="3810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3" name="Rectangle 72"/>
            <p:cNvSpPr/>
            <p:nvPr/>
          </p:nvSpPr>
          <p:spPr>
            <a:xfrm>
              <a:off x="5485732" y="4038600"/>
              <a:ext cx="153737" cy="15180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831" name="TextBox 73"/>
            <p:cNvSpPr txBox="1">
              <a:spLocks noChangeArrowheads="1"/>
            </p:cNvSpPr>
            <p:nvPr/>
          </p:nvSpPr>
          <p:spPr bwMode="auto">
            <a:xfrm>
              <a:off x="5105400" y="4267200"/>
              <a:ext cx="2215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a:latin typeface="Georgia" pitchFamily="18" charset="0"/>
                </a:rPr>
                <a:t> </a:t>
              </a:r>
            </a:p>
            <a:p>
              <a:pPr eaLnBrk="1" hangingPunct="1"/>
              <a:endParaRPr lang="en-US" sz="1200">
                <a:latin typeface="Georgia" pitchFamily="18" charset="0"/>
              </a:endParaRPr>
            </a:p>
          </p:txBody>
        </p:sp>
      </p:grpSp>
      <p:grpSp>
        <p:nvGrpSpPr>
          <p:cNvPr id="31801" name="Group 80"/>
          <p:cNvGrpSpPr>
            <a:grpSpLocks/>
          </p:cNvGrpSpPr>
          <p:nvPr/>
        </p:nvGrpSpPr>
        <p:grpSpPr bwMode="auto">
          <a:xfrm>
            <a:off x="4876800" y="2209800"/>
            <a:ext cx="1447800" cy="1143000"/>
            <a:chOff x="4419600" y="2286000"/>
            <a:chExt cx="1524000" cy="1371600"/>
          </a:xfrm>
        </p:grpSpPr>
        <p:sp>
          <p:nvSpPr>
            <p:cNvPr id="82" name="Flowchart: Internal Storage 81"/>
            <p:cNvSpPr/>
            <p:nvPr/>
          </p:nvSpPr>
          <p:spPr>
            <a:xfrm>
              <a:off x="4419600" y="2286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Map</a:t>
              </a:r>
            </a:p>
          </p:txBody>
        </p:sp>
        <p:sp>
          <p:nvSpPr>
            <p:cNvPr id="84" name="Rectangle 83"/>
            <p:cNvSpPr/>
            <p:nvPr/>
          </p:nvSpPr>
          <p:spPr>
            <a:xfrm>
              <a:off x="5485732" y="2514600"/>
              <a:ext cx="153737" cy="152400"/>
            </a:xfrm>
            <a:prstGeom prst="rect">
              <a:avLst/>
            </a:prstGeom>
            <a:solidFill>
              <a:schemeClr val="accent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802" name="Group 84"/>
          <p:cNvGrpSpPr>
            <a:grpSpLocks/>
          </p:cNvGrpSpPr>
          <p:nvPr/>
        </p:nvGrpSpPr>
        <p:grpSpPr bwMode="auto">
          <a:xfrm>
            <a:off x="4953000" y="3657600"/>
            <a:ext cx="1371600" cy="1143000"/>
            <a:chOff x="4419600" y="2286000"/>
            <a:chExt cx="1524000" cy="1371600"/>
          </a:xfrm>
        </p:grpSpPr>
        <p:sp>
          <p:nvSpPr>
            <p:cNvPr id="86" name="Flowchart: Internal Storage 85"/>
            <p:cNvSpPr/>
            <p:nvPr/>
          </p:nvSpPr>
          <p:spPr>
            <a:xfrm>
              <a:off x="4419600" y="2286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8" name="Rectangle 87"/>
            <p:cNvSpPr/>
            <p:nvPr/>
          </p:nvSpPr>
          <p:spPr>
            <a:xfrm>
              <a:off x="5486753" y="2514600"/>
              <a:ext cx="151694" cy="152400"/>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2" name="Rectangle 101"/>
          <p:cNvSpPr/>
          <p:nvPr/>
        </p:nvSpPr>
        <p:spPr>
          <a:xfrm>
            <a:off x="8229600" y="5943600"/>
            <a:ext cx="152400" cy="152400"/>
          </a:xfrm>
          <a:prstGeom prst="rect">
            <a:avLst/>
          </a:prstGeom>
          <a:solidFill>
            <a:schemeClr val="accent1">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 name="Rectangle 102"/>
          <p:cNvSpPr/>
          <p:nvPr/>
        </p:nvSpPr>
        <p:spPr>
          <a:xfrm>
            <a:off x="8534400" y="5943600"/>
            <a:ext cx="152400" cy="152400"/>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805" name="TextBox 103"/>
          <p:cNvSpPr txBox="1">
            <a:spLocks noChangeArrowheads="1"/>
          </p:cNvSpPr>
          <p:nvPr/>
        </p:nvSpPr>
        <p:spPr bwMode="auto">
          <a:xfrm rot="-5400000">
            <a:off x="2504281" y="4863307"/>
            <a:ext cx="8477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latin typeface="Georgia" pitchFamily="18" charset="0"/>
              </a:rPr>
              <a:t>……</a:t>
            </a:r>
          </a:p>
        </p:txBody>
      </p:sp>
      <p:sp>
        <p:nvSpPr>
          <p:cNvPr id="31806" name="TextBox 55"/>
          <p:cNvSpPr txBox="1">
            <a:spLocks noChangeArrowheads="1"/>
          </p:cNvSpPr>
          <p:nvPr/>
        </p:nvSpPr>
        <p:spPr bwMode="auto">
          <a:xfrm>
            <a:off x="5486400" y="4267200"/>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chemeClr val="bg1"/>
                </a:solidFill>
                <a:latin typeface="Georgia" pitchFamily="18" charset="0"/>
              </a:rPr>
              <a:t>Map</a:t>
            </a:r>
          </a:p>
        </p:txBody>
      </p:sp>
      <p:cxnSp>
        <p:nvCxnSpPr>
          <p:cNvPr id="58" name="Straight Connector 57"/>
          <p:cNvCxnSpPr>
            <a:stCxn id="84" idx="0"/>
          </p:cNvCxnSpPr>
          <p:nvPr/>
        </p:nvCxnSpPr>
        <p:spPr>
          <a:xfrm rot="5400000" flipH="1" flipV="1">
            <a:off x="6581775" y="1285875"/>
            <a:ext cx="495300" cy="1733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84" idx="2"/>
          </p:cNvCxnSpPr>
          <p:nvPr/>
        </p:nvCxnSpPr>
        <p:spPr>
          <a:xfrm rot="16200000" flipH="1">
            <a:off x="5730875" y="2759075"/>
            <a:ext cx="1282700" cy="81915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64" name="Table 63"/>
          <p:cNvGraphicFramePr>
            <a:graphicFrameLocks noGrp="1"/>
          </p:cNvGraphicFramePr>
          <p:nvPr>
            <p:extLst>
              <p:ext uri="{D42A27DB-BD31-4B8C-83A1-F6EECF244321}">
                <p14:modId xmlns:p14="http://schemas.microsoft.com/office/powerpoint/2010/main" val="3055265116"/>
              </p:ext>
            </p:extLst>
          </p:nvPr>
        </p:nvGraphicFramePr>
        <p:xfrm>
          <a:off x="6553200" y="3276600"/>
          <a:ext cx="1143000" cy="2444044"/>
        </p:xfrm>
        <a:graphic>
          <a:graphicData uri="http://schemas.openxmlformats.org/drawingml/2006/table">
            <a:tbl>
              <a:tblPr firstRow="1" bandRow="1">
                <a:tableStyleId>{327F97BB-C833-4FB7-BDE5-3F7075034690}</a:tableStyleId>
              </a:tblPr>
              <a:tblGrid>
                <a:gridCol w="571500"/>
                <a:gridCol w="571500"/>
              </a:tblGrid>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weed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sun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moon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land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b="0" dirty="0" smtClean="0">
                          <a:latin typeface="+mn-lt"/>
                        </a:rPr>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310444">
                <a:tc>
                  <a:txBody>
                    <a:bodyPr/>
                    <a:lstStyle/>
                    <a:p>
                      <a:r>
                        <a:rPr lang="en-US" sz="800" dirty="0" smtClean="0"/>
                        <a:t>KEY</a:t>
                      </a:r>
                      <a:endParaRPr lang="en-US" sz="800" b="1" dirty="0">
                        <a:latin typeface="+mj-lt"/>
                      </a:endParaRPr>
                    </a:p>
                  </a:txBody>
                  <a:tcPr/>
                </a:tc>
                <a:tc>
                  <a:txBody>
                    <a:bodyPr/>
                    <a:lstStyle/>
                    <a:p>
                      <a:r>
                        <a:rPr lang="en-US" sz="800" dirty="0" smtClean="0"/>
                        <a:t>VALUE</a:t>
                      </a:r>
                      <a:endParaRPr lang="en-US" sz="800" b="1" dirty="0">
                        <a:latin typeface="+mj-lt"/>
                      </a:endParaRPr>
                    </a:p>
                  </a:txBody>
                  <a:tcPr/>
                </a:tc>
              </a:tr>
            </a:tbl>
          </a:graphicData>
        </a:graphic>
      </p:graphicFrame>
      <p:cxnSp>
        <p:nvCxnSpPr>
          <p:cNvPr id="67" name="Straight Connector 66"/>
          <p:cNvCxnSpPr>
            <a:stCxn id="88" idx="0"/>
          </p:cNvCxnSpPr>
          <p:nvPr/>
        </p:nvCxnSpPr>
        <p:spPr>
          <a:xfrm rot="5400000" flipH="1" flipV="1">
            <a:off x="6096000" y="3162300"/>
            <a:ext cx="571500" cy="80010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88" idx="2"/>
          </p:cNvCxnSpPr>
          <p:nvPr/>
        </p:nvCxnSpPr>
        <p:spPr>
          <a:xfrm rot="16200000" flipH="1">
            <a:off x="5511800" y="4445000"/>
            <a:ext cx="1739900" cy="800100"/>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72" name="Table 71"/>
          <p:cNvGraphicFramePr>
            <a:graphicFrameLocks noGrp="1"/>
          </p:cNvGraphicFramePr>
          <p:nvPr>
            <p:extLst>
              <p:ext uri="{D42A27DB-BD31-4B8C-83A1-F6EECF244321}">
                <p14:modId xmlns:p14="http://schemas.microsoft.com/office/powerpoint/2010/main" val="4008690383"/>
              </p:ext>
            </p:extLst>
          </p:nvPr>
        </p:nvGraphicFramePr>
        <p:xfrm>
          <a:off x="7239000" y="2514600"/>
          <a:ext cx="1143000" cy="2444044"/>
        </p:xfrm>
        <a:graphic>
          <a:graphicData uri="http://schemas.openxmlformats.org/drawingml/2006/table">
            <a:tbl>
              <a:tblPr firstRow="1" bandRow="1">
                <a:tableStyleId>{18603FDC-E32A-4AB5-989C-0864C3EAD2B8}</a:tableStyleId>
              </a:tblPr>
              <a:tblGrid>
                <a:gridCol w="571500"/>
                <a:gridCol w="571500"/>
              </a:tblGrid>
              <a:tr h="197556">
                <a:tc>
                  <a:txBody>
                    <a:bodyPr/>
                    <a:lstStyle/>
                    <a:p>
                      <a:r>
                        <a:rPr lang="en-US" sz="800" dirty="0" smtClean="0"/>
                        <a:t>web</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weed</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sun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moon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land</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part</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web</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b="0" dirty="0" smtClean="0">
                          <a:latin typeface="+mn-lt"/>
                        </a:rPr>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310444">
                <a:tc>
                  <a:txBody>
                    <a:bodyPr/>
                    <a:lstStyle/>
                    <a:p>
                      <a:r>
                        <a:rPr lang="en-US" sz="800" dirty="0" smtClean="0"/>
                        <a:t>KEY</a:t>
                      </a:r>
                      <a:endParaRPr lang="en-US" sz="800" b="1" dirty="0">
                        <a:latin typeface="+mj-lt"/>
                      </a:endParaRPr>
                    </a:p>
                  </a:txBody>
                  <a:tcPr>
                    <a:solidFill>
                      <a:srgbClr val="D1B2E8"/>
                    </a:solidFill>
                  </a:tcPr>
                </a:tc>
                <a:tc>
                  <a:txBody>
                    <a:bodyPr/>
                    <a:lstStyle/>
                    <a:p>
                      <a:r>
                        <a:rPr lang="en-US" sz="800" dirty="0" smtClean="0"/>
                        <a:t>VALUE</a:t>
                      </a:r>
                      <a:endParaRPr lang="en-US" sz="800" b="1" dirty="0">
                        <a:latin typeface="+mj-lt"/>
                      </a:endParaRPr>
                    </a:p>
                  </a:txBody>
                  <a:tcPr>
                    <a:solidFill>
                      <a:srgbClr val="D1B2E8"/>
                    </a:solidFill>
                  </a:tcPr>
                </a:tc>
              </a:tr>
            </a:tbl>
          </a:graphicData>
        </a:graphic>
      </p:graphicFrame>
      <p:graphicFrame>
        <p:nvGraphicFramePr>
          <p:cNvPr id="75" name="Table 74"/>
          <p:cNvGraphicFramePr>
            <a:graphicFrameLocks noGrp="1"/>
          </p:cNvGraphicFramePr>
          <p:nvPr/>
        </p:nvGraphicFramePr>
        <p:xfrm>
          <a:off x="7848600" y="2895600"/>
          <a:ext cx="1143000" cy="2444044"/>
        </p:xfrm>
        <a:graphic>
          <a:graphicData uri="http://schemas.openxmlformats.org/drawingml/2006/table">
            <a:tbl>
              <a:tblPr firstRow="1" bandRow="1">
                <a:tableStyleId>{18603FDC-E32A-4AB5-989C-0864C3EAD2B8}</a:tableStyleId>
              </a:tblPr>
              <a:tblGrid>
                <a:gridCol w="571500"/>
                <a:gridCol w="571500"/>
              </a:tblGrid>
              <a:tr h="197556">
                <a:tc>
                  <a:txBody>
                    <a:bodyPr/>
                    <a:lstStyle/>
                    <a:p>
                      <a:r>
                        <a:rPr lang="en-US" sz="800" dirty="0" smtClean="0"/>
                        <a:t>web</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weed</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green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sun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moon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land</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part</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web</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green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310444">
                <a:tc>
                  <a:txBody>
                    <a:bodyPr/>
                    <a:lstStyle/>
                    <a:p>
                      <a:r>
                        <a:rPr lang="en-US" sz="800" dirty="0" smtClean="0"/>
                        <a:t>KEY</a:t>
                      </a:r>
                      <a:endParaRPr lang="en-US" sz="800" b="1" dirty="0">
                        <a:latin typeface="+mj-lt"/>
                      </a:endParaRPr>
                    </a:p>
                  </a:txBody>
                  <a:tcPr>
                    <a:solidFill>
                      <a:srgbClr val="FFF081"/>
                    </a:solidFill>
                  </a:tcPr>
                </a:tc>
                <a:tc>
                  <a:txBody>
                    <a:bodyPr/>
                    <a:lstStyle/>
                    <a:p>
                      <a:r>
                        <a:rPr lang="en-US" sz="800" dirty="0" smtClean="0"/>
                        <a:t>VALUE</a:t>
                      </a:r>
                      <a:endParaRPr lang="en-US" sz="800" b="1" dirty="0">
                        <a:latin typeface="+mj-lt"/>
                      </a:endParaRPr>
                    </a:p>
                  </a:txBody>
                  <a:tcPr>
                    <a:solidFill>
                      <a:srgbClr val="FFF081"/>
                    </a:solidFill>
                  </a:tcPr>
                </a:tc>
              </a:tr>
            </a:tbl>
          </a:graphicData>
        </a:graphic>
      </p:graphicFrame>
      <p:graphicFrame>
        <p:nvGraphicFramePr>
          <p:cNvPr id="76" name="Table 75"/>
          <p:cNvGraphicFramePr>
            <a:graphicFrameLocks noGrp="1"/>
          </p:cNvGraphicFramePr>
          <p:nvPr>
            <p:extLst>
              <p:ext uri="{D42A27DB-BD31-4B8C-83A1-F6EECF244321}">
                <p14:modId xmlns:p14="http://schemas.microsoft.com/office/powerpoint/2010/main" val="878077814"/>
              </p:ext>
            </p:extLst>
          </p:nvPr>
        </p:nvGraphicFramePr>
        <p:xfrm>
          <a:off x="7696200" y="1828800"/>
          <a:ext cx="1143000" cy="2444044"/>
        </p:xfrm>
        <a:graphic>
          <a:graphicData uri="http://schemas.openxmlformats.org/drawingml/2006/table">
            <a:tbl>
              <a:tblPr firstRow="1" bandRow="1">
                <a:tableStyleId>{D113A9D2-9D6B-4929-AA2D-F23B5EE8CBE7}</a:tableStyleId>
              </a:tblPr>
              <a:tblGrid>
                <a:gridCol w="571500"/>
                <a:gridCol w="571500"/>
              </a:tblGrid>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weed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sun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moon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land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b="0" dirty="0" smtClean="0">
                          <a:latin typeface="+mn-lt"/>
                        </a:rPr>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310444">
                <a:tc>
                  <a:txBody>
                    <a:bodyPr/>
                    <a:lstStyle/>
                    <a:p>
                      <a:r>
                        <a:rPr lang="en-US" sz="800" dirty="0" smtClean="0"/>
                        <a:t>KEY</a:t>
                      </a:r>
                      <a:endParaRPr lang="en-US" sz="800" b="1" dirty="0">
                        <a:latin typeface="+mj-lt"/>
                      </a:endParaRPr>
                    </a:p>
                  </a:txBody>
                  <a:tcPr/>
                </a:tc>
                <a:tc>
                  <a:txBody>
                    <a:bodyPr/>
                    <a:lstStyle/>
                    <a:p>
                      <a:r>
                        <a:rPr lang="en-US" sz="800" dirty="0" smtClean="0"/>
                        <a:t>VALUE</a:t>
                      </a:r>
                      <a:endParaRPr lang="en-US" sz="800" b="1" dirty="0">
                        <a:latin typeface="+mj-lt"/>
                      </a:endParaRPr>
                    </a:p>
                  </a:txBody>
                  <a:tcPr/>
                </a:tc>
              </a:tr>
            </a:tbl>
          </a:graphicData>
        </a:graphic>
      </p:graphicFrame>
      <p:sp>
        <p:nvSpPr>
          <p:cNvPr id="31817" name="TextBox 58"/>
          <p:cNvSpPr txBox="1">
            <a:spLocks noChangeArrowheads="1"/>
          </p:cNvSpPr>
          <p:nvPr/>
        </p:nvSpPr>
        <p:spPr bwMode="auto">
          <a:xfrm rot="-5400000">
            <a:off x="5283200" y="4775200"/>
            <a:ext cx="533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latin typeface="Georgia" pitchFamily="18" charset="0"/>
              </a:rPr>
              <a:t>…</a:t>
            </a:r>
          </a:p>
        </p:txBody>
      </p:sp>
    </p:spTree>
    <p:extLst>
      <p:ext uri="{BB962C8B-B14F-4D97-AF65-F5344CB8AC3E}">
        <p14:creationId xmlns:p14="http://schemas.microsoft.com/office/powerpoint/2010/main" val="3757279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AutoShape 4"/>
          <p:cNvSpPr>
            <a:spLocks noChangeArrowheads="1"/>
          </p:cNvSpPr>
          <p:nvPr/>
        </p:nvSpPr>
        <p:spPr bwMode="auto">
          <a:xfrm>
            <a:off x="609600" y="1524000"/>
            <a:ext cx="1371600" cy="5105400"/>
          </a:xfrm>
          <a:prstGeom prst="cube">
            <a:avLst>
              <a:gd name="adj" fmla="val 25000"/>
            </a:avLst>
          </a:prstGeom>
          <a:solidFill>
            <a:schemeClr val="tx2">
              <a:lumMod val="60000"/>
              <a:lumOff val="40000"/>
            </a:schemeClr>
          </a:solidFill>
          <a:ln w="9525">
            <a:solidFill>
              <a:schemeClr val="tx1"/>
            </a:solidFill>
            <a:miter lim="800000"/>
            <a:headEnd/>
            <a:tailEnd/>
          </a:ln>
        </p:spPr>
        <p:txBody>
          <a:bodyPr wrap="none" anchor="ctr"/>
          <a:lstStyle/>
          <a:p>
            <a:pPr algn="ctr" fontAlgn="auto">
              <a:spcBef>
                <a:spcPts val="0"/>
              </a:spcBef>
              <a:spcAft>
                <a:spcPts val="0"/>
              </a:spcAft>
              <a:defRPr/>
            </a:pPr>
            <a:r>
              <a:rPr lang="en-US" dirty="0">
                <a:latin typeface="Calibri" pitchFamily="34" charset="0"/>
                <a:cs typeface="+mn-cs"/>
              </a:rPr>
              <a:t>Cat</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Bat</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Dog</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Other </a:t>
            </a:r>
          </a:p>
          <a:p>
            <a:pPr algn="ctr" fontAlgn="auto">
              <a:spcBef>
                <a:spcPts val="0"/>
              </a:spcBef>
              <a:spcAft>
                <a:spcPts val="0"/>
              </a:spcAft>
              <a:defRPr/>
            </a:pPr>
            <a:r>
              <a:rPr lang="en-US" dirty="0">
                <a:latin typeface="Calibri" pitchFamily="34" charset="0"/>
                <a:cs typeface="+mn-cs"/>
              </a:rPr>
              <a:t>Words</a:t>
            </a:r>
          </a:p>
          <a:p>
            <a:pPr algn="ctr" fontAlgn="auto">
              <a:spcBef>
                <a:spcPts val="0"/>
              </a:spcBef>
              <a:spcAft>
                <a:spcPts val="0"/>
              </a:spcAft>
              <a:defRPr/>
            </a:pPr>
            <a:r>
              <a:rPr lang="en-US" dirty="0">
                <a:latin typeface="Calibri" pitchFamily="34" charset="0"/>
                <a:cs typeface="+mn-cs"/>
              </a:rPr>
              <a:t>(size:</a:t>
            </a:r>
          </a:p>
          <a:p>
            <a:pPr algn="ctr" fontAlgn="auto">
              <a:spcBef>
                <a:spcPts val="0"/>
              </a:spcBef>
              <a:spcAft>
                <a:spcPts val="0"/>
              </a:spcAft>
              <a:defRPr/>
            </a:pPr>
            <a:r>
              <a:rPr lang="en-US" dirty="0" err="1">
                <a:latin typeface="Calibri" pitchFamily="34" charset="0"/>
                <a:cs typeface="+mn-cs"/>
              </a:rPr>
              <a:t>TByte</a:t>
            </a:r>
            <a:r>
              <a:rPr lang="en-US" dirty="0">
                <a:latin typeface="Calibri" pitchFamily="34" charset="0"/>
                <a:cs typeface="+mn-cs"/>
              </a:rPr>
              <a:t>)</a:t>
            </a:r>
          </a:p>
        </p:txBody>
      </p:sp>
      <p:sp>
        <p:nvSpPr>
          <p:cNvPr id="34824" name="AutoShape 5"/>
          <p:cNvSpPr>
            <a:spLocks noChangeArrowheads="1"/>
          </p:cNvSpPr>
          <p:nvPr/>
        </p:nvSpPr>
        <p:spPr bwMode="auto">
          <a:xfrm>
            <a:off x="3657600" y="19050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5" name="AutoShape 6"/>
          <p:cNvSpPr>
            <a:spLocks noChangeArrowheads="1"/>
          </p:cNvSpPr>
          <p:nvPr/>
        </p:nvSpPr>
        <p:spPr bwMode="auto">
          <a:xfrm>
            <a:off x="3657600" y="48768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6" name="AutoShape 7"/>
          <p:cNvSpPr>
            <a:spLocks noChangeArrowheads="1"/>
          </p:cNvSpPr>
          <p:nvPr/>
        </p:nvSpPr>
        <p:spPr bwMode="auto">
          <a:xfrm>
            <a:off x="3657600" y="38862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7" name="AutoShape 8"/>
          <p:cNvSpPr>
            <a:spLocks noChangeArrowheads="1"/>
          </p:cNvSpPr>
          <p:nvPr/>
        </p:nvSpPr>
        <p:spPr bwMode="auto">
          <a:xfrm>
            <a:off x="3657600" y="28194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dirty="0">
                <a:latin typeface="Calibri" pitchFamily="34" charset="0"/>
              </a:rPr>
              <a:t>map</a:t>
            </a:r>
          </a:p>
        </p:txBody>
      </p:sp>
      <p:sp>
        <p:nvSpPr>
          <p:cNvPr id="34828" name="AutoShape 9"/>
          <p:cNvSpPr>
            <a:spLocks noChangeArrowheads="1"/>
          </p:cNvSpPr>
          <p:nvPr/>
        </p:nvSpPr>
        <p:spPr bwMode="auto">
          <a:xfrm>
            <a:off x="2362200" y="20574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29" name="AutoShape 10"/>
          <p:cNvSpPr>
            <a:spLocks noChangeArrowheads="1"/>
          </p:cNvSpPr>
          <p:nvPr/>
        </p:nvSpPr>
        <p:spPr bwMode="auto">
          <a:xfrm>
            <a:off x="2362200" y="28956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0" name="AutoShape 11"/>
          <p:cNvSpPr>
            <a:spLocks noChangeArrowheads="1"/>
          </p:cNvSpPr>
          <p:nvPr/>
        </p:nvSpPr>
        <p:spPr bwMode="auto">
          <a:xfrm>
            <a:off x="2362200" y="39624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1" name="AutoShape 12"/>
          <p:cNvSpPr>
            <a:spLocks noChangeArrowheads="1"/>
          </p:cNvSpPr>
          <p:nvPr/>
        </p:nvSpPr>
        <p:spPr bwMode="auto">
          <a:xfrm>
            <a:off x="2362200" y="49530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2" name="Line 13"/>
          <p:cNvSpPr>
            <a:spLocks noChangeShapeType="1"/>
          </p:cNvSpPr>
          <p:nvPr/>
        </p:nvSpPr>
        <p:spPr bwMode="auto">
          <a:xfrm>
            <a:off x="1981200" y="2438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3" name="Line 14"/>
          <p:cNvSpPr>
            <a:spLocks noChangeShapeType="1"/>
          </p:cNvSpPr>
          <p:nvPr/>
        </p:nvSpPr>
        <p:spPr bwMode="auto">
          <a:xfrm>
            <a:off x="1981200" y="3200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4" name="Line 15"/>
          <p:cNvSpPr>
            <a:spLocks noChangeShapeType="1"/>
          </p:cNvSpPr>
          <p:nvPr/>
        </p:nvSpPr>
        <p:spPr bwMode="auto">
          <a:xfrm>
            <a:off x="1981200" y="4343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5" name="Line 16"/>
          <p:cNvSpPr>
            <a:spLocks noChangeShapeType="1"/>
          </p:cNvSpPr>
          <p:nvPr/>
        </p:nvSpPr>
        <p:spPr bwMode="auto">
          <a:xfrm>
            <a:off x="1981200" y="5334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6" name="Line 17"/>
          <p:cNvSpPr>
            <a:spLocks noChangeShapeType="1"/>
          </p:cNvSpPr>
          <p:nvPr/>
        </p:nvSpPr>
        <p:spPr bwMode="auto">
          <a:xfrm>
            <a:off x="3276600" y="2209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7" name="Line 18"/>
          <p:cNvSpPr>
            <a:spLocks noChangeShapeType="1"/>
          </p:cNvSpPr>
          <p:nvPr/>
        </p:nvSpPr>
        <p:spPr bwMode="auto">
          <a:xfrm>
            <a:off x="3276600" y="3200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8" name="Line 19"/>
          <p:cNvSpPr>
            <a:spLocks noChangeShapeType="1"/>
          </p:cNvSpPr>
          <p:nvPr/>
        </p:nvSpPr>
        <p:spPr bwMode="auto">
          <a:xfrm>
            <a:off x="3276600" y="4191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9" name="Line 20"/>
          <p:cNvSpPr>
            <a:spLocks noChangeShapeType="1"/>
          </p:cNvSpPr>
          <p:nvPr/>
        </p:nvSpPr>
        <p:spPr bwMode="auto">
          <a:xfrm>
            <a:off x="3276600" y="51816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0" name="AutoShape 21"/>
          <p:cNvSpPr>
            <a:spLocks noChangeArrowheads="1"/>
          </p:cNvSpPr>
          <p:nvPr/>
        </p:nvSpPr>
        <p:spPr bwMode="auto">
          <a:xfrm rot="16200000" flipH="1">
            <a:off x="5276850" y="1679121"/>
            <a:ext cx="609600" cy="11049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2"/>
          </a:solidFill>
          <a:ln w="9525">
            <a:solidFill>
              <a:schemeClr val="tx1"/>
            </a:solidFill>
            <a:miter lim="800000"/>
            <a:headEnd/>
            <a:tailEnd/>
          </a:ln>
        </p:spPr>
        <p:txBody>
          <a:bodyPr vert="eaVert" wrap="none" anchor="ctr"/>
          <a:lstStyle/>
          <a:p>
            <a:pPr algn="ctr"/>
            <a:r>
              <a:rPr lang="en-US">
                <a:latin typeface="Calibri" pitchFamily="34" charset="0"/>
              </a:rPr>
              <a:t>combine</a:t>
            </a:r>
          </a:p>
        </p:txBody>
      </p:sp>
      <p:sp>
        <p:nvSpPr>
          <p:cNvPr id="13334" name="AutoShape 22"/>
          <p:cNvSpPr>
            <a:spLocks noChangeArrowheads="1"/>
          </p:cNvSpPr>
          <p:nvPr/>
        </p:nvSpPr>
        <p:spPr bwMode="auto">
          <a:xfrm rot="16200000" flipH="1">
            <a:off x="5353050" y="2591820"/>
            <a:ext cx="609600" cy="1104900"/>
          </a:xfrm>
          <a:custGeom>
            <a:avLst/>
            <a:gdLst>
              <a:gd name="T0" fmla="*/ 15053735 w 21600"/>
              <a:gd name="T1" fmla="*/ 28259355 h 21600"/>
              <a:gd name="T2" fmla="*/ 8602134 w 21600"/>
              <a:gd name="T3" fmla="*/ 56518709 h 21600"/>
              <a:gd name="T4" fmla="*/ 2150533 w 21600"/>
              <a:gd name="T5" fmla="*/ 28259355 h 21600"/>
              <a:gd name="T6" fmla="*/ 860213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5"/>
          </a:solidFill>
          <a:ln w="9525">
            <a:solidFill>
              <a:schemeClr val="tx1"/>
            </a:solidFill>
            <a:miter lim="800000"/>
            <a:headEnd/>
            <a:tailEnd/>
          </a:ln>
        </p:spPr>
        <p:txBody>
          <a:bodyPr vert="eaVert" wrap="none" anchor="ctr"/>
          <a:lstStyle/>
          <a:p>
            <a:pPr algn="ctr" fontAlgn="auto">
              <a:spcBef>
                <a:spcPts val="0"/>
              </a:spcBef>
              <a:spcAft>
                <a:spcPts val="0"/>
              </a:spcAft>
              <a:defRPr/>
            </a:pPr>
            <a:r>
              <a:rPr lang="en-US" dirty="0">
                <a:latin typeface="Calibri" pitchFamily="34" charset="0"/>
                <a:cs typeface="+mn-cs"/>
              </a:rPr>
              <a:t>combine</a:t>
            </a:r>
          </a:p>
        </p:txBody>
      </p:sp>
      <p:sp>
        <p:nvSpPr>
          <p:cNvPr id="13335" name="AutoShape 23"/>
          <p:cNvSpPr>
            <a:spLocks noChangeArrowheads="1"/>
          </p:cNvSpPr>
          <p:nvPr/>
        </p:nvSpPr>
        <p:spPr bwMode="auto">
          <a:xfrm rot="16200000" flipH="1">
            <a:off x="5353050" y="3638550"/>
            <a:ext cx="609600" cy="1104900"/>
          </a:xfrm>
          <a:custGeom>
            <a:avLst/>
            <a:gdLst>
              <a:gd name="T0" fmla="*/ 15053735 w 21600"/>
              <a:gd name="T1" fmla="*/ 28259355 h 21600"/>
              <a:gd name="T2" fmla="*/ 8602134 w 21600"/>
              <a:gd name="T3" fmla="*/ 56518709 h 21600"/>
              <a:gd name="T4" fmla="*/ 2150533 w 21600"/>
              <a:gd name="T5" fmla="*/ 28259355 h 21600"/>
              <a:gd name="T6" fmla="*/ 860213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2">
              <a:lumMod val="40000"/>
              <a:lumOff val="60000"/>
            </a:schemeClr>
          </a:solidFill>
          <a:ln w="9525">
            <a:solidFill>
              <a:schemeClr val="tx1"/>
            </a:solidFill>
            <a:miter lim="800000"/>
            <a:headEnd/>
            <a:tailEnd/>
          </a:ln>
        </p:spPr>
        <p:txBody>
          <a:bodyPr vert="eaVert" wrap="none" anchor="ctr"/>
          <a:lstStyle/>
          <a:p>
            <a:pPr algn="ctr" fontAlgn="auto">
              <a:spcBef>
                <a:spcPts val="0"/>
              </a:spcBef>
              <a:spcAft>
                <a:spcPts val="0"/>
              </a:spcAft>
              <a:defRPr/>
            </a:pPr>
            <a:r>
              <a:rPr lang="en-US" dirty="0">
                <a:latin typeface="Calibri" pitchFamily="34" charset="0"/>
                <a:cs typeface="+mn-cs"/>
              </a:rPr>
              <a:t>combine</a:t>
            </a:r>
          </a:p>
        </p:txBody>
      </p:sp>
      <p:sp>
        <p:nvSpPr>
          <p:cNvPr id="34855" name="AutoShape 41"/>
          <p:cNvSpPr>
            <a:spLocks noChangeArrowheads="1"/>
          </p:cNvSpPr>
          <p:nvPr/>
        </p:nvSpPr>
        <p:spPr bwMode="auto">
          <a:xfrm rot="16200000" flipH="1" flipV="1">
            <a:off x="7097486" y="1551214"/>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a:latin typeface="Calibri" pitchFamily="34" charset="0"/>
              </a:rPr>
              <a:t>reduce</a:t>
            </a:r>
          </a:p>
        </p:txBody>
      </p:sp>
      <p:sp>
        <p:nvSpPr>
          <p:cNvPr id="34856" name="AutoShape 42"/>
          <p:cNvSpPr>
            <a:spLocks noChangeArrowheads="1"/>
          </p:cNvSpPr>
          <p:nvPr/>
        </p:nvSpPr>
        <p:spPr bwMode="auto">
          <a:xfrm rot="16200000" flipH="1" flipV="1">
            <a:off x="7097487" y="3486150"/>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dirty="0">
                <a:latin typeface="Calibri" pitchFamily="34" charset="0"/>
              </a:rPr>
              <a:t>reduce</a:t>
            </a:r>
          </a:p>
        </p:txBody>
      </p:sp>
      <p:sp>
        <p:nvSpPr>
          <p:cNvPr id="34857" name="AutoShape 44"/>
          <p:cNvSpPr>
            <a:spLocks noChangeArrowheads="1"/>
          </p:cNvSpPr>
          <p:nvPr/>
        </p:nvSpPr>
        <p:spPr bwMode="auto">
          <a:xfrm rot="16200000" flipH="1" flipV="1">
            <a:off x="7130144" y="2419350"/>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a:latin typeface="Calibri" pitchFamily="34" charset="0"/>
              </a:rPr>
              <a:t>reduce</a:t>
            </a:r>
          </a:p>
        </p:txBody>
      </p:sp>
      <p:sp>
        <p:nvSpPr>
          <p:cNvPr id="34861" name="Line 48"/>
          <p:cNvSpPr>
            <a:spLocks noChangeShapeType="1"/>
          </p:cNvSpPr>
          <p:nvPr/>
        </p:nvSpPr>
        <p:spPr bwMode="auto">
          <a:xfrm>
            <a:off x="8153400" y="2256063"/>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2" name="Line 49"/>
          <p:cNvSpPr>
            <a:spLocks noChangeShapeType="1"/>
          </p:cNvSpPr>
          <p:nvPr/>
        </p:nvSpPr>
        <p:spPr bwMode="auto">
          <a:xfrm>
            <a:off x="8239125" y="3124199"/>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3" name="Line 50"/>
          <p:cNvSpPr>
            <a:spLocks noChangeShapeType="1"/>
          </p:cNvSpPr>
          <p:nvPr/>
        </p:nvSpPr>
        <p:spPr bwMode="auto">
          <a:xfrm>
            <a:off x="8153400" y="41910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4" name="Text Box 51"/>
          <p:cNvSpPr txBox="1">
            <a:spLocks noChangeArrowheads="1"/>
          </p:cNvSpPr>
          <p:nvPr/>
        </p:nvSpPr>
        <p:spPr bwMode="auto">
          <a:xfrm>
            <a:off x="8153400" y="1905000"/>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Calibri" pitchFamily="34" charset="0"/>
              </a:rPr>
              <a:t>part0</a:t>
            </a:r>
          </a:p>
        </p:txBody>
      </p:sp>
      <p:sp>
        <p:nvSpPr>
          <p:cNvPr id="34865" name="Text Box 52"/>
          <p:cNvSpPr txBox="1">
            <a:spLocks noChangeArrowheads="1"/>
          </p:cNvSpPr>
          <p:nvPr/>
        </p:nvSpPr>
        <p:spPr bwMode="auto">
          <a:xfrm>
            <a:off x="8262257" y="2712243"/>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Calibri" pitchFamily="34" charset="0"/>
              </a:rPr>
              <a:t>part1</a:t>
            </a:r>
          </a:p>
        </p:txBody>
      </p:sp>
      <p:sp>
        <p:nvSpPr>
          <p:cNvPr id="34866" name="Text Box 53"/>
          <p:cNvSpPr txBox="1">
            <a:spLocks noChangeArrowheads="1"/>
          </p:cNvSpPr>
          <p:nvPr/>
        </p:nvSpPr>
        <p:spPr bwMode="auto">
          <a:xfrm>
            <a:off x="8153400" y="3824286"/>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Calibri" pitchFamily="34" charset="0"/>
              </a:rPr>
              <a:t>part2</a:t>
            </a:r>
          </a:p>
        </p:txBody>
      </p:sp>
      <p:sp>
        <p:nvSpPr>
          <p:cNvPr id="34819" name="Title 45"/>
          <p:cNvSpPr>
            <a:spLocks noGrp="1"/>
          </p:cNvSpPr>
          <p:nvPr>
            <p:ph type="title"/>
          </p:nvPr>
        </p:nvSpPr>
        <p:spPr/>
        <p:txBody>
          <a:bodyPr/>
          <a:lstStyle/>
          <a:p>
            <a:pPr eaLnBrk="1" hangingPunct="1"/>
            <a:r>
              <a:rPr lang="en-US" sz="2800" dirty="0" smtClean="0"/>
              <a:t>MapReduce Example #2</a:t>
            </a:r>
          </a:p>
        </p:txBody>
      </p:sp>
      <p:sp>
        <p:nvSpPr>
          <p:cNvPr id="18436" name="Date Placeholder 47"/>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51" name="Footer Placeholder 50"/>
          <p:cNvSpPr>
            <a:spLocks noGrp="1"/>
          </p:cNvSpPr>
          <p:nvPr>
            <p:ph type="ftr" sz="quarter" idx="11"/>
          </p:nvPr>
        </p:nvSpPr>
        <p:spPr/>
        <p:txBody>
          <a:bodyPr/>
          <a:lstStyle/>
          <a:p>
            <a:pPr>
              <a:defRPr/>
            </a:pPr>
            <a:r>
              <a:rPr lang="de-DE" smtClean="0"/>
              <a:t>CSE651B, B.Ramamurthy</a:t>
            </a:r>
            <a:endParaRPr lang="en-US" dirty="0"/>
          </a:p>
        </p:txBody>
      </p:sp>
      <p:sp>
        <p:nvSpPr>
          <p:cNvPr id="49" name="Slide Number Placeholder 48"/>
          <p:cNvSpPr>
            <a:spLocks noGrp="1"/>
          </p:cNvSpPr>
          <p:nvPr>
            <p:ph type="sldNum" sz="quarter" idx="12"/>
          </p:nvPr>
        </p:nvSpPr>
        <p:spPr/>
        <p:txBody>
          <a:bodyPr/>
          <a:lstStyle/>
          <a:p>
            <a:pPr>
              <a:defRPr/>
            </a:pPr>
            <a:fld id="{8EA30A86-969D-45FA-926F-05BB3D93C214}" type="slidenum">
              <a:rPr lang="en-US"/>
              <a:pPr>
                <a:defRPr/>
              </a:pPr>
              <a:t>41</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0099" y="4852987"/>
            <a:ext cx="1116013"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a:stCxn id="34824" idx="3"/>
          </p:cNvCxnSpPr>
          <p:nvPr/>
        </p:nvCxnSpPr>
        <p:spPr>
          <a:xfrm>
            <a:off x="4800600" y="2209800"/>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34827" idx="3"/>
          </p:cNvCxnSpPr>
          <p:nvPr/>
        </p:nvCxnSpPr>
        <p:spPr>
          <a:xfrm>
            <a:off x="4800600" y="3124200"/>
            <a:ext cx="339499" cy="20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34826" idx="3"/>
          </p:cNvCxnSpPr>
          <p:nvPr/>
        </p:nvCxnSpPr>
        <p:spPr>
          <a:xfrm>
            <a:off x="4800600" y="4191000"/>
            <a:ext cx="33949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4825" idx="3"/>
            <a:endCxn id="1026" idx="1"/>
          </p:cNvCxnSpPr>
          <p:nvPr/>
        </p:nvCxnSpPr>
        <p:spPr>
          <a:xfrm flipV="1">
            <a:off x="4800600" y="5169694"/>
            <a:ext cx="339499" cy="11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400800" y="1676400"/>
            <a:ext cx="152400" cy="388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a:off x="6134100" y="2231570"/>
            <a:ext cx="2667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210300" y="3186113"/>
            <a:ext cx="1905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095382" y="5562600"/>
            <a:ext cx="894797" cy="369332"/>
          </a:xfrm>
          <a:prstGeom prst="rect">
            <a:avLst/>
          </a:prstGeom>
          <a:noFill/>
        </p:spPr>
        <p:txBody>
          <a:bodyPr wrap="none" rtlCol="0">
            <a:spAutoFit/>
          </a:bodyPr>
          <a:lstStyle/>
          <a:p>
            <a:r>
              <a:rPr lang="en-US" dirty="0"/>
              <a:t>b</a:t>
            </a:r>
            <a:r>
              <a:rPr lang="en-US" dirty="0" smtClean="0"/>
              <a:t>arrier</a:t>
            </a:r>
            <a:endParaRPr lang="en-US" dirty="0"/>
          </a:p>
        </p:txBody>
      </p:sp>
      <p:cxnSp>
        <p:nvCxnSpPr>
          <p:cNvPr id="34" name="Straight Arrow Connector 33"/>
          <p:cNvCxnSpPr>
            <a:stCxn id="17" idx="3"/>
            <a:endCxn id="34855" idx="3"/>
          </p:cNvCxnSpPr>
          <p:nvPr/>
        </p:nvCxnSpPr>
        <p:spPr>
          <a:xfrm flipV="1">
            <a:off x="6553200" y="2256064"/>
            <a:ext cx="201386" cy="13634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7" idx="3"/>
            <a:endCxn id="34857" idx="3"/>
          </p:cNvCxnSpPr>
          <p:nvPr/>
        </p:nvCxnSpPr>
        <p:spPr>
          <a:xfrm flipV="1">
            <a:off x="6553200" y="3124200"/>
            <a:ext cx="234044" cy="49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7" idx="3"/>
            <a:endCxn id="34856" idx="3"/>
          </p:cNvCxnSpPr>
          <p:nvPr/>
        </p:nvCxnSpPr>
        <p:spPr>
          <a:xfrm>
            <a:off x="6553200" y="3619500"/>
            <a:ext cx="201387"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6210300" y="4190999"/>
            <a:ext cx="190500"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026" idx="3"/>
          </p:cNvCxnSpPr>
          <p:nvPr/>
        </p:nvCxnSpPr>
        <p:spPr>
          <a:xfrm>
            <a:off x="6256112" y="5169694"/>
            <a:ext cx="144688" cy="11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1413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MapReduce Design</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42</a:t>
            </a:fld>
            <a:endParaRPr lang="en-US"/>
          </a:p>
        </p:txBody>
      </p:sp>
      <p:sp>
        <p:nvSpPr>
          <p:cNvPr id="2" name="Content Placeholder 1"/>
          <p:cNvSpPr>
            <a:spLocks noGrp="1"/>
          </p:cNvSpPr>
          <p:nvPr>
            <p:ph sz="quarter" idx="1"/>
          </p:nvPr>
        </p:nvSpPr>
        <p:spPr/>
        <p:txBody>
          <a:bodyPr>
            <a:normAutofit fontScale="85000" lnSpcReduction="20000"/>
          </a:bodyPr>
          <a:lstStyle/>
          <a:p>
            <a:r>
              <a:rPr lang="en-US" dirty="0" smtClean="0"/>
              <a:t>You focus on Map function, Reduce function and other related functions like combiner etc.</a:t>
            </a:r>
          </a:p>
          <a:p>
            <a:r>
              <a:rPr lang="en-US" dirty="0" smtClean="0"/>
              <a:t>Mapper and Reducer are designed as classes and the function defined as a method.</a:t>
            </a:r>
          </a:p>
          <a:p>
            <a:r>
              <a:rPr lang="en-US" dirty="0" smtClean="0"/>
              <a:t>Configure the MR “Job” for location of these functions, location of input and output (paths within the local server), scale or size of the cluster in terms of #maps, # reduce etc., run the job.</a:t>
            </a:r>
          </a:p>
          <a:p>
            <a:r>
              <a:rPr lang="en-US" dirty="0" smtClean="0"/>
              <a:t>Thus a </a:t>
            </a:r>
            <a:r>
              <a:rPr lang="en-US" dirty="0"/>
              <a:t>complete MapReduce job consists of code for the mapper, reducer, </a:t>
            </a:r>
            <a:r>
              <a:rPr lang="en-US" dirty="0" smtClean="0"/>
              <a:t>combiner, and partitioner</a:t>
            </a:r>
            <a:r>
              <a:rPr lang="en-US" dirty="0"/>
              <a:t>, along with job </a:t>
            </a:r>
            <a:r>
              <a:rPr lang="en-US" dirty="0" smtClean="0"/>
              <a:t>configuration parameters</a:t>
            </a:r>
            <a:r>
              <a:rPr lang="en-US" dirty="0"/>
              <a:t>. The </a:t>
            </a:r>
            <a:r>
              <a:rPr lang="en-US" b="1" dirty="0"/>
              <a:t>execution </a:t>
            </a:r>
            <a:r>
              <a:rPr lang="en-US" b="1" dirty="0" smtClean="0"/>
              <a:t>framework </a:t>
            </a:r>
            <a:r>
              <a:rPr lang="en-US" dirty="0" smtClean="0"/>
              <a:t>handles </a:t>
            </a:r>
            <a:r>
              <a:rPr lang="en-US" dirty="0"/>
              <a:t>everything else</a:t>
            </a:r>
            <a:r>
              <a:rPr lang="en-US" dirty="0" smtClean="0"/>
              <a:t>.</a:t>
            </a:r>
          </a:p>
          <a:p>
            <a:r>
              <a:rPr lang="en-US" dirty="0" smtClean="0"/>
              <a:t>The way we configure has been evolving with versions of </a:t>
            </a:r>
            <a:r>
              <a:rPr lang="en-US" dirty="0" err="1" smtClean="0"/>
              <a:t>hadoop</a:t>
            </a:r>
            <a:r>
              <a:rPr lang="en-US" dirty="0" smtClean="0"/>
              <a:t>.</a:t>
            </a:r>
            <a:endParaRPr lang="en-US" dirty="0"/>
          </a:p>
        </p:txBody>
      </p:sp>
    </p:spTree>
    <p:extLst>
      <p:ext uri="{BB962C8B-B14F-4D97-AF65-F5344CB8AC3E}">
        <p14:creationId xmlns:p14="http://schemas.microsoft.com/office/powerpoint/2010/main" val="20023770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The code</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43</a:t>
            </a:fld>
            <a:endParaRPr lang="en-US"/>
          </a:p>
        </p:txBody>
      </p:sp>
      <p:sp>
        <p:nvSpPr>
          <p:cNvPr id="2" name="Content Placeholder 1"/>
          <p:cNvSpPr>
            <a:spLocks noGrp="1"/>
          </p:cNvSpPr>
          <p:nvPr>
            <p:ph sz="quarter" idx="1"/>
          </p:nvPr>
        </p:nvSpPr>
        <p:spPr/>
        <p:txBody>
          <a:bodyPr>
            <a:normAutofit fontScale="92500" lnSpcReduction="20000"/>
          </a:bodyPr>
          <a:lstStyle/>
          <a:p>
            <a:pPr marL="109728" indent="0">
              <a:buNone/>
            </a:pPr>
            <a:r>
              <a:rPr lang="en-US" dirty="0"/>
              <a:t>1: class Mapper</a:t>
            </a:r>
          </a:p>
          <a:p>
            <a:pPr marL="109728" indent="0">
              <a:buNone/>
            </a:pPr>
            <a:r>
              <a:rPr lang="en-US" dirty="0"/>
              <a:t>2: </a:t>
            </a:r>
            <a:r>
              <a:rPr lang="en-US" dirty="0" smtClean="0"/>
              <a:t>	method </a:t>
            </a:r>
            <a:r>
              <a:rPr lang="en-US" dirty="0"/>
              <a:t>Map(</a:t>
            </a:r>
            <a:r>
              <a:rPr lang="en-US" dirty="0" err="1"/>
              <a:t>docid</a:t>
            </a:r>
            <a:r>
              <a:rPr lang="en-US" dirty="0"/>
              <a:t> a; doc d)</a:t>
            </a:r>
          </a:p>
          <a:p>
            <a:pPr marL="109728" indent="0">
              <a:buNone/>
            </a:pPr>
            <a:r>
              <a:rPr lang="en-US" dirty="0"/>
              <a:t>3: </a:t>
            </a:r>
            <a:r>
              <a:rPr lang="en-US" dirty="0" smtClean="0"/>
              <a:t>	for </a:t>
            </a:r>
            <a:r>
              <a:rPr lang="en-US" dirty="0"/>
              <a:t>all term t </a:t>
            </a:r>
            <a:r>
              <a:rPr lang="en-US" dirty="0" smtClean="0"/>
              <a:t>in </a:t>
            </a:r>
            <a:r>
              <a:rPr lang="en-US" dirty="0"/>
              <a:t>doc d do</a:t>
            </a:r>
          </a:p>
          <a:p>
            <a:pPr marL="109728" indent="0">
              <a:buNone/>
            </a:pPr>
            <a:r>
              <a:rPr lang="en-US" dirty="0"/>
              <a:t>4: </a:t>
            </a:r>
            <a:r>
              <a:rPr lang="en-US" dirty="0" smtClean="0"/>
              <a:t>		Emit(term </a:t>
            </a:r>
            <a:r>
              <a:rPr lang="en-US" dirty="0"/>
              <a:t>t; count 1</a:t>
            </a:r>
            <a:r>
              <a:rPr lang="en-US" dirty="0" smtClean="0"/>
              <a:t>)</a:t>
            </a:r>
          </a:p>
          <a:p>
            <a:pPr marL="109728" indent="0">
              <a:buNone/>
            </a:pPr>
            <a:endParaRPr lang="en-US" dirty="0"/>
          </a:p>
          <a:p>
            <a:pPr marL="109728" indent="0">
              <a:buNone/>
            </a:pPr>
            <a:r>
              <a:rPr lang="en-US" dirty="0"/>
              <a:t>1: class Reducer</a:t>
            </a:r>
          </a:p>
          <a:p>
            <a:pPr marL="109728" indent="0">
              <a:buNone/>
            </a:pPr>
            <a:r>
              <a:rPr lang="en-US" dirty="0"/>
              <a:t>2: </a:t>
            </a:r>
            <a:r>
              <a:rPr lang="en-US" dirty="0" smtClean="0"/>
              <a:t>	method </a:t>
            </a:r>
            <a:r>
              <a:rPr lang="en-US" dirty="0"/>
              <a:t>Reduce(term t; counts [c1; c2; : : :])</a:t>
            </a:r>
          </a:p>
          <a:p>
            <a:pPr marL="109728" indent="0">
              <a:buNone/>
            </a:pPr>
            <a:r>
              <a:rPr lang="en-US" dirty="0"/>
              <a:t>3</a:t>
            </a:r>
            <a:r>
              <a:rPr lang="en-US" dirty="0" smtClean="0"/>
              <a:t>:	 </a:t>
            </a:r>
            <a:r>
              <a:rPr lang="en-US" dirty="0"/>
              <a:t>sum </a:t>
            </a:r>
            <a:r>
              <a:rPr lang="en-US" dirty="0" smtClean="0"/>
              <a:t>=  </a:t>
            </a:r>
            <a:r>
              <a:rPr lang="en-US" dirty="0"/>
              <a:t>0</a:t>
            </a:r>
          </a:p>
          <a:p>
            <a:pPr marL="109728" indent="0">
              <a:buNone/>
            </a:pPr>
            <a:r>
              <a:rPr lang="en-US" dirty="0"/>
              <a:t>4: </a:t>
            </a:r>
            <a:r>
              <a:rPr lang="en-US" dirty="0" smtClean="0"/>
              <a:t>	for </a:t>
            </a:r>
            <a:r>
              <a:rPr lang="en-US" dirty="0"/>
              <a:t>all count c </a:t>
            </a:r>
            <a:r>
              <a:rPr lang="en-US" dirty="0" smtClean="0"/>
              <a:t>in </a:t>
            </a:r>
            <a:r>
              <a:rPr lang="en-US" dirty="0"/>
              <a:t>counts [c1; c2; : : :] do</a:t>
            </a:r>
          </a:p>
          <a:p>
            <a:pPr marL="109728" indent="0">
              <a:buNone/>
            </a:pPr>
            <a:r>
              <a:rPr lang="en-US" dirty="0"/>
              <a:t>5: </a:t>
            </a:r>
            <a:r>
              <a:rPr lang="en-US" dirty="0" smtClean="0"/>
              <a:t>		sum = sum </a:t>
            </a:r>
            <a:r>
              <a:rPr lang="en-US" dirty="0"/>
              <a:t>+ c</a:t>
            </a:r>
          </a:p>
          <a:p>
            <a:pPr marL="109728" indent="0">
              <a:buNone/>
            </a:pPr>
            <a:r>
              <a:rPr lang="en-US" dirty="0"/>
              <a:t>6: </a:t>
            </a:r>
            <a:r>
              <a:rPr lang="en-US" dirty="0" smtClean="0"/>
              <a:t>	Emit(term </a:t>
            </a:r>
            <a:r>
              <a:rPr lang="en-US" dirty="0"/>
              <a:t>t; count sum)</a:t>
            </a:r>
          </a:p>
        </p:txBody>
      </p:sp>
    </p:spTree>
    <p:extLst>
      <p:ext uri="{BB962C8B-B14F-4D97-AF65-F5344CB8AC3E}">
        <p14:creationId xmlns:p14="http://schemas.microsoft.com/office/powerpoint/2010/main" val="10934910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Problem#2</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7" name="Footer Placeholder 6"/>
          <p:cNvSpPr>
            <a:spLocks noGrp="1"/>
          </p:cNvSpPr>
          <p:nvPr>
            <p:ph type="ftr" sz="quarter" idx="11"/>
          </p:nvPr>
        </p:nvSpPr>
        <p:spPr/>
        <p:txBody>
          <a:bodyPr/>
          <a:lstStyle/>
          <a:p>
            <a:r>
              <a:rPr lang="en-US" smtClean="0"/>
              <a:t>CSE651B,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44</a:t>
            </a:fld>
            <a:endParaRPr lang="en-US"/>
          </a:p>
        </p:txBody>
      </p:sp>
      <p:sp>
        <p:nvSpPr>
          <p:cNvPr id="72707" name="Content Placeholder 2"/>
          <p:cNvSpPr>
            <a:spLocks noGrp="1"/>
          </p:cNvSpPr>
          <p:nvPr>
            <p:ph sz="quarter" idx="1"/>
          </p:nvPr>
        </p:nvSpPr>
        <p:spPr>
          <a:xfrm>
            <a:off x="228600" y="1295400"/>
            <a:ext cx="8839200" cy="4953000"/>
          </a:xfrm>
        </p:spPr>
        <p:txBody>
          <a:bodyPr>
            <a:normAutofit/>
          </a:bodyPr>
          <a:lstStyle/>
          <a:p>
            <a:pPr>
              <a:buFont typeface="Wingdings 2" pitchFamily="18" charset="2"/>
              <a:buNone/>
            </a:pPr>
            <a:endParaRPr lang="en-US" sz="1800" dirty="0" smtClean="0"/>
          </a:p>
          <a:p>
            <a:pPr>
              <a:buFont typeface="Wingdings 2" pitchFamily="18" charset="2"/>
              <a:buNone/>
            </a:pPr>
            <a:r>
              <a:rPr lang="en-US" sz="1800" dirty="0" smtClean="0"/>
              <a:t>This is a cat</a:t>
            </a:r>
          </a:p>
          <a:p>
            <a:pPr>
              <a:buFont typeface="Wingdings 2" pitchFamily="18" charset="2"/>
              <a:buNone/>
            </a:pPr>
            <a:r>
              <a:rPr lang="en-US" sz="1800" dirty="0" smtClean="0"/>
              <a:t>Cat sits on a roof</a:t>
            </a:r>
          </a:p>
          <a:p>
            <a:pPr>
              <a:buFont typeface="Wingdings 2" pitchFamily="18" charset="2"/>
              <a:buNone/>
            </a:pPr>
            <a:endParaRPr lang="en-US" sz="1800" dirty="0" smtClean="0"/>
          </a:p>
          <a:p>
            <a:pPr>
              <a:buFont typeface="Wingdings 2" pitchFamily="18" charset="2"/>
              <a:buNone/>
            </a:pPr>
            <a:r>
              <a:rPr lang="en-US" sz="1800" dirty="0" smtClean="0"/>
              <a:t>The roof is a tin roof</a:t>
            </a:r>
          </a:p>
          <a:p>
            <a:pPr>
              <a:buFont typeface="Wingdings 2" pitchFamily="18" charset="2"/>
              <a:buNone/>
            </a:pPr>
            <a:r>
              <a:rPr lang="en-US" sz="1800" dirty="0" smtClean="0"/>
              <a:t>There is a tin can on the roof</a:t>
            </a:r>
          </a:p>
          <a:p>
            <a:pPr>
              <a:buFont typeface="Wingdings 2" pitchFamily="18" charset="2"/>
              <a:buNone/>
            </a:pPr>
            <a:endParaRPr lang="en-US" sz="1800" dirty="0" smtClean="0"/>
          </a:p>
          <a:p>
            <a:pPr>
              <a:buFont typeface="Wingdings 2" pitchFamily="18" charset="2"/>
              <a:buNone/>
            </a:pPr>
            <a:r>
              <a:rPr lang="en-US" sz="1800" dirty="0" smtClean="0"/>
              <a:t>Cat kicks the can</a:t>
            </a:r>
          </a:p>
          <a:p>
            <a:pPr>
              <a:buFont typeface="Wingdings 2" pitchFamily="18" charset="2"/>
              <a:buNone/>
            </a:pPr>
            <a:r>
              <a:rPr lang="en-US" sz="1800" dirty="0" smtClean="0"/>
              <a:t>It rolls on the roof and falls on the next roof</a:t>
            </a:r>
          </a:p>
          <a:p>
            <a:pPr>
              <a:buFont typeface="Wingdings 2" pitchFamily="18" charset="2"/>
              <a:buNone/>
            </a:pPr>
            <a:endParaRPr lang="en-US" sz="1800" dirty="0" smtClean="0"/>
          </a:p>
          <a:p>
            <a:pPr>
              <a:buFont typeface="Wingdings 2" pitchFamily="18" charset="2"/>
              <a:buNone/>
            </a:pPr>
            <a:r>
              <a:rPr lang="en-US" sz="1800" dirty="0" smtClean="0"/>
              <a:t>The cat rolls too</a:t>
            </a:r>
          </a:p>
          <a:p>
            <a:pPr>
              <a:buFont typeface="Wingdings 2" pitchFamily="18" charset="2"/>
              <a:buNone/>
            </a:pPr>
            <a:r>
              <a:rPr lang="en-US" sz="1800" dirty="0" smtClean="0"/>
              <a:t>It sits on the can</a:t>
            </a:r>
          </a:p>
          <a:p>
            <a:pPr>
              <a:buFont typeface="Wingdings 2" pitchFamily="18" charset="2"/>
              <a:buNone/>
            </a:pPr>
            <a:endParaRPr lang="en-US" sz="1800" dirty="0" smtClean="0"/>
          </a:p>
          <a:p>
            <a:pPr>
              <a:buFont typeface="Wingdings 2" pitchFamily="18" charset="2"/>
              <a:buNone/>
            </a:pPr>
            <a:endParaRPr lang="en-US" sz="1800" dirty="0" smtClean="0"/>
          </a:p>
        </p:txBody>
      </p:sp>
    </p:spTree>
    <p:extLst>
      <p:ext uri="{BB962C8B-B14F-4D97-AF65-F5344CB8AC3E}">
        <p14:creationId xmlns:p14="http://schemas.microsoft.com/office/powerpoint/2010/main" val="255096723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MapReduce Example: Mapper </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7" name="Footer Placeholder 6"/>
          <p:cNvSpPr>
            <a:spLocks noGrp="1"/>
          </p:cNvSpPr>
          <p:nvPr>
            <p:ph type="ftr" sz="quarter" idx="11"/>
          </p:nvPr>
        </p:nvSpPr>
        <p:spPr/>
        <p:txBody>
          <a:bodyPr/>
          <a:lstStyle/>
          <a:p>
            <a:r>
              <a:rPr lang="en-US" smtClean="0"/>
              <a:t>CSE651B,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45</a:t>
            </a:fld>
            <a:endParaRPr lang="en-US"/>
          </a:p>
        </p:txBody>
      </p:sp>
      <p:sp>
        <p:nvSpPr>
          <p:cNvPr id="72707" name="Content Placeholder 2"/>
          <p:cNvSpPr>
            <a:spLocks noGrp="1"/>
          </p:cNvSpPr>
          <p:nvPr>
            <p:ph sz="quarter" idx="1"/>
          </p:nvPr>
        </p:nvSpPr>
        <p:spPr>
          <a:xfrm>
            <a:off x="152400" y="1295400"/>
            <a:ext cx="8839200" cy="4953000"/>
          </a:xfrm>
        </p:spPr>
        <p:txBody>
          <a:bodyPr>
            <a:normAutofit fontScale="92500" lnSpcReduction="20000"/>
          </a:bodyPr>
          <a:lstStyle/>
          <a:p>
            <a:pPr>
              <a:buFont typeface="Wingdings 2" pitchFamily="18" charset="2"/>
              <a:buNone/>
            </a:pPr>
            <a:endParaRPr lang="en-US" sz="1800" dirty="0" smtClean="0"/>
          </a:p>
          <a:p>
            <a:pPr>
              <a:buFont typeface="Wingdings 2" pitchFamily="18" charset="2"/>
              <a:buNone/>
            </a:pPr>
            <a:r>
              <a:rPr lang="en-US" sz="1800" dirty="0" smtClean="0"/>
              <a:t>This is a cat</a:t>
            </a:r>
          </a:p>
          <a:p>
            <a:pPr>
              <a:buFont typeface="Wingdings 2" pitchFamily="18" charset="2"/>
              <a:buNone/>
            </a:pPr>
            <a:r>
              <a:rPr lang="en-US" sz="1800" dirty="0" smtClean="0"/>
              <a:t>Cat sits on a roof</a:t>
            </a:r>
          </a:p>
          <a:p>
            <a:pPr>
              <a:buFont typeface="Wingdings 2" pitchFamily="18" charset="2"/>
              <a:buNone/>
            </a:pPr>
            <a:r>
              <a:rPr lang="en-US" sz="1800" dirty="0" smtClean="0"/>
              <a:t>&lt;this 1&gt; &lt;is 1&gt; &lt;a </a:t>
            </a:r>
            <a:r>
              <a:rPr lang="en-US" sz="1800" dirty="0"/>
              <a:t>1</a:t>
            </a:r>
            <a:r>
              <a:rPr lang="en-US" sz="1800" dirty="0" smtClean="0"/>
              <a:t>&gt; &lt;cat 1&gt; &lt;cat 1&gt; &lt;sits 1&gt; &lt;on 1</a:t>
            </a:r>
            <a:r>
              <a:rPr lang="en-US" sz="1800" dirty="0"/>
              <a:t>&gt;&lt;a 1&gt; </a:t>
            </a:r>
            <a:r>
              <a:rPr lang="en-US" sz="1800" dirty="0" smtClean="0"/>
              <a:t>&lt;roof  1&gt;</a:t>
            </a:r>
          </a:p>
          <a:p>
            <a:pPr>
              <a:buFont typeface="Wingdings 2" pitchFamily="18" charset="2"/>
              <a:buNone/>
            </a:pPr>
            <a:endParaRPr lang="en-US" sz="1800" dirty="0" smtClean="0"/>
          </a:p>
          <a:p>
            <a:pPr>
              <a:buFont typeface="Wingdings 2" pitchFamily="18" charset="2"/>
              <a:buNone/>
            </a:pPr>
            <a:r>
              <a:rPr lang="en-US" sz="1800" dirty="0" smtClean="0"/>
              <a:t>The roof is a tin roof</a:t>
            </a:r>
          </a:p>
          <a:p>
            <a:pPr>
              <a:buFont typeface="Wingdings 2" pitchFamily="18" charset="2"/>
              <a:buNone/>
            </a:pPr>
            <a:r>
              <a:rPr lang="en-US" sz="1800" dirty="0" smtClean="0"/>
              <a:t>There is a tin can on the roof</a:t>
            </a:r>
          </a:p>
          <a:p>
            <a:pPr>
              <a:buFont typeface="Wingdings 2" pitchFamily="18" charset="2"/>
              <a:buNone/>
            </a:pPr>
            <a:r>
              <a:rPr lang="en-US" sz="1800" dirty="0" smtClean="0"/>
              <a:t>&lt;the 1&gt; &lt;roof 1&gt; &lt;is 1&gt; &lt;a 1&gt; &lt;tin 1 </a:t>
            </a:r>
            <a:r>
              <a:rPr lang="en-US" sz="1800" dirty="0"/>
              <a:t>&gt;&lt;roof 1</a:t>
            </a:r>
            <a:r>
              <a:rPr lang="en-US" sz="1800" dirty="0" smtClean="0"/>
              <a:t>&gt; </a:t>
            </a:r>
            <a:r>
              <a:rPr lang="en-US" sz="1800" dirty="0"/>
              <a:t>&lt;there 1&gt; &lt;is 1&gt; &lt;a 1&gt; </a:t>
            </a:r>
            <a:r>
              <a:rPr lang="en-US" sz="1800" dirty="0" smtClean="0"/>
              <a:t>&lt;tin 1&gt;&lt;can 1&gt; &lt;on 1</a:t>
            </a:r>
            <a:r>
              <a:rPr lang="en-US" sz="1800" dirty="0"/>
              <a:t>&gt;&lt;the 1&gt; &lt;roof 1&gt; </a:t>
            </a:r>
            <a:endParaRPr lang="en-US" sz="1800" dirty="0" smtClean="0"/>
          </a:p>
          <a:p>
            <a:pPr>
              <a:buFont typeface="Wingdings 2" pitchFamily="18" charset="2"/>
              <a:buNone/>
            </a:pPr>
            <a:endParaRPr lang="en-US" sz="1800" dirty="0" smtClean="0"/>
          </a:p>
          <a:p>
            <a:pPr>
              <a:buFont typeface="Wingdings 2" pitchFamily="18" charset="2"/>
              <a:buNone/>
            </a:pPr>
            <a:r>
              <a:rPr lang="en-US" sz="1800" dirty="0" smtClean="0"/>
              <a:t>Cat kicks the can</a:t>
            </a:r>
          </a:p>
          <a:p>
            <a:pPr>
              <a:buFont typeface="Wingdings 2" pitchFamily="18" charset="2"/>
              <a:buNone/>
            </a:pPr>
            <a:r>
              <a:rPr lang="en-US" sz="1800" dirty="0" smtClean="0"/>
              <a:t>It rolls on the roof and falls on the next roof</a:t>
            </a:r>
          </a:p>
          <a:p>
            <a:pPr>
              <a:buFont typeface="Wingdings 2" pitchFamily="18" charset="2"/>
              <a:buNone/>
            </a:pPr>
            <a:r>
              <a:rPr lang="en-US" sz="1800" dirty="0" smtClean="0"/>
              <a:t>&lt;cat 1&gt; &lt;kicks 1&gt; &lt;the 1</a:t>
            </a:r>
            <a:r>
              <a:rPr lang="en-US" sz="1800" dirty="0"/>
              <a:t>&gt;&lt;can 1&gt; </a:t>
            </a:r>
            <a:r>
              <a:rPr lang="en-US" sz="1800" dirty="0" smtClean="0"/>
              <a:t>&lt;it 1&gt; &lt;rolls 1&gt; &lt;on 1&gt; </a:t>
            </a:r>
            <a:r>
              <a:rPr lang="en-US" sz="1800" dirty="0"/>
              <a:t>&lt;the 1</a:t>
            </a:r>
            <a:r>
              <a:rPr lang="en-US" sz="1800" dirty="0" smtClean="0"/>
              <a:t>&gt; &lt;roof 1&gt; &lt;and 1&gt; &lt;falls 1&gt;&lt;on </a:t>
            </a:r>
            <a:r>
              <a:rPr lang="en-US" sz="1800" dirty="0"/>
              <a:t>1</a:t>
            </a:r>
            <a:r>
              <a:rPr lang="en-US" sz="1800" dirty="0" smtClean="0"/>
              <a:t>&gt; &lt;the 1&gt; &lt;next 1&gt; </a:t>
            </a:r>
            <a:r>
              <a:rPr lang="en-US" sz="1800" dirty="0"/>
              <a:t>&lt;roof 1&gt; </a:t>
            </a:r>
            <a:endParaRPr lang="en-US" sz="1800" dirty="0" smtClean="0"/>
          </a:p>
          <a:p>
            <a:pPr>
              <a:buFont typeface="Wingdings 2" pitchFamily="18" charset="2"/>
              <a:buNone/>
            </a:pPr>
            <a:endParaRPr lang="en-US" sz="1800" dirty="0" smtClean="0"/>
          </a:p>
          <a:p>
            <a:pPr>
              <a:buFont typeface="Wingdings 2" pitchFamily="18" charset="2"/>
              <a:buNone/>
            </a:pPr>
            <a:r>
              <a:rPr lang="en-US" sz="1800" dirty="0" smtClean="0"/>
              <a:t>The cat rolls too</a:t>
            </a:r>
          </a:p>
          <a:p>
            <a:pPr>
              <a:buFont typeface="Wingdings 2" pitchFamily="18" charset="2"/>
              <a:buNone/>
            </a:pPr>
            <a:r>
              <a:rPr lang="en-US" sz="1800" dirty="0" smtClean="0"/>
              <a:t>It sits on the can</a:t>
            </a:r>
          </a:p>
          <a:p>
            <a:pPr>
              <a:buFont typeface="Wingdings 2" pitchFamily="18" charset="2"/>
              <a:buNone/>
            </a:pPr>
            <a:r>
              <a:rPr lang="en-US" sz="1800" dirty="0" smtClean="0"/>
              <a:t>&lt;the 1&gt; &lt;cat 1&gt; &lt;rolls 1&gt; &lt;too 1&gt; &lt;it 1&gt; &lt;sits 1&gt; &lt;on 1&gt; &lt;the 1&gt; &lt;can 1&gt;</a:t>
            </a:r>
          </a:p>
          <a:p>
            <a:pPr>
              <a:buFont typeface="Wingdings 2" pitchFamily="18" charset="2"/>
              <a:buNone/>
            </a:pPr>
            <a:endParaRPr lang="en-US" sz="1800" dirty="0" smtClean="0"/>
          </a:p>
        </p:txBody>
      </p:sp>
    </p:spTree>
    <p:extLst>
      <p:ext uri="{BB962C8B-B14F-4D97-AF65-F5344CB8AC3E}">
        <p14:creationId xmlns:p14="http://schemas.microsoft.com/office/powerpoint/2010/main" val="246181016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MapReduce Example: Shuffle to the Reducer</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7" name="Footer Placeholder 6"/>
          <p:cNvSpPr>
            <a:spLocks noGrp="1"/>
          </p:cNvSpPr>
          <p:nvPr>
            <p:ph type="ftr" sz="quarter" idx="11"/>
          </p:nvPr>
        </p:nvSpPr>
        <p:spPr/>
        <p:txBody>
          <a:bodyPr/>
          <a:lstStyle/>
          <a:p>
            <a:r>
              <a:rPr lang="en-US" smtClean="0"/>
              <a:t>CSE651B,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46</a:t>
            </a:fld>
            <a:endParaRPr lang="en-US"/>
          </a:p>
        </p:txBody>
      </p:sp>
      <p:sp>
        <p:nvSpPr>
          <p:cNvPr id="73731" name="Content Placeholder 2"/>
          <p:cNvSpPr>
            <a:spLocks noGrp="1"/>
          </p:cNvSpPr>
          <p:nvPr>
            <p:ph sz="quarter" idx="1"/>
          </p:nvPr>
        </p:nvSpPr>
        <p:spPr>
          <a:xfrm>
            <a:off x="301625" y="1527174"/>
            <a:ext cx="8689975" cy="5026025"/>
          </a:xfrm>
        </p:spPr>
        <p:txBody>
          <a:bodyPr>
            <a:normAutofit fontScale="70000" lnSpcReduction="20000"/>
          </a:bodyPr>
          <a:lstStyle/>
          <a:p>
            <a:pPr>
              <a:buFont typeface="Wingdings 2" pitchFamily="18" charset="2"/>
              <a:buNone/>
            </a:pPr>
            <a:r>
              <a:rPr lang="en-US" sz="2100" dirty="0" smtClean="0"/>
              <a:t>Output of Mappers:</a:t>
            </a:r>
          </a:p>
          <a:p>
            <a:pPr>
              <a:buFont typeface="Wingdings 2" pitchFamily="18" charset="2"/>
              <a:buNone/>
            </a:pPr>
            <a:r>
              <a:rPr lang="en-US" sz="2100" dirty="0"/>
              <a:t>&lt;this 1&gt; &lt;is 1&gt; &lt;a 1&gt; &lt;cat 1&gt; &lt;cat 1&gt; &lt;sits 1&gt; &lt;on 1&gt;&lt;a 1&gt; &lt;roof  1&gt;</a:t>
            </a:r>
          </a:p>
          <a:p>
            <a:pPr>
              <a:buFont typeface="Wingdings 2" pitchFamily="18" charset="2"/>
              <a:buNone/>
            </a:pPr>
            <a:r>
              <a:rPr lang="en-US" sz="2100" dirty="0"/>
              <a:t>&lt;the 1&gt; &lt;roof 1&gt; &lt;is 1&gt; &lt;a 1&gt; &lt;tin 1 &gt;&lt;roof 1&gt; &lt;there 1&gt; &lt;is 1&gt; &lt;a 1&gt; &lt;tin 1&gt;&lt;can 1&gt; &lt;on 1&gt;&lt;the 1&gt; &lt;roof 1&gt; </a:t>
            </a:r>
          </a:p>
          <a:p>
            <a:pPr>
              <a:buFont typeface="Wingdings 2" pitchFamily="18" charset="2"/>
              <a:buNone/>
            </a:pPr>
            <a:r>
              <a:rPr lang="en-US" sz="2100" dirty="0"/>
              <a:t>&lt;cat 1&gt; &lt;kicks 1&gt; &lt;the 1&gt;&lt;can 1&gt; &lt;it 1&gt; &lt;rolls 1&gt; &lt;on 1&gt; &lt;the 1&gt; &lt;roof 1&gt; &lt;and 1&gt; &lt;falls 1&gt;&lt;on 1&gt; &lt;the 1&gt; &lt;next 1&gt; &lt;roof 1&gt; </a:t>
            </a:r>
          </a:p>
          <a:p>
            <a:pPr>
              <a:buFont typeface="Wingdings 2" pitchFamily="18" charset="2"/>
              <a:buNone/>
            </a:pPr>
            <a:r>
              <a:rPr lang="en-US" sz="2100" dirty="0"/>
              <a:t>&lt;the 1&gt; &lt;cat 1&gt; &lt;rolls 1&gt; &lt;too 1&gt; &lt;it 1&gt; &lt;sits 1&gt; &lt;on 1&gt; &lt;the 1&gt; &lt;can 1&gt;</a:t>
            </a:r>
          </a:p>
          <a:p>
            <a:pPr>
              <a:buFont typeface="Wingdings 2" pitchFamily="18" charset="2"/>
              <a:buNone/>
            </a:pPr>
            <a:endParaRPr lang="en-US" sz="2100" dirty="0" smtClean="0"/>
          </a:p>
          <a:p>
            <a:pPr>
              <a:buFont typeface="Wingdings 2" pitchFamily="18" charset="2"/>
              <a:buNone/>
            </a:pPr>
            <a:endParaRPr lang="en-US" sz="2100" dirty="0"/>
          </a:p>
          <a:p>
            <a:pPr>
              <a:buFont typeface="Wingdings 2" pitchFamily="18" charset="2"/>
              <a:buNone/>
            </a:pPr>
            <a:r>
              <a:rPr lang="en-US" sz="2100" dirty="0" smtClean="0"/>
              <a:t>Input to the reducer: delivered sorted... By key</a:t>
            </a:r>
          </a:p>
          <a:p>
            <a:pPr>
              <a:buFont typeface="Wingdings 2" pitchFamily="18" charset="2"/>
              <a:buNone/>
            </a:pPr>
            <a:r>
              <a:rPr lang="en-US" sz="2100" dirty="0" smtClean="0"/>
              <a:t>..</a:t>
            </a:r>
          </a:p>
          <a:p>
            <a:pPr>
              <a:buFont typeface="Wingdings 2" pitchFamily="18" charset="2"/>
              <a:buNone/>
            </a:pPr>
            <a:r>
              <a:rPr lang="en-US" sz="2100" dirty="0" smtClean="0"/>
              <a:t>&lt;</a:t>
            </a:r>
            <a:r>
              <a:rPr lang="en-US" sz="2100" dirty="0"/>
              <a:t>can &lt;1, 1&gt;&gt;</a:t>
            </a:r>
          </a:p>
          <a:p>
            <a:pPr>
              <a:buFont typeface="Wingdings 2" pitchFamily="18" charset="2"/>
              <a:buNone/>
            </a:pPr>
            <a:r>
              <a:rPr lang="en-US" sz="2100" dirty="0" smtClean="0"/>
              <a:t>&lt;cat &lt;1,1,1,1&gt;&gt;</a:t>
            </a:r>
          </a:p>
          <a:p>
            <a:pPr>
              <a:buFont typeface="Wingdings 2" pitchFamily="18" charset="2"/>
              <a:buNone/>
            </a:pPr>
            <a:r>
              <a:rPr lang="en-US" sz="2100" dirty="0" smtClean="0"/>
              <a:t>…</a:t>
            </a:r>
          </a:p>
          <a:p>
            <a:pPr>
              <a:buFont typeface="Wingdings 2" pitchFamily="18" charset="2"/>
              <a:buNone/>
            </a:pPr>
            <a:r>
              <a:rPr lang="en-US" sz="2100" dirty="0" smtClean="0"/>
              <a:t>&lt;roof &lt;1,1,1,1,1,1&gt;&gt;</a:t>
            </a:r>
          </a:p>
          <a:p>
            <a:pPr>
              <a:buFont typeface="Wingdings 2" pitchFamily="18" charset="2"/>
              <a:buNone/>
            </a:pPr>
            <a:r>
              <a:rPr lang="en-US" sz="2100" dirty="0" smtClean="0"/>
              <a:t>..…</a:t>
            </a:r>
          </a:p>
          <a:p>
            <a:pPr>
              <a:buFont typeface="Wingdings 2" pitchFamily="18" charset="2"/>
              <a:buNone/>
            </a:pPr>
            <a:r>
              <a:rPr lang="en-US" sz="2100" dirty="0" smtClean="0"/>
              <a:t>Reduce (sum in this case) the counts: comes out sorted!!!</a:t>
            </a:r>
          </a:p>
          <a:p>
            <a:pPr>
              <a:buFont typeface="Wingdings 2" pitchFamily="18" charset="2"/>
              <a:buNone/>
            </a:pPr>
            <a:r>
              <a:rPr lang="en-US" sz="2100" dirty="0" smtClean="0"/>
              <a:t>..</a:t>
            </a:r>
          </a:p>
          <a:p>
            <a:pPr>
              <a:buFont typeface="Wingdings 2" pitchFamily="18" charset="2"/>
              <a:buNone/>
            </a:pPr>
            <a:r>
              <a:rPr lang="en-US" sz="2100" dirty="0" smtClean="0"/>
              <a:t>&lt;can 2&gt;</a:t>
            </a:r>
          </a:p>
          <a:p>
            <a:pPr>
              <a:buFont typeface="Wingdings 2" pitchFamily="18" charset="2"/>
              <a:buNone/>
            </a:pPr>
            <a:r>
              <a:rPr lang="en-US" sz="2100" dirty="0" smtClean="0"/>
              <a:t>&lt;cat 4&gt;</a:t>
            </a:r>
          </a:p>
          <a:p>
            <a:pPr>
              <a:buFont typeface="Wingdings 2" pitchFamily="18" charset="2"/>
              <a:buNone/>
            </a:pPr>
            <a:r>
              <a:rPr lang="en-US" sz="2100" dirty="0" smtClean="0"/>
              <a:t>..</a:t>
            </a:r>
          </a:p>
          <a:p>
            <a:pPr>
              <a:buFont typeface="Wingdings 2" pitchFamily="18" charset="2"/>
              <a:buNone/>
            </a:pPr>
            <a:r>
              <a:rPr lang="en-US" sz="2100" dirty="0" smtClean="0"/>
              <a:t>&lt;roof 6&gt;</a:t>
            </a:r>
          </a:p>
          <a:p>
            <a:pPr>
              <a:buFont typeface="Wingdings 2" pitchFamily="18" charset="2"/>
              <a:buNone/>
            </a:pPr>
            <a:endParaRPr lang="en-US" sz="1600" dirty="0" smtClean="0"/>
          </a:p>
          <a:p>
            <a:pPr>
              <a:buFont typeface="Wingdings 2" pitchFamily="18" charset="2"/>
              <a:buNone/>
            </a:pPr>
            <a:endParaRPr lang="en-US" sz="1600" dirty="0" smtClean="0"/>
          </a:p>
          <a:p>
            <a:endParaRPr lang="en-US" dirty="0" smtClean="0"/>
          </a:p>
        </p:txBody>
      </p:sp>
    </p:spTree>
    <p:extLst>
      <p:ext uri="{BB962C8B-B14F-4D97-AF65-F5344CB8AC3E}">
        <p14:creationId xmlns:p14="http://schemas.microsoft.com/office/powerpoint/2010/main" val="6672434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More on MR</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47</a:t>
            </a:fld>
            <a:endParaRPr lang="en-US"/>
          </a:p>
        </p:txBody>
      </p:sp>
      <p:sp>
        <p:nvSpPr>
          <p:cNvPr id="2" name="Content Placeholder 1"/>
          <p:cNvSpPr>
            <a:spLocks noGrp="1"/>
          </p:cNvSpPr>
          <p:nvPr>
            <p:ph sz="quarter" idx="1"/>
          </p:nvPr>
        </p:nvSpPr>
        <p:spPr/>
        <p:txBody>
          <a:bodyPr>
            <a:normAutofit lnSpcReduction="10000"/>
          </a:bodyPr>
          <a:lstStyle/>
          <a:p>
            <a:r>
              <a:rPr lang="en-US" dirty="0" smtClean="0"/>
              <a:t>All Mappers work in parallel.</a:t>
            </a:r>
          </a:p>
          <a:p>
            <a:r>
              <a:rPr lang="en-US" dirty="0" smtClean="0"/>
              <a:t>Barriers enforce all mappers completion before Reducers start.</a:t>
            </a:r>
          </a:p>
          <a:p>
            <a:r>
              <a:rPr lang="en-US" dirty="0" smtClean="0"/>
              <a:t>Mappers and Reducers typically execute on the same machine</a:t>
            </a:r>
          </a:p>
          <a:p>
            <a:r>
              <a:rPr lang="en-US" dirty="0" smtClean="0"/>
              <a:t>You can configure job to have other combinations besides Mapper/Reducer: ex: identify mappers/reducers for realizing “sort” (that happens to be a Benchmark)</a:t>
            </a:r>
          </a:p>
          <a:p>
            <a:r>
              <a:rPr lang="en-US" dirty="0" smtClean="0"/>
              <a:t>Mappers and reducers can have side effects; this allows for sharing information between iterations.</a:t>
            </a:r>
          </a:p>
          <a:p>
            <a:endParaRPr lang="en-US" dirty="0"/>
          </a:p>
        </p:txBody>
      </p:sp>
    </p:spTree>
    <p:extLst>
      <p:ext uri="{BB962C8B-B14F-4D97-AF65-F5344CB8AC3E}">
        <p14:creationId xmlns:p14="http://schemas.microsoft.com/office/powerpoint/2010/main" val="11375294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dirty="0" smtClean="0">
                <a:solidFill>
                  <a:srgbClr val="7B9899"/>
                </a:solidFill>
              </a:rPr>
              <a:t>MapReduce Characteristics</a:t>
            </a:r>
          </a:p>
        </p:txBody>
      </p:sp>
      <p:sp>
        <p:nvSpPr>
          <p:cNvPr id="34820"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4822"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5" name="Slide Number Placeholder 4"/>
          <p:cNvSpPr>
            <a:spLocks noGrp="1"/>
          </p:cNvSpPr>
          <p:nvPr>
            <p:ph type="sldNum" sz="quarter" idx="12"/>
          </p:nvPr>
        </p:nvSpPr>
        <p:spPr/>
        <p:txBody>
          <a:bodyPr/>
          <a:lstStyle/>
          <a:p>
            <a:pPr>
              <a:defRPr/>
            </a:pPr>
            <a:fld id="{2AC58894-1198-42A7-AD52-50160FE0034E}" type="slidenum">
              <a:rPr lang="en-US"/>
              <a:pPr>
                <a:defRPr/>
              </a:pPr>
              <a:t>48</a:t>
            </a:fld>
            <a:endParaRPr lang="en-US"/>
          </a:p>
        </p:txBody>
      </p:sp>
      <p:sp>
        <p:nvSpPr>
          <p:cNvPr id="3" name="Content Placeholder 2"/>
          <p:cNvSpPr>
            <a:spLocks noGrp="1"/>
          </p:cNvSpPr>
          <p:nvPr>
            <p:ph sz="quarter"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Very large scale data: peta, </a:t>
            </a:r>
            <a:r>
              <a:rPr lang="en-US" dirty="0" err="1" smtClean="0"/>
              <a:t>exa</a:t>
            </a:r>
            <a:r>
              <a:rPr lang="en-US" dirty="0" smtClean="0"/>
              <a:t> bytes</a:t>
            </a:r>
          </a:p>
          <a:p>
            <a:pPr marL="274320" indent="-274320" eaLnBrk="1" fontAlgn="auto" hangingPunct="1">
              <a:spcAft>
                <a:spcPts val="0"/>
              </a:spcAft>
              <a:buFont typeface="Wingdings 2"/>
              <a:buChar char=""/>
              <a:defRPr/>
            </a:pPr>
            <a:r>
              <a:rPr lang="en-US" dirty="0" smtClean="0"/>
              <a:t>Write once and read many data: allows for parallelism without </a:t>
            </a:r>
            <a:r>
              <a:rPr lang="en-US" dirty="0" err="1" smtClean="0"/>
              <a:t>mutexes</a:t>
            </a:r>
            <a:endParaRPr lang="en-US" dirty="0" smtClean="0"/>
          </a:p>
          <a:p>
            <a:pPr marL="274320" indent="-274320" eaLnBrk="1" fontAlgn="auto" hangingPunct="1">
              <a:spcAft>
                <a:spcPts val="0"/>
              </a:spcAft>
              <a:buFont typeface="Wingdings 2"/>
              <a:buChar char=""/>
              <a:defRPr/>
            </a:pPr>
            <a:r>
              <a:rPr lang="en-US" dirty="0" smtClean="0"/>
              <a:t>Map and Reduce are the main operations: simple code</a:t>
            </a:r>
          </a:p>
          <a:p>
            <a:pPr marL="274320" indent="-274320" eaLnBrk="1" fontAlgn="auto" hangingPunct="1">
              <a:spcAft>
                <a:spcPts val="0"/>
              </a:spcAft>
              <a:buFont typeface="Wingdings 2"/>
              <a:buChar char=""/>
              <a:defRPr/>
            </a:pPr>
            <a:r>
              <a:rPr lang="en-US" dirty="0" smtClean="0"/>
              <a:t>There are other supporting operations such as combine and partition: we will look at those later.</a:t>
            </a:r>
          </a:p>
          <a:p>
            <a:pPr marL="274320" indent="-274320" eaLnBrk="1" fontAlgn="auto" hangingPunct="1">
              <a:spcAft>
                <a:spcPts val="0"/>
              </a:spcAft>
              <a:buFont typeface="Wingdings 2"/>
              <a:buChar char=""/>
              <a:defRPr/>
            </a:pPr>
            <a:r>
              <a:rPr lang="en-US" dirty="0" smtClean="0"/>
              <a:t>Operations are provisioned near the data.</a:t>
            </a:r>
          </a:p>
          <a:p>
            <a:pPr marL="274320" indent="-274320" eaLnBrk="1" fontAlgn="auto" hangingPunct="1">
              <a:spcAft>
                <a:spcPts val="0"/>
              </a:spcAft>
              <a:buFont typeface="Wingdings 2"/>
              <a:buChar char=""/>
              <a:defRPr/>
            </a:pPr>
            <a:r>
              <a:rPr lang="en-US" dirty="0" smtClean="0"/>
              <a:t>Commodity hardware and storage.</a:t>
            </a:r>
          </a:p>
          <a:p>
            <a:pPr marL="274320" indent="-274320" eaLnBrk="1" fontAlgn="auto" hangingPunct="1">
              <a:spcAft>
                <a:spcPts val="0"/>
              </a:spcAft>
              <a:buFont typeface="Wingdings 2"/>
              <a:buChar char=""/>
              <a:defRPr/>
            </a:pPr>
            <a:r>
              <a:rPr lang="en-US" dirty="0" smtClean="0"/>
              <a:t>Runtime takes care of splitting and moving data for operations.</a:t>
            </a:r>
          </a:p>
          <a:p>
            <a:pPr marL="274320" indent="-274320" eaLnBrk="1" fontAlgn="auto" hangingPunct="1">
              <a:spcAft>
                <a:spcPts val="0"/>
              </a:spcAft>
              <a:buFont typeface="Wingdings 2"/>
              <a:buChar char=""/>
              <a:defRPr/>
            </a:pPr>
            <a:r>
              <a:rPr lang="en-US" dirty="0" smtClean="0"/>
              <a:t>Special distributed file system: </a:t>
            </a:r>
            <a:r>
              <a:rPr lang="en-US" dirty="0" err="1" smtClean="0"/>
              <a:t>Hadoop</a:t>
            </a:r>
            <a:r>
              <a:rPr lang="en-US" dirty="0" smtClean="0"/>
              <a:t> Distributed File System and Hadoop Runtime.</a:t>
            </a:r>
          </a:p>
        </p:txBody>
      </p:sp>
    </p:spTree>
    <p:extLst>
      <p:ext uri="{BB962C8B-B14F-4D97-AF65-F5344CB8AC3E}">
        <p14:creationId xmlns:p14="http://schemas.microsoft.com/office/powerpoint/2010/main" val="3187830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pPr eaLnBrk="1" hangingPunct="1"/>
            <a:r>
              <a:rPr lang="en-US" smtClean="0">
                <a:solidFill>
                  <a:srgbClr val="7B9899"/>
                </a:solidFill>
              </a:rPr>
              <a:t>Classes of problems “mapreducable”</a:t>
            </a:r>
          </a:p>
        </p:txBody>
      </p:sp>
      <p:sp>
        <p:nvSpPr>
          <p:cNvPr id="3584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5846"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5" name="Slide Number Placeholder 4"/>
          <p:cNvSpPr>
            <a:spLocks noGrp="1"/>
          </p:cNvSpPr>
          <p:nvPr>
            <p:ph type="sldNum" sz="quarter" idx="12"/>
          </p:nvPr>
        </p:nvSpPr>
        <p:spPr/>
        <p:txBody>
          <a:bodyPr/>
          <a:lstStyle/>
          <a:p>
            <a:pPr>
              <a:defRPr/>
            </a:pPr>
            <a:fld id="{B0C0394D-6392-4DE3-B915-BC6AEA1BA2E1}" type="slidenum">
              <a:rPr lang="en-US"/>
              <a:pPr>
                <a:defRPr/>
              </a:pPr>
              <a:t>49</a:t>
            </a:fld>
            <a:endParaRPr lang="en-US"/>
          </a:p>
        </p:txBody>
      </p:sp>
      <p:sp>
        <p:nvSpPr>
          <p:cNvPr id="3" name="Content Placeholder 2"/>
          <p:cNvSpPr>
            <a:spLocks noGrp="1"/>
          </p:cNvSpPr>
          <p:nvPr>
            <p:ph sz="quarter" idx="1"/>
          </p:nvPr>
        </p:nvSpPr>
        <p:spPr>
          <a:xfrm>
            <a:off x="301625" y="1527175"/>
            <a:ext cx="8504238" cy="4572000"/>
          </a:xfrm>
        </p:spPr>
        <p:txBody>
          <a:bodyPr>
            <a:normAutofit fontScale="85000" lnSpcReduction="10000"/>
          </a:bodyPr>
          <a:lstStyle/>
          <a:p>
            <a:pPr marL="274320" indent="-274320" eaLnBrk="1" fontAlgn="auto" hangingPunct="1">
              <a:spcAft>
                <a:spcPts val="0"/>
              </a:spcAft>
              <a:buFont typeface="Wingdings 2"/>
              <a:buChar char=""/>
              <a:defRPr/>
            </a:pPr>
            <a:r>
              <a:rPr lang="en-US" dirty="0" smtClean="0"/>
              <a:t>Benchmark for comparing: Jim Gray’s challenge on data-intensive computing. Ex: “Sort”</a:t>
            </a:r>
          </a:p>
          <a:p>
            <a:pPr marL="274320" indent="-274320" eaLnBrk="1" fontAlgn="auto" hangingPunct="1">
              <a:spcAft>
                <a:spcPts val="0"/>
              </a:spcAft>
              <a:buFont typeface="Wingdings 2"/>
              <a:buChar char=""/>
              <a:defRPr/>
            </a:pPr>
            <a:r>
              <a:rPr lang="en-US" dirty="0" smtClean="0"/>
              <a:t>Google uses it (we think) for </a:t>
            </a:r>
            <a:r>
              <a:rPr lang="en-US" dirty="0" err="1" smtClean="0"/>
              <a:t>wordcount</a:t>
            </a:r>
            <a:r>
              <a:rPr lang="en-US" dirty="0" smtClean="0"/>
              <a:t>, </a:t>
            </a:r>
            <a:r>
              <a:rPr lang="en-US" dirty="0" err="1" smtClean="0"/>
              <a:t>adwords</a:t>
            </a:r>
            <a:r>
              <a:rPr lang="en-US" dirty="0" smtClean="0"/>
              <a:t>, </a:t>
            </a:r>
            <a:r>
              <a:rPr lang="en-US" dirty="0" err="1" smtClean="0"/>
              <a:t>pagerank</a:t>
            </a:r>
            <a:r>
              <a:rPr lang="en-US" dirty="0" smtClean="0"/>
              <a:t>, indexing data. </a:t>
            </a:r>
          </a:p>
          <a:p>
            <a:pPr marL="274320" indent="-274320" eaLnBrk="1" fontAlgn="auto" hangingPunct="1">
              <a:spcAft>
                <a:spcPts val="0"/>
              </a:spcAft>
              <a:buFont typeface="Wingdings 2"/>
              <a:buChar char=""/>
              <a:defRPr/>
            </a:pPr>
            <a:r>
              <a:rPr lang="en-US" dirty="0" smtClean="0"/>
              <a:t>Simple algorithms such as </a:t>
            </a:r>
            <a:r>
              <a:rPr lang="en-US" dirty="0" err="1" smtClean="0"/>
              <a:t>grep</a:t>
            </a:r>
            <a:r>
              <a:rPr lang="en-US" dirty="0" smtClean="0"/>
              <a:t>, text-indexing, reverse indexing</a:t>
            </a:r>
          </a:p>
          <a:p>
            <a:pPr marL="274320" indent="-274320" eaLnBrk="1" fontAlgn="auto" hangingPunct="1">
              <a:spcAft>
                <a:spcPts val="0"/>
              </a:spcAft>
              <a:buFont typeface="Wingdings 2"/>
              <a:buChar char=""/>
              <a:defRPr/>
            </a:pPr>
            <a:r>
              <a:rPr lang="en-US" dirty="0" smtClean="0"/>
              <a:t>Bayesian classification: data mining domain</a:t>
            </a:r>
          </a:p>
          <a:p>
            <a:pPr marL="274320" indent="-274320" eaLnBrk="1" fontAlgn="auto" hangingPunct="1">
              <a:spcAft>
                <a:spcPts val="0"/>
              </a:spcAft>
              <a:buFont typeface="Wingdings 2"/>
              <a:buChar char=""/>
              <a:defRPr/>
            </a:pPr>
            <a:r>
              <a:rPr lang="en-US" dirty="0" err="1" smtClean="0"/>
              <a:t>Facebook</a:t>
            </a:r>
            <a:r>
              <a:rPr lang="en-US" dirty="0" smtClean="0"/>
              <a:t> uses it for various operations: demographics</a:t>
            </a:r>
          </a:p>
          <a:p>
            <a:pPr marL="274320" indent="-274320" eaLnBrk="1" fontAlgn="auto" hangingPunct="1">
              <a:spcAft>
                <a:spcPts val="0"/>
              </a:spcAft>
              <a:buFont typeface="Wingdings 2"/>
              <a:buChar char=""/>
              <a:defRPr/>
            </a:pPr>
            <a:r>
              <a:rPr lang="en-US" dirty="0" smtClean="0"/>
              <a:t>Financial services use it for analytics</a:t>
            </a:r>
          </a:p>
          <a:p>
            <a:pPr marL="274320" indent="-274320" eaLnBrk="1" fontAlgn="auto" hangingPunct="1">
              <a:spcAft>
                <a:spcPts val="0"/>
              </a:spcAft>
              <a:buFont typeface="Wingdings 2"/>
              <a:buChar char=""/>
              <a:defRPr/>
            </a:pPr>
            <a:r>
              <a:rPr lang="en-US" dirty="0" smtClean="0"/>
              <a:t>Astronomy: Gaussian analysis for locating extra-terrestrial objects.</a:t>
            </a:r>
          </a:p>
          <a:p>
            <a:pPr marL="274320" indent="-274320" eaLnBrk="1" fontAlgn="auto" hangingPunct="1">
              <a:spcAft>
                <a:spcPts val="0"/>
              </a:spcAft>
              <a:buFont typeface="Wingdings 2"/>
              <a:buChar char=""/>
              <a:defRPr/>
            </a:pPr>
            <a:r>
              <a:rPr lang="en-US" dirty="0" smtClean="0"/>
              <a:t>Expected to play a critical role in semantic web and web3.0</a:t>
            </a:r>
          </a:p>
        </p:txBody>
      </p:sp>
    </p:spTree>
    <p:extLst>
      <p:ext uri="{BB962C8B-B14F-4D97-AF65-F5344CB8AC3E}">
        <p14:creationId xmlns:p14="http://schemas.microsoft.com/office/powerpoint/2010/main" val="3560693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and Scale of Data</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5</a:t>
            </a:fld>
            <a:endParaRPr lang="en-US"/>
          </a:p>
        </p:txBody>
      </p:sp>
      <p:sp>
        <p:nvSpPr>
          <p:cNvPr id="3" name="Content Placeholder 2"/>
          <p:cNvSpPr>
            <a:spLocks noGrp="1"/>
          </p:cNvSpPr>
          <p:nvPr>
            <p:ph sz="quarter" idx="1"/>
          </p:nvPr>
        </p:nvSpPr>
        <p:spPr/>
        <p:txBody>
          <a:bodyPr>
            <a:normAutofit fontScale="77500" lnSpcReduction="20000"/>
          </a:bodyPr>
          <a:lstStyle/>
          <a:p>
            <a:r>
              <a:rPr lang="en-US" dirty="0" smtClean="0"/>
              <a:t>Intelligence is a set of discoveries made by federating/processing information collected from diverse sources.</a:t>
            </a:r>
          </a:p>
          <a:p>
            <a:r>
              <a:rPr lang="en-US" dirty="0" smtClean="0"/>
              <a:t>Information is a cleansed form of raw data.</a:t>
            </a:r>
          </a:p>
          <a:p>
            <a:r>
              <a:rPr lang="en-US" dirty="0" smtClean="0"/>
              <a:t>For statistically significant information we need reasonable amount of data.</a:t>
            </a:r>
          </a:p>
          <a:p>
            <a:r>
              <a:rPr lang="en-US" dirty="0" smtClean="0"/>
              <a:t>For gathering good intelligence we need large amount of information.</a:t>
            </a:r>
          </a:p>
          <a:p>
            <a:r>
              <a:rPr lang="en-US" dirty="0" smtClean="0"/>
              <a:t>As pointed out by Jim Grey in the Fourth Paradigm book enormous amount of data is generated by the millions of experiments and applications.</a:t>
            </a:r>
          </a:p>
          <a:p>
            <a:r>
              <a:rPr lang="en-US" dirty="0" smtClean="0"/>
              <a:t>Thus intelligence applications are invariably data-heavy, data-driven and data-intensive.</a:t>
            </a:r>
          </a:p>
          <a:p>
            <a:r>
              <a:rPr lang="en-US" dirty="0"/>
              <a:t>D</a:t>
            </a:r>
            <a:r>
              <a:rPr lang="en-US" dirty="0" smtClean="0"/>
              <a:t>ata is gathered from the web (public  or private, covert or overt), generated by large number of domain applications.</a:t>
            </a:r>
          </a:p>
          <a:p>
            <a:pPr marL="0" indent="0">
              <a:buNone/>
            </a:pPr>
            <a:endParaRPr lang="en-US" dirty="0" smtClean="0"/>
          </a:p>
          <a:p>
            <a:endParaRPr lang="en-US"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7186525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3"/>
          <p:cNvSpPr>
            <a:spLocks noGrp="1"/>
          </p:cNvSpPr>
          <p:nvPr>
            <p:ph type="title"/>
          </p:nvPr>
        </p:nvSpPr>
        <p:spPr>
          <a:xfrm>
            <a:off x="838200" y="0"/>
            <a:ext cx="7772400" cy="1143000"/>
          </a:xfrm>
        </p:spPr>
        <p:txBody>
          <a:bodyPr/>
          <a:lstStyle/>
          <a:p>
            <a:pPr eaLnBrk="1" hangingPunct="1"/>
            <a:r>
              <a:rPr lang="en-US" dirty="0" smtClean="0">
                <a:solidFill>
                  <a:srgbClr val="7B9899"/>
                </a:solidFill>
              </a:rPr>
              <a:t>Scope of MapReduce </a:t>
            </a:r>
          </a:p>
        </p:txBody>
      </p:sp>
      <p:sp>
        <p:nvSpPr>
          <p:cNvPr id="36877" name="Date Placeholder 1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6879" name="Footer Placeholder 1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14" name="Slide Number Placeholder 13"/>
          <p:cNvSpPr>
            <a:spLocks noGrp="1"/>
          </p:cNvSpPr>
          <p:nvPr>
            <p:ph type="sldNum" sz="quarter" idx="12"/>
          </p:nvPr>
        </p:nvSpPr>
        <p:spPr/>
        <p:txBody>
          <a:bodyPr/>
          <a:lstStyle/>
          <a:p>
            <a:pPr>
              <a:defRPr/>
            </a:pPr>
            <a:fld id="{AE38F3AA-19EB-4365-8CF6-74B474F27B0E}" type="slidenum">
              <a:rPr lang="en-US"/>
              <a:pPr>
                <a:defRPr/>
              </a:pPr>
              <a:t>50</a:t>
            </a:fld>
            <a:endParaRPr lang="en-US"/>
          </a:p>
        </p:txBody>
      </p:sp>
      <p:graphicFrame>
        <p:nvGraphicFramePr>
          <p:cNvPr id="12" name="Content Placeholder 11"/>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7" name="Straight Arrow Connector 16"/>
          <p:cNvCxnSpPr/>
          <p:nvPr/>
        </p:nvCxnSpPr>
        <p:spPr>
          <a:xfrm rot="5400000" flipH="1" flipV="1">
            <a:off x="-1637506" y="3466306"/>
            <a:ext cx="3733800" cy="1588"/>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9941" name="TextBox 17"/>
          <p:cNvSpPr txBox="1">
            <a:spLocks noChangeArrowheads="1"/>
          </p:cNvSpPr>
          <p:nvPr/>
        </p:nvSpPr>
        <p:spPr bwMode="auto">
          <a:xfrm>
            <a:off x="304800" y="1676400"/>
            <a:ext cx="2370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Pipelined Instruction level</a:t>
            </a:r>
          </a:p>
        </p:txBody>
      </p:sp>
      <p:sp>
        <p:nvSpPr>
          <p:cNvPr id="39942" name="TextBox 18"/>
          <p:cNvSpPr txBox="1">
            <a:spLocks noChangeArrowheads="1"/>
          </p:cNvSpPr>
          <p:nvPr/>
        </p:nvSpPr>
        <p:spPr bwMode="auto">
          <a:xfrm>
            <a:off x="304800" y="2362200"/>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Concurrent Thread level</a:t>
            </a:r>
          </a:p>
        </p:txBody>
      </p:sp>
      <p:sp>
        <p:nvSpPr>
          <p:cNvPr id="39943" name="TextBox 19"/>
          <p:cNvSpPr txBox="1">
            <a:spLocks noChangeArrowheads="1"/>
          </p:cNvSpPr>
          <p:nvPr/>
        </p:nvSpPr>
        <p:spPr bwMode="auto">
          <a:xfrm>
            <a:off x="304800" y="2971800"/>
            <a:ext cx="185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Service Object level</a:t>
            </a:r>
          </a:p>
        </p:txBody>
      </p:sp>
      <p:sp>
        <p:nvSpPr>
          <p:cNvPr id="39944" name="TextBox 20"/>
          <p:cNvSpPr txBox="1">
            <a:spLocks noChangeArrowheads="1"/>
          </p:cNvSpPr>
          <p:nvPr/>
        </p:nvSpPr>
        <p:spPr bwMode="auto">
          <a:xfrm>
            <a:off x="304800" y="3581400"/>
            <a:ext cx="1646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Indexed File level</a:t>
            </a:r>
          </a:p>
        </p:txBody>
      </p:sp>
      <p:sp>
        <p:nvSpPr>
          <p:cNvPr id="39945" name="TextBox 21"/>
          <p:cNvSpPr txBox="1">
            <a:spLocks noChangeArrowheads="1"/>
          </p:cNvSpPr>
          <p:nvPr/>
        </p:nvSpPr>
        <p:spPr bwMode="auto">
          <a:xfrm>
            <a:off x="304800" y="4267200"/>
            <a:ext cx="1598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Mega Block level</a:t>
            </a:r>
          </a:p>
        </p:txBody>
      </p:sp>
      <p:sp>
        <p:nvSpPr>
          <p:cNvPr id="39946" name="TextBox 22"/>
          <p:cNvSpPr txBox="1">
            <a:spLocks noChangeArrowheads="1"/>
          </p:cNvSpPr>
          <p:nvPr/>
        </p:nvSpPr>
        <p:spPr bwMode="auto">
          <a:xfrm>
            <a:off x="304800" y="4876800"/>
            <a:ext cx="1914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Virtual System Level</a:t>
            </a:r>
          </a:p>
        </p:txBody>
      </p:sp>
      <p:sp>
        <p:nvSpPr>
          <p:cNvPr id="39947" name="TextBox 23"/>
          <p:cNvSpPr txBox="1">
            <a:spLocks noChangeArrowheads="1"/>
          </p:cNvSpPr>
          <p:nvPr/>
        </p:nvSpPr>
        <p:spPr bwMode="auto">
          <a:xfrm>
            <a:off x="228600" y="1295400"/>
            <a:ext cx="17892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Data size: small</a:t>
            </a:r>
          </a:p>
        </p:txBody>
      </p:sp>
      <p:sp>
        <p:nvSpPr>
          <p:cNvPr id="39948" name="TextBox 24"/>
          <p:cNvSpPr txBox="1">
            <a:spLocks noChangeArrowheads="1"/>
          </p:cNvSpPr>
          <p:nvPr/>
        </p:nvSpPr>
        <p:spPr bwMode="auto">
          <a:xfrm>
            <a:off x="228600" y="5334000"/>
            <a:ext cx="17443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Data size: large</a:t>
            </a:r>
          </a:p>
        </p:txBody>
      </p:sp>
    </p:spTree>
    <p:extLst>
      <p:ext uri="{BB962C8B-B14F-4D97-AF65-F5344CB8AC3E}">
        <p14:creationId xmlns:p14="http://schemas.microsoft.com/office/powerpoint/2010/main" val="3069834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Review Map/Reducer</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4" name="Footer Placeholder 3"/>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51</a:t>
            </a:fld>
            <a:endParaRPr lang="en-US"/>
          </a:p>
        </p:txBody>
      </p:sp>
      <p:sp>
        <p:nvSpPr>
          <p:cNvPr id="6" name="Content Placeholder 5"/>
          <p:cNvSpPr>
            <a:spLocks noGrp="1"/>
          </p:cNvSpPr>
          <p:nvPr>
            <p:ph sz="quarter" idx="1"/>
          </p:nvPr>
        </p:nvSpPr>
        <p:spPr/>
        <p:txBody>
          <a:bodyPr>
            <a:normAutofit fontScale="85000" lnSpcReduction="20000"/>
          </a:bodyPr>
          <a:lstStyle/>
          <a:p>
            <a:r>
              <a:rPr lang="en-US" dirty="0" smtClean="0"/>
              <a:t>Map function maps one &lt;</a:t>
            </a:r>
            <a:r>
              <a:rPr lang="en-US" dirty="0" err="1" smtClean="0"/>
              <a:t>key,value</a:t>
            </a:r>
            <a:r>
              <a:rPr lang="en-US" dirty="0" smtClean="0"/>
              <a:t>&gt; space to another. One to many: “expand” or “divide”</a:t>
            </a:r>
          </a:p>
          <a:p>
            <a:r>
              <a:rPr lang="en-US" dirty="0" smtClean="0"/>
              <a:t>Reduce does that too. But many to one: “merge”</a:t>
            </a:r>
          </a:p>
          <a:p>
            <a:r>
              <a:rPr lang="en-US" dirty="0" smtClean="0"/>
              <a:t>There can be multiple “maps” in a single machine… </a:t>
            </a:r>
          </a:p>
          <a:p>
            <a:r>
              <a:rPr lang="en-US" dirty="0" smtClean="0"/>
              <a:t>Each mapper(map) runs parallel with and independent of the other (think of a bee hive)</a:t>
            </a:r>
          </a:p>
          <a:p>
            <a:r>
              <a:rPr lang="en-US" dirty="0" smtClean="0"/>
              <a:t>All the outputs from mappers are collected and the “key space” is partitioned among the reducers. (what do you need to partition?)</a:t>
            </a:r>
          </a:p>
          <a:p>
            <a:r>
              <a:rPr lang="en-US" dirty="0" smtClean="0"/>
              <a:t>Now the reducers take over. One reduce/per key (by default) </a:t>
            </a:r>
          </a:p>
          <a:p>
            <a:r>
              <a:rPr lang="en-US" dirty="0" smtClean="0"/>
              <a:t>Reduce operation can be anything.. Does not have to be just counting…(operation [list of </a:t>
            </a:r>
            <a:r>
              <a:rPr lang="en-US" dirty="0"/>
              <a:t>items]) – You can do magic with this concept. </a:t>
            </a:r>
            <a:endParaRPr lang="en-US" dirty="0" smtClean="0"/>
          </a:p>
          <a:p>
            <a:endParaRPr lang="en-US" dirty="0" smtClean="0"/>
          </a:p>
        </p:txBody>
      </p:sp>
    </p:spTree>
    <p:extLst>
      <p:ext uri="{BB962C8B-B14F-4D97-AF65-F5344CB8AC3E}">
        <p14:creationId xmlns:p14="http://schemas.microsoft.com/office/powerpoint/2010/main" val="22291834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1368425" y="2743200"/>
            <a:ext cx="6480175" cy="1673225"/>
          </a:xfrm>
        </p:spPr>
        <p:txBody>
          <a:bodyPr/>
          <a:lstStyle/>
          <a:p>
            <a:pPr eaLnBrk="1" hangingPunct="1">
              <a:defRPr/>
            </a:pPr>
            <a:endParaRPr lang="en-US" dirty="0"/>
          </a:p>
        </p:txBody>
      </p:sp>
      <p:sp>
        <p:nvSpPr>
          <p:cNvPr id="5" name="Footer Placeholder 4"/>
          <p:cNvSpPr>
            <a:spLocks noGrp="1"/>
          </p:cNvSpPr>
          <p:nvPr>
            <p:ph type="ftr" sz="quarter" idx="11"/>
          </p:nvPr>
        </p:nvSpPr>
        <p:spPr/>
        <p:txBody>
          <a:bodyPr/>
          <a:lstStyle/>
          <a:p>
            <a:pPr>
              <a:defRPr/>
            </a:pPr>
            <a:r>
              <a:rPr lang="de-DE" smtClean="0"/>
              <a:t>CSE651B, B.Ramamurthy</a:t>
            </a:r>
            <a:endParaRPr lang="en-US" dirty="0"/>
          </a:p>
        </p:txBody>
      </p:sp>
      <p:sp>
        <p:nvSpPr>
          <p:cNvPr id="4" name="Date Placeholder 3"/>
          <p:cNvSpPr>
            <a:spLocks noGrp="1"/>
          </p:cNvSpPr>
          <p:nvPr>
            <p:ph type="dt" sz="half" idx="10"/>
          </p:nvPr>
        </p:nvSpPr>
        <p:spPr/>
        <p:txBody>
          <a:bodyPr/>
          <a:lstStyle/>
          <a:p>
            <a:pPr>
              <a:defRPr/>
            </a:pPr>
            <a:r>
              <a:rPr lang="en-US" smtClean="0"/>
              <a:t>6/21/2014</a:t>
            </a:r>
            <a:endParaRPr lang="en-US"/>
          </a:p>
        </p:txBody>
      </p:sp>
      <p:sp>
        <p:nvSpPr>
          <p:cNvPr id="6" name="Slide Number Placeholder 5"/>
          <p:cNvSpPr>
            <a:spLocks noGrp="1"/>
          </p:cNvSpPr>
          <p:nvPr>
            <p:ph type="sldNum" sz="quarter" idx="12"/>
          </p:nvPr>
        </p:nvSpPr>
        <p:spPr/>
        <p:txBody>
          <a:bodyPr/>
          <a:lstStyle/>
          <a:p>
            <a:pPr>
              <a:defRPr/>
            </a:pPr>
            <a:fld id="{7B8077FF-01E6-46F6-A0C2-35844C4949E5}" type="slidenum">
              <a:rPr lang="en-US" smtClean="0"/>
              <a:pPr>
                <a:defRPr/>
              </a:pPr>
              <a:t>52</a:t>
            </a:fld>
            <a:endParaRPr lang="en-US"/>
          </a:p>
        </p:txBody>
      </p:sp>
      <p:sp>
        <p:nvSpPr>
          <p:cNvPr id="40963" name="Title 6"/>
          <p:cNvSpPr>
            <a:spLocks noGrp="1"/>
          </p:cNvSpPr>
          <p:nvPr>
            <p:ph type="title"/>
          </p:nvPr>
        </p:nvSpPr>
        <p:spPr/>
        <p:txBody>
          <a:bodyPr/>
          <a:lstStyle/>
          <a:p>
            <a:pPr eaLnBrk="1" hangingPunct="1"/>
            <a:r>
              <a:rPr lang="en-US" smtClean="0"/>
              <a:t>Hadoop</a:t>
            </a:r>
          </a:p>
        </p:txBody>
      </p:sp>
    </p:spTree>
    <p:extLst>
      <p:ext uri="{BB962C8B-B14F-4D97-AF65-F5344CB8AC3E}">
        <p14:creationId xmlns:p14="http://schemas.microsoft.com/office/powerpoint/2010/main" val="183800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solidFill>
                  <a:srgbClr val="7B9899"/>
                </a:solidFill>
              </a:rPr>
              <a:t>What is Hadoop?</a:t>
            </a:r>
          </a:p>
        </p:txBody>
      </p:sp>
      <p:sp>
        <p:nvSpPr>
          <p:cNvPr id="37892"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7894"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5" name="Slide Number Placeholder 4"/>
          <p:cNvSpPr>
            <a:spLocks noGrp="1"/>
          </p:cNvSpPr>
          <p:nvPr>
            <p:ph type="sldNum" sz="quarter" idx="12"/>
          </p:nvPr>
        </p:nvSpPr>
        <p:spPr/>
        <p:txBody>
          <a:bodyPr/>
          <a:lstStyle/>
          <a:p>
            <a:pPr>
              <a:defRPr/>
            </a:pPr>
            <a:fld id="{3805FAB0-FA98-44F8-825A-51106FCBE0F6}" type="slidenum">
              <a:rPr lang="en-US"/>
              <a:pPr>
                <a:defRPr/>
              </a:pPr>
              <a:t>53</a:t>
            </a:fld>
            <a:endParaRPr lang="en-US"/>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US" dirty="0" smtClean="0"/>
              <a:t>At Google MapReduce operation are run on a special file system called Google File System (GFS) that is highly optimized for this purpose.</a:t>
            </a:r>
          </a:p>
          <a:p>
            <a:pPr marL="274320" indent="-274320" eaLnBrk="1" fontAlgn="auto" hangingPunct="1">
              <a:spcAft>
                <a:spcPts val="0"/>
              </a:spcAft>
              <a:buFont typeface="Wingdings 2"/>
              <a:buChar char=""/>
              <a:defRPr/>
            </a:pPr>
            <a:r>
              <a:rPr lang="en-US" dirty="0" smtClean="0"/>
              <a:t>GFS is not open source.</a:t>
            </a:r>
          </a:p>
          <a:p>
            <a:pPr marL="274320" indent="-274320" eaLnBrk="1" fontAlgn="auto" hangingPunct="1">
              <a:spcAft>
                <a:spcPts val="0"/>
              </a:spcAft>
              <a:buFont typeface="Wingdings 2"/>
              <a:buChar char=""/>
              <a:defRPr/>
            </a:pPr>
            <a:r>
              <a:rPr lang="en-US" dirty="0" smtClean="0"/>
              <a:t>Doug Cutting and Yahoo! reverse engineered the GFS and called it Hadoop Distributed File System (HDFS).</a:t>
            </a:r>
          </a:p>
          <a:p>
            <a:pPr marL="274320" indent="-274320" eaLnBrk="1" fontAlgn="auto" hangingPunct="1">
              <a:spcAft>
                <a:spcPts val="0"/>
              </a:spcAft>
              <a:buFont typeface="Wingdings 2"/>
              <a:buChar char=""/>
              <a:defRPr/>
            </a:pPr>
            <a:r>
              <a:rPr lang="en-US" dirty="0" smtClean="0"/>
              <a:t>The software framework that supports HDFS, MapReduce and other related entities is called  the project Hadoop or simply Hadoop.</a:t>
            </a:r>
          </a:p>
          <a:p>
            <a:pPr marL="274320" indent="-274320" eaLnBrk="1" fontAlgn="auto" hangingPunct="1">
              <a:spcAft>
                <a:spcPts val="0"/>
              </a:spcAft>
              <a:buFont typeface="Wingdings 2"/>
              <a:buChar char=""/>
              <a:defRPr/>
            </a:pPr>
            <a:r>
              <a:rPr lang="en-US" dirty="0" smtClean="0"/>
              <a:t>This is open source and distributed by Apache.</a:t>
            </a:r>
            <a:endParaRPr lang="en-US" dirty="0"/>
          </a:p>
        </p:txBody>
      </p:sp>
    </p:spTree>
    <p:extLst>
      <p:ext uri="{BB962C8B-B14F-4D97-AF65-F5344CB8AC3E}">
        <p14:creationId xmlns:p14="http://schemas.microsoft.com/office/powerpoint/2010/main" val="3660161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err="1" smtClean="0"/>
              <a:t>Hadoop</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4" name="Footer Placeholder 3"/>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54</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057400"/>
            <a:ext cx="5927262" cy="330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50019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solidFill>
                  <a:srgbClr val="7B9899"/>
                </a:solidFill>
              </a:rPr>
              <a:t>Basic Features: HDFS</a:t>
            </a:r>
          </a:p>
        </p:txBody>
      </p:sp>
      <p:sp>
        <p:nvSpPr>
          <p:cNvPr id="1536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6" name="Footer Placeholder 5"/>
          <p:cNvSpPr>
            <a:spLocks noGrp="1"/>
          </p:cNvSpPr>
          <p:nvPr>
            <p:ph type="ftr" sz="quarter" idx="11"/>
          </p:nvPr>
        </p:nvSpPr>
        <p:spPr/>
        <p:txBody>
          <a:bodyPr/>
          <a:lstStyle/>
          <a:p>
            <a:pPr>
              <a:defRPr/>
            </a:pPr>
            <a:r>
              <a:rPr lang="de-DE" smtClean="0"/>
              <a:t>CSE651B, B.Ramamurthy</a:t>
            </a:r>
            <a:endParaRPr lang="en-US" dirty="0"/>
          </a:p>
        </p:txBody>
      </p:sp>
      <p:sp>
        <p:nvSpPr>
          <p:cNvPr id="5" name="Slide Number Placeholder 4"/>
          <p:cNvSpPr>
            <a:spLocks noGrp="1"/>
          </p:cNvSpPr>
          <p:nvPr>
            <p:ph type="sldNum" sz="quarter" idx="12"/>
          </p:nvPr>
        </p:nvSpPr>
        <p:spPr/>
        <p:txBody>
          <a:bodyPr/>
          <a:lstStyle/>
          <a:p>
            <a:pPr>
              <a:defRPr/>
            </a:pPr>
            <a:fld id="{7F5F37EB-2917-49BC-B0D5-1B0FCEA80600}" type="slidenum">
              <a:rPr lang="en-US"/>
              <a:pPr>
                <a:defRPr/>
              </a:pPr>
              <a:t>55</a:t>
            </a:fld>
            <a:endParaRPr lang="en-US"/>
          </a:p>
        </p:txBody>
      </p:sp>
      <p:sp>
        <p:nvSpPr>
          <p:cNvPr id="43011" name="Content Placeholder 2"/>
          <p:cNvSpPr>
            <a:spLocks noGrp="1"/>
          </p:cNvSpPr>
          <p:nvPr>
            <p:ph sz="quarter" idx="1"/>
          </p:nvPr>
        </p:nvSpPr>
        <p:spPr>
          <a:xfrm>
            <a:off x="301625" y="1527175"/>
            <a:ext cx="8504238" cy="4572000"/>
          </a:xfrm>
        </p:spPr>
        <p:txBody>
          <a:bodyPr/>
          <a:lstStyle/>
          <a:p>
            <a:pPr eaLnBrk="1" hangingPunct="1"/>
            <a:r>
              <a:rPr lang="en-US" sz="2000" dirty="0" smtClean="0"/>
              <a:t>Highly fault-tolerant</a:t>
            </a:r>
          </a:p>
          <a:p>
            <a:pPr eaLnBrk="1" hangingPunct="1"/>
            <a:r>
              <a:rPr lang="en-US" sz="2000" dirty="0" smtClean="0"/>
              <a:t>High throughput</a:t>
            </a:r>
          </a:p>
          <a:p>
            <a:pPr eaLnBrk="1" hangingPunct="1"/>
            <a:r>
              <a:rPr lang="en-US" sz="2000" dirty="0" smtClean="0"/>
              <a:t>Suitable for applications with large data sets</a:t>
            </a:r>
          </a:p>
          <a:p>
            <a:pPr eaLnBrk="1" hangingPunct="1"/>
            <a:r>
              <a:rPr lang="en-US" sz="2000" dirty="0" smtClean="0"/>
              <a:t>Streaming access to file system data</a:t>
            </a:r>
          </a:p>
          <a:p>
            <a:pPr eaLnBrk="1" hangingPunct="1"/>
            <a:r>
              <a:rPr lang="en-US" sz="2000" dirty="0" smtClean="0"/>
              <a:t>Can be built out of commodity hardware</a:t>
            </a:r>
          </a:p>
          <a:p>
            <a:pPr eaLnBrk="1" hangingPunct="1"/>
            <a:r>
              <a:rPr lang="en-US" sz="2000" dirty="0" smtClean="0"/>
              <a:t> HDFS core principles are the same in both major releases of </a:t>
            </a:r>
            <a:r>
              <a:rPr lang="en-US" sz="2000" dirty="0" err="1" smtClean="0"/>
              <a:t>Hadoop</a:t>
            </a:r>
            <a:r>
              <a:rPr lang="en-US" sz="2000" dirty="0"/>
              <a:t>.</a:t>
            </a:r>
            <a:endParaRPr lang="en-US" sz="2000" dirty="0" smtClean="0"/>
          </a:p>
          <a:p>
            <a:pPr eaLnBrk="1" hangingPunct="1"/>
            <a:endParaRPr lang="en-US" sz="2000" dirty="0" smtClean="0"/>
          </a:p>
          <a:p>
            <a:pPr lvl="8"/>
            <a:r>
              <a:rPr lang="en-US" dirty="0" smtClean="0"/>
              <a:t> </a:t>
            </a:r>
          </a:p>
        </p:txBody>
      </p:sp>
    </p:spTree>
    <p:extLst>
      <p:ext uri="{BB962C8B-B14F-4D97-AF65-F5344CB8AC3E}">
        <p14:creationId xmlns:p14="http://schemas.microsoft.com/office/powerpoint/2010/main" val="3808096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2590800" y="1447800"/>
            <a:ext cx="6553200" cy="3886200"/>
          </a:xfrm>
          <a:prstGeom prst="roundRect">
            <a:avLst/>
          </a:prstGeom>
          <a:solidFill>
            <a:srgbClr val="FDE3F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035" name="Title 1"/>
          <p:cNvSpPr>
            <a:spLocks noGrp="1"/>
          </p:cNvSpPr>
          <p:nvPr>
            <p:ph type="title"/>
          </p:nvPr>
        </p:nvSpPr>
        <p:spPr/>
        <p:txBody>
          <a:bodyPr/>
          <a:lstStyle/>
          <a:p>
            <a:pPr eaLnBrk="1" hangingPunct="1"/>
            <a:r>
              <a:rPr lang="en-US" smtClean="0"/>
              <a:t>Hadoop Distributed File System</a:t>
            </a:r>
          </a:p>
        </p:txBody>
      </p:sp>
      <p:sp>
        <p:nvSpPr>
          <p:cNvPr id="38916" name="Date Placeholder 6"/>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8945" name="Footer Placeholder 3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8" name="Slide Number Placeholder 7"/>
          <p:cNvSpPr>
            <a:spLocks noGrp="1"/>
          </p:cNvSpPr>
          <p:nvPr>
            <p:ph type="sldNum" sz="quarter" idx="12"/>
          </p:nvPr>
        </p:nvSpPr>
        <p:spPr/>
        <p:txBody>
          <a:bodyPr/>
          <a:lstStyle/>
          <a:p>
            <a:pPr>
              <a:defRPr/>
            </a:pPr>
            <a:fld id="{AF128939-961B-4EF9-A527-96A4466DDA5D}" type="slidenum">
              <a:rPr lang="en-US"/>
              <a:pPr>
                <a:defRPr/>
              </a:pPr>
              <a:t>56</a:t>
            </a:fld>
            <a:endParaRPr lang="en-US"/>
          </a:p>
        </p:txBody>
      </p:sp>
      <p:sp>
        <p:nvSpPr>
          <p:cNvPr id="5" name="Rounded Rectangle 4"/>
          <p:cNvSpPr/>
          <p:nvPr/>
        </p:nvSpPr>
        <p:spPr>
          <a:xfrm>
            <a:off x="304800" y="2895600"/>
            <a:ext cx="1524000" cy="5334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Application</a:t>
            </a:r>
          </a:p>
        </p:txBody>
      </p:sp>
      <p:sp>
        <p:nvSpPr>
          <p:cNvPr id="6" name="Can 5"/>
          <p:cNvSpPr/>
          <p:nvPr/>
        </p:nvSpPr>
        <p:spPr>
          <a:xfrm>
            <a:off x="457200" y="3962400"/>
            <a:ext cx="1219200" cy="685800"/>
          </a:xfrm>
          <a:prstGeom prst="can">
            <a:avLst/>
          </a:prstGeom>
          <a:solidFill>
            <a:srgbClr val="FFF08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Local file system</a:t>
            </a:r>
          </a:p>
        </p:txBody>
      </p:sp>
      <p:sp>
        <p:nvSpPr>
          <p:cNvPr id="44040" name="server"/>
          <p:cNvSpPr>
            <a:spLocks noEditPoints="1" noChangeArrowheads="1"/>
          </p:cNvSpPr>
          <p:nvPr/>
        </p:nvSpPr>
        <p:spPr bwMode="auto">
          <a:xfrm>
            <a:off x="26670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1" name="server"/>
          <p:cNvSpPr>
            <a:spLocks noEditPoints="1" noChangeArrowheads="1"/>
          </p:cNvSpPr>
          <p:nvPr/>
        </p:nvSpPr>
        <p:spPr bwMode="auto">
          <a:xfrm>
            <a:off x="5257800" y="1600200"/>
            <a:ext cx="762000" cy="12128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17" name="Straight Arrow Connector 16"/>
          <p:cNvCxnSpPr>
            <a:stCxn id="6" idx="1"/>
            <a:endCxn id="5" idx="2"/>
          </p:cNvCxnSpPr>
          <p:nvPr/>
        </p:nvCxnSpPr>
        <p:spPr>
          <a:xfrm rot="5400000" flipH="1" flipV="1">
            <a:off x="800101" y="3695700"/>
            <a:ext cx="533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3"/>
            <a:endCxn id="44041" idx="7"/>
          </p:cNvCxnSpPr>
          <p:nvPr/>
        </p:nvCxnSpPr>
        <p:spPr>
          <a:xfrm flipV="1">
            <a:off x="1828800" y="2206625"/>
            <a:ext cx="3429000"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044" name="TextBox 21"/>
          <p:cNvSpPr txBox="1">
            <a:spLocks noChangeArrowheads="1"/>
          </p:cNvSpPr>
          <p:nvPr/>
        </p:nvSpPr>
        <p:spPr bwMode="auto">
          <a:xfrm>
            <a:off x="6096000" y="1600200"/>
            <a:ext cx="24384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Masters: Job tracker, </a:t>
            </a:r>
          </a:p>
          <a:p>
            <a:pPr eaLnBrk="1" hangingPunct="1"/>
            <a:r>
              <a:rPr lang="en-US" dirty="0" smtClean="0">
                <a:latin typeface="Georgia" pitchFamily="18" charset="0"/>
              </a:rPr>
              <a:t>Name node, </a:t>
            </a:r>
          </a:p>
          <a:p>
            <a:pPr eaLnBrk="1" hangingPunct="1"/>
            <a:r>
              <a:rPr lang="en-US" dirty="0" smtClean="0">
                <a:latin typeface="Georgia" pitchFamily="18" charset="0"/>
              </a:rPr>
              <a:t>Secondary name node</a:t>
            </a:r>
          </a:p>
        </p:txBody>
      </p:sp>
      <p:sp>
        <p:nvSpPr>
          <p:cNvPr id="44045" name="TextBox 22"/>
          <p:cNvSpPr txBox="1">
            <a:spLocks noChangeArrowheads="1"/>
          </p:cNvSpPr>
          <p:nvPr/>
        </p:nvSpPr>
        <p:spPr bwMode="auto">
          <a:xfrm>
            <a:off x="4191000" y="4953000"/>
            <a:ext cx="35253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Slaves: Task tracker, Data </a:t>
            </a:r>
            <a:r>
              <a:rPr lang="en-US" dirty="0">
                <a:latin typeface="Georgia" pitchFamily="18" charset="0"/>
              </a:rPr>
              <a:t>Nodes</a:t>
            </a:r>
          </a:p>
        </p:txBody>
      </p:sp>
      <p:sp>
        <p:nvSpPr>
          <p:cNvPr id="44046" name="server"/>
          <p:cNvSpPr>
            <a:spLocks noEditPoints="1" noChangeArrowheads="1"/>
          </p:cNvSpPr>
          <p:nvPr/>
        </p:nvSpPr>
        <p:spPr bwMode="auto">
          <a:xfrm>
            <a:off x="26670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7" name="server"/>
          <p:cNvSpPr>
            <a:spLocks noEditPoints="1" noChangeArrowheads="1"/>
          </p:cNvSpPr>
          <p:nvPr/>
        </p:nvSpPr>
        <p:spPr bwMode="auto">
          <a:xfrm>
            <a:off x="26670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8" name="server"/>
          <p:cNvSpPr>
            <a:spLocks noEditPoints="1" noChangeArrowheads="1"/>
          </p:cNvSpPr>
          <p:nvPr/>
        </p:nvSpPr>
        <p:spPr bwMode="auto">
          <a:xfrm>
            <a:off x="26670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9" name="server"/>
          <p:cNvSpPr>
            <a:spLocks noEditPoints="1" noChangeArrowheads="1"/>
          </p:cNvSpPr>
          <p:nvPr/>
        </p:nvSpPr>
        <p:spPr bwMode="auto">
          <a:xfrm>
            <a:off x="48768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0" name="server"/>
          <p:cNvSpPr>
            <a:spLocks noEditPoints="1" noChangeArrowheads="1"/>
          </p:cNvSpPr>
          <p:nvPr/>
        </p:nvSpPr>
        <p:spPr bwMode="auto">
          <a:xfrm>
            <a:off x="48768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1" name="server"/>
          <p:cNvSpPr>
            <a:spLocks noEditPoints="1" noChangeArrowheads="1"/>
          </p:cNvSpPr>
          <p:nvPr/>
        </p:nvSpPr>
        <p:spPr bwMode="auto">
          <a:xfrm>
            <a:off x="48768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2" name="server"/>
          <p:cNvSpPr>
            <a:spLocks noEditPoints="1" noChangeArrowheads="1"/>
          </p:cNvSpPr>
          <p:nvPr/>
        </p:nvSpPr>
        <p:spPr bwMode="auto">
          <a:xfrm>
            <a:off x="48768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3" name="server"/>
          <p:cNvSpPr>
            <a:spLocks noEditPoints="1" noChangeArrowheads="1"/>
          </p:cNvSpPr>
          <p:nvPr/>
        </p:nvSpPr>
        <p:spPr bwMode="auto">
          <a:xfrm>
            <a:off x="70104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4" name="server"/>
          <p:cNvSpPr>
            <a:spLocks noEditPoints="1" noChangeArrowheads="1"/>
          </p:cNvSpPr>
          <p:nvPr/>
        </p:nvSpPr>
        <p:spPr bwMode="auto">
          <a:xfrm>
            <a:off x="70104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5" name="server"/>
          <p:cNvSpPr>
            <a:spLocks noEditPoints="1" noChangeArrowheads="1"/>
          </p:cNvSpPr>
          <p:nvPr/>
        </p:nvSpPr>
        <p:spPr bwMode="auto">
          <a:xfrm>
            <a:off x="70104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6" name="server"/>
          <p:cNvSpPr>
            <a:spLocks noEditPoints="1" noChangeArrowheads="1"/>
          </p:cNvSpPr>
          <p:nvPr/>
        </p:nvSpPr>
        <p:spPr bwMode="auto">
          <a:xfrm>
            <a:off x="70104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36" name="Straight Arrow Connector 35"/>
          <p:cNvCxnSpPr>
            <a:stCxn id="44040" idx="1"/>
            <a:endCxn id="44041" idx="5"/>
          </p:cNvCxnSpPr>
          <p:nvPr/>
        </p:nvCxnSpPr>
        <p:spPr>
          <a:xfrm flipV="1">
            <a:off x="3619500" y="2813050"/>
            <a:ext cx="20193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4041" idx="5"/>
            <a:endCxn id="44049" idx="1"/>
          </p:cNvCxnSpPr>
          <p:nvPr/>
        </p:nvCxnSpPr>
        <p:spPr>
          <a:xfrm>
            <a:off x="5638800" y="2813050"/>
            <a:ext cx="1905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4041" idx="5"/>
            <a:endCxn id="44053" idx="1"/>
          </p:cNvCxnSpPr>
          <p:nvPr/>
        </p:nvCxnSpPr>
        <p:spPr>
          <a:xfrm>
            <a:off x="5638800" y="2813050"/>
            <a:ext cx="23241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p:cNvCxnSpPr>
          <p:nvPr/>
        </p:nvCxnSpPr>
        <p:spPr>
          <a:xfrm>
            <a:off x="1828800" y="3162300"/>
            <a:ext cx="762000" cy="419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4061" name="TextBox 52"/>
          <p:cNvSpPr txBox="1">
            <a:spLocks noChangeArrowheads="1"/>
          </p:cNvSpPr>
          <p:nvPr/>
        </p:nvSpPr>
        <p:spPr bwMode="auto">
          <a:xfrm>
            <a:off x="304800" y="2590800"/>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Client</a:t>
            </a:r>
          </a:p>
        </p:txBody>
      </p:sp>
      <p:sp>
        <p:nvSpPr>
          <p:cNvPr id="44062" name="TextBox 53"/>
          <p:cNvSpPr txBox="1">
            <a:spLocks noChangeArrowheads="1"/>
          </p:cNvSpPr>
          <p:nvPr/>
        </p:nvSpPr>
        <p:spPr bwMode="auto">
          <a:xfrm>
            <a:off x="2819400" y="1524000"/>
            <a:ext cx="1528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Server</a:t>
            </a:r>
          </a:p>
        </p:txBody>
      </p:sp>
      <p:sp>
        <p:nvSpPr>
          <p:cNvPr id="44063" name="TextBox 55"/>
          <p:cNvSpPr txBox="1">
            <a:spLocks noChangeArrowheads="1"/>
          </p:cNvSpPr>
          <p:nvPr/>
        </p:nvSpPr>
        <p:spPr bwMode="auto">
          <a:xfrm>
            <a:off x="381000" y="4648200"/>
            <a:ext cx="160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2K</a:t>
            </a:r>
          </a:p>
        </p:txBody>
      </p:sp>
      <p:sp>
        <p:nvSpPr>
          <p:cNvPr id="44064" name="TextBox 56"/>
          <p:cNvSpPr txBox="1">
            <a:spLocks noChangeArrowheads="1"/>
          </p:cNvSpPr>
          <p:nvPr/>
        </p:nvSpPr>
        <p:spPr bwMode="auto">
          <a:xfrm>
            <a:off x="6858000" y="5334000"/>
            <a:ext cx="1900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128M</a:t>
            </a:r>
          </a:p>
          <a:p>
            <a:pPr eaLnBrk="1" hangingPunct="1"/>
            <a:r>
              <a:rPr lang="en-US">
                <a:latin typeface="Georgia" pitchFamily="18" charset="0"/>
              </a:rPr>
              <a:t>Replicated</a:t>
            </a:r>
          </a:p>
        </p:txBody>
      </p:sp>
    </p:spTree>
    <p:extLst>
      <p:ext uri="{BB962C8B-B14F-4D97-AF65-F5344CB8AC3E}">
        <p14:creationId xmlns:p14="http://schemas.microsoft.com/office/powerpoint/2010/main" val="230569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2590800" y="1447800"/>
            <a:ext cx="6553200" cy="3886200"/>
          </a:xfrm>
          <a:prstGeom prst="roundRect">
            <a:avLst/>
          </a:prstGeom>
          <a:solidFill>
            <a:srgbClr val="FDE3F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035" name="Title 1"/>
          <p:cNvSpPr>
            <a:spLocks noGrp="1"/>
          </p:cNvSpPr>
          <p:nvPr>
            <p:ph type="title"/>
          </p:nvPr>
        </p:nvSpPr>
        <p:spPr/>
        <p:txBody>
          <a:bodyPr/>
          <a:lstStyle/>
          <a:p>
            <a:pPr eaLnBrk="1" hangingPunct="1"/>
            <a:r>
              <a:rPr lang="en-US" smtClean="0"/>
              <a:t>Hadoop Distributed File System</a:t>
            </a:r>
          </a:p>
        </p:txBody>
      </p:sp>
      <p:sp>
        <p:nvSpPr>
          <p:cNvPr id="38916" name="Date Placeholder 6"/>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8945" name="Footer Placeholder 3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8" name="Slide Number Placeholder 7"/>
          <p:cNvSpPr>
            <a:spLocks noGrp="1"/>
          </p:cNvSpPr>
          <p:nvPr>
            <p:ph type="sldNum" sz="quarter" idx="12"/>
          </p:nvPr>
        </p:nvSpPr>
        <p:spPr/>
        <p:txBody>
          <a:bodyPr/>
          <a:lstStyle/>
          <a:p>
            <a:pPr>
              <a:defRPr/>
            </a:pPr>
            <a:fld id="{AF128939-961B-4EF9-A527-96A4466DDA5D}" type="slidenum">
              <a:rPr lang="en-US"/>
              <a:pPr>
                <a:defRPr/>
              </a:pPr>
              <a:t>57</a:t>
            </a:fld>
            <a:endParaRPr lang="en-US"/>
          </a:p>
        </p:txBody>
      </p:sp>
      <p:sp>
        <p:nvSpPr>
          <p:cNvPr id="5" name="Rounded Rectangle 4"/>
          <p:cNvSpPr/>
          <p:nvPr/>
        </p:nvSpPr>
        <p:spPr>
          <a:xfrm>
            <a:off x="304800" y="2895600"/>
            <a:ext cx="1524000" cy="5334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Application</a:t>
            </a:r>
          </a:p>
        </p:txBody>
      </p:sp>
      <p:sp>
        <p:nvSpPr>
          <p:cNvPr id="6" name="Can 5"/>
          <p:cNvSpPr/>
          <p:nvPr/>
        </p:nvSpPr>
        <p:spPr>
          <a:xfrm>
            <a:off x="457200" y="3962400"/>
            <a:ext cx="1219200" cy="685800"/>
          </a:xfrm>
          <a:prstGeom prst="can">
            <a:avLst/>
          </a:prstGeom>
          <a:solidFill>
            <a:srgbClr val="FFF08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Local file system</a:t>
            </a:r>
          </a:p>
        </p:txBody>
      </p:sp>
      <p:sp>
        <p:nvSpPr>
          <p:cNvPr id="44040" name="server"/>
          <p:cNvSpPr>
            <a:spLocks noEditPoints="1" noChangeArrowheads="1"/>
          </p:cNvSpPr>
          <p:nvPr/>
        </p:nvSpPr>
        <p:spPr bwMode="auto">
          <a:xfrm>
            <a:off x="26670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1" name="server"/>
          <p:cNvSpPr>
            <a:spLocks noEditPoints="1" noChangeArrowheads="1"/>
          </p:cNvSpPr>
          <p:nvPr/>
        </p:nvSpPr>
        <p:spPr bwMode="auto">
          <a:xfrm>
            <a:off x="5257800" y="1600200"/>
            <a:ext cx="762000" cy="12128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17" name="Straight Arrow Connector 16"/>
          <p:cNvCxnSpPr>
            <a:stCxn id="6" idx="1"/>
            <a:endCxn id="5" idx="2"/>
          </p:cNvCxnSpPr>
          <p:nvPr/>
        </p:nvCxnSpPr>
        <p:spPr>
          <a:xfrm rot="5400000" flipH="1" flipV="1">
            <a:off x="800101" y="3695700"/>
            <a:ext cx="533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3"/>
            <a:endCxn id="44041" idx="7"/>
          </p:cNvCxnSpPr>
          <p:nvPr/>
        </p:nvCxnSpPr>
        <p:spPr>
          <a:xfrm flipV="1">
            <a:off x="1828800" y="2206625"/>
            <a:ext cx="3429000"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044" name="TextBox 21"/>
          <p:cNvSpPr txBox="1">
            <a:spLocks noChangeArrowheads="1"/>
          </p:cNvSpPr>
          <p:nvPr/>
        </p:nvSpPr>
        <p:spPr bwMode="auto">
          <a:xfrm>
            <a:off x="6096000" y="1600200"/>
            <a:ext cx="24384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Masters: Job tracker, </a:t>
            </a:r>
          </a:p>
          <a:p>
            <a:pPr eaLnBrk="1" hangingPunct="1"/>
            <a:r>
              <a:rPr lang="en-US" dirty="0" smtClean="0">
                <a:latin typeface="Georgia" pitchFamily="18" charset="0"/>
              </a:rPr>
              <a:t>Name node, </a:t>
            </a:r>
          </a:p>
          <a:p>
            <a:pPr eaLnBrk="1" hangingPunct="1"/>
            <a:r>
              <a:rPr lang="en-US" dirty="0" smtClean="0">
                <a:latin typeface="Georgia" pitchFamily="18" charset="0"/>
              </a:rPr>
              <a:t>Secondary name node</a:t>
            </a:r>
          </a:p>
        </p:txBody>
      </p:sp>
      <p:sp>
        <p:nvSpPr>
          <p:cNvPr id="44045" name="TextBox 22"/>
          <p:cNvSpPr txBox="1">
            <a:spLocks noChangeArrowheads="1"/>
          </p:cNvSpPr>
          <p:nvPr/>
        </p:nvSpPr>
        <p:spPr bwMode="auto">
          <a:xfrm>
            <a:off x="4191000" y="4953000"/>
            <a:ext cx="35253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Slaves: Task tracker, Data </a:t>
            </a:r>
            <a:r>
              <a:rPr lang="en-US" dirty="0">
                <a:latin typeface="Georgia" pitchFamily="18" charset="0"/>
              </a:rPr>
              <a:t>Nodes</a:t>
            </a:r>
          </a:p>
        </p:txBody>
      </p:sp>
      <p:sp>
        <p:nvSpPr>
          <p:cNvPr id="44046" name="server"/>
          <p:cNvSpPr>
            <a:spLocks noEditPoints="1" noChangeArrowheads="1"/>
          </p:cNvSpPr>
          <p:nvPr/>
        </p:nvSpPr>
        <p:spPr bwMode="auto">
          <a:xfrm>
            <a:off x="26670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7" name="server"/>
          <p:cNvSpPr>
            <a:spLocks noEditPoints="1" noChangeArrowheads="1"/>
          </p:cNvSpPr>
          <p:nvPr/>
        </p:nvSpPr>
        <p:spPr bwMode="auto">
          <a:xfrm>
            <a:off x="26670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8" name="server"/>
          <p:cNvSpPr>
            <a:spLocks noEditPoints="1" noChangeArrowheads="1"/>
          </p:cNvSpPr>
          <p:nvPr/>
        </p:nvSpPr>
        <p:spPr bwMode="auto">
          <a:xfrm>
            <a:off x="26670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9" name="server"/>
          <p:cNvSpPr>
            <a:spLocks noEditPoints="1" noChangeArrowheads="1"/>
          </p:cNvSpPr>
          <p:nvPr/>
        </p:nvSpPr>
        <p:spPr bwMode="auto">
          <a:xfrm>
            <a:off x="48768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0" name="server"/>
          <p:cNvSpPr>
            <a:spLocks noEditPoints="1" noChangeArrowheads="1"/>
          </p:cNvSpPr>
          <p:nvPr/>
        </p:nvSpPr>
        <p:spPr bwMode="auto">
          <a:xfrm>
            <a:off x="48768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1" name="server"/>
          <p:cNvSpPr>
            <a:spLocks noEditPoints="1" noChangeArrowheads="1"/>
          </p:cNvSpPr>
          <p:nvPr/>
        </p:nvSpPr>
        <p:spPr bwMode="auto">
          <a:xfrm>
            <a:off x="48768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2" name="server"/>
          <p:cNvSpPr>
            <a:spLocks noEditPoints="1" noChangeArrowheads="1"/>
          </p:cNvSpPr>
          <p:nvPr/>
        </p:nvSpPr>
        <p:spPr bwMode="auto">
          <a:xfrm>
            <a:off x="48768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3" name="server"/>
          <p:cNvSpPr>
            <a:spLocks noEditPoints="1" noChangeArrowheads="1"/>
          </p:cNvSpPr>
          <p:nvPr/>
        </p:nvSpPr>
        <p:spPr bwMode="auto">
          <a:xfrm>
            <a:off x="70104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4" name="server"/>
          <p:cNvSpPr>
            <a:spLocks noEditPoints="1" noChangeArrowheads="1"/>
          </p:cNvSpPr>
          <p:nvPr/>
        </p:nvSpPr>
        <p:spPr bwMode="auto">
          <a:xfrm>
            <a:off x="70104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5" name="server"/>
          <p:cNvSpPr>
            <a:spLocks noEditPoints="1" noChangeArrowheads="1"/>
          </p:cNvSpPr>
          <p:nvPr/>
        </p:nvSpPr>
        <p:spPr bwMode="auto">
          <a:xfrm>
            <a:off x="70104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6" name="server"/>
          <p:cNvSpPr>
            <a:spLocks noEditPoints="1" noChangeArrowheads="1"/>
          </p:cNvSpPr>
          <p:nvPr/>
        </p:nvSpPr>
        <p:spPr bwMode="auto">
          <a:xfrm>
            <a:off x="70104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36" name="Straight Arrow Connector 35"/>
          <p:cNvCxnSpPr>
            <a:stCxn id="44040" idx="1"/>
            <a:endCxn id="44041" idx="5"/>
          </p:cNvCxnSpPr>
          <p:nvPr/>
        </p:nvCxnSpPr>
        <p:spPr>
          <a:xfrm flipV="1">
            <a:off x="3619500" y="2813050"/>
            <a:ext cx="20193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4041" idx="5"/>
            <a:endCxn id="44049" idx="1"/>
          </p:cNvCxnSpPr>
          <p:nvPr/>
        </p:nvCxnSpPr>
        <p:spPr>
          <a:xfrm>
            <a:off x="5638800" y="2813050"/>
            <a:ext cx="1905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4041" idx="5"/>
            <a:endCxn id="44053" idx="1"/>
          </p:cNvCxnSpPr>
          <p:nvPr/>
        </p:nvCxnSpPr>
        <p:spPr>
          <a:xfrm>
            <a:off x="5638800" y="2813050"/>
            <a:ext cx="23241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p:cNvCxnSpPr>
          <p:nvPr/>
        </p:nvCxnSpPr>
        <p:spPr>
          <a:xfrm>
            <a:off x="1828800" y="3162300"/>
            <a:ext cx="762000" cy="419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4061" name="TextBox 52"/>
          <p:cNvSpPr txBox="1">
            <a:spLocks noChangeArrowheads="1"/>
          </p:cNvSpPr>
          <p:nvPr/>
        </p:nvSpPr>
        <p:spPr bwMode="auto">
          <a:xfrm>
            <a:off x="304800" y="2590800"/>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Client</a:t>
            </a:r>
          </a:p>
        </p:txBody>
      </p:sp>
      <p:sp>
        <p:nvSpPr>
          <p:cNvPr id="44062" name="TextBox 53"/>
          <p:cNvSpPr txBox="1">
            <a:spLocks noChangeArrowheads="1"/>
          </p:cNvSpPr>
          <p:nvPr/>
        </p:nvSpPr>
        <p:spPr bwMode="auto">
          <a:xfrm>
            <a:off x="2819400" y="1524000"/>
            <a:ext cx="1528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Server</a:t>
            </a:r>
          </a:p>
        </p:txBody>
      </p:sp>
      <p:sp>
        <p:nvSpPr>
          <p:cNvPr id="44063" name="TextBox 55"/>
          <p:cNvSpPr txBox="1">
            <a:spLocks noChangeArrowheads="1"/>
          </p:cNvSpPr>
          <p:nvPr/>
        </p:nvSpPr>
        <p:spPr bwMode="auto">
          <a:xfrm>
            <a:off x="381000" y="4648200"/>
            <a:ext cx="160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2K</a:t>
            </a:r>
          </a:p>
        </p:txBody>
      </p:sp>
      <p:sp>
        <p:nvSpPr>
          <p:cNvPr id="44064" name="TextBox 56"/>
          <p:cNvSpPr txBox="1">
            <a:spLocks noChangeArrowheads="1"/>
          </p:cNvSpPr>
          <p:nvPr/>
        </p:nvSpPr>
        <p:spPr bwMode="auto">
          <a:xfrm>
            <a:off x="6858000" y="5334000"/>
            <a:ext cx="1900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128M</a:t>
            </a:r>
          </a:p>
          <a:p>
            <a:pPr eaLnBrk="1" hangingPunct="1"/>
            <a:r>
              <a:rPr lang="en-US">
                <a:latin typeface="Georgia" pitchFamily="18" charset="0"/>
              </a:rPr>
              <a:t>Replicated</a:t>
            </a:r>
          </a:p>
        </p:txBody>
      </p:sp>
      <p:sp>
        <p:nvSpPr>
          <p:cNvPr id="2" name="Rectangle 1"/>
          <p:cNvSpPr/>
          <p:nvPr/>
        </p:nvSpPr>
        <p:spPr>
          <a:xfrm>
            <a:off x="3048000" y="3511607"/>
            <a:ext cx="228600" cy="1051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7537" y="4677001"/>
            <a:ext cx="23812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656" y="3580606"/>
            <a:ext cx="23812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819400" y="4692280"/>
            <a:ext cx="228600" cy="8532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5096" y="3511607"/>
            <a:ext cx="244475" cy="9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9306" y="3963988"/>
            <a:ext cx="244475" cy="9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184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From Brad </a:t>
            </a:r>
            <a:r>
              <a:rPr lang="en-US" dirty="0" err="1" smtClean="0"/>
              <a:t>Hedlund</a:t>
            </a:r>
            <a:r>
              <a:rPr lang="en-US" dirty="0" smtClean="0"/>
              <a:t>: a very nice picture</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4" name="Footer Placeholder 3"/>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58</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214" y="1219200"/>
            <a:ext cx="83058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02588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More on MR</a:t>
            </a:r>
            <a:endParaRPr lang="en-US" dirty="0"/>
          </a:p>
        </p:txBody>
      </p:sp>
      <p:sp>
        <p:nvSpPr>
          <p:cNvPr id="7" name="Date Placeholder 6"/>
          <p:cNvSpPr>
            <a:spLocks noGrp="1"/>
          </p:cNvSpPr>
          <p:nvPr>
            <p:ph type="dt" sz="half" idx="10"/>
          </p:nvPr>
        </p:nvSpPr>
        <p:spPr/>
        <p:txBody>
          <a:bodyPr/>
          <a:lstStyle/>
          <a:p>
            <a:r>
              <a:rPr lang="en-US" smtClean="0"/>
              <a:t>6/21/2014</a:t>
            </a:r>
            <a:endParaRPr lang="en-US"/>
          </a:p>
        </p:txBody>
      </p:sp>
      <p:sp>
        <p:nvSpPr>
          <p:cNvPr id="8" name="Footer Placeholder 7"/>
          <p:cNvSpPr>
            <a:spLocks noGrp="1"/>
          </p:cNvSpPr>
          <p:nvPr>
            <p:ph type="ftr" sz="quarter" idx="11"/>
          </p:nvPr>
        </p:nvSpPr>
        <p:spPr/>
        <p:txBody>
          <a:bodyPr/>
          <a:lstStyle/>
          <a:p>
            <a:r>
              <a:rPr lang="en-US" smtClean="0"/>
              <a:t>CSE651B,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59</a:t>
            </a:fld>
            <a:endParaRPr lang="en-US"/>
          </a:p>
        </p:txBody>
      </p:sp>
      <p:sp>
        <p:nvSpPr>
          <p:cNvPr id="2" name="Content Placeholder 1"/>
          <p:cNvSpPr>
            <a:spLocks noGrp="1"/>
          </p:cNvSpPr>
          <p:nvPr>
            <p:ph sz="quarter" idx="1"/>
          </p:nvPr>
        </p:nvSpPr>
        <p:spPr/>
        <p:txBody>
          <a:bodyPr>
            <a:normAutofit lnSpcReduction="10000"/>
          </a:bodyPr>
          <a:lstStyle/>
          <a:p>
            <a:r>
              <a:rPr lang="en-US" dirty="0" smtClean="0"/>
              <a:t>All Mappers work in parallel.</a:t>
            </a:r>
          </a:p>
          <a:p>
            <a:r>
              <a:rPr lang="en-US" dirty="0" smtClean="0"/>
              <a:t>Barriers enforce all mappers completion before Reducers start.</a:t>
            </a:r>
          </a:p>
          <a:p>
            <a:r>
              <a:rPr lang="en-US" dirty="0" smtClean="0"/>
              <a:t>Mappers and Reducers typically execute on the same server</a:t>
            </a:r>
          </a:p>
          <a:p>
            <a:r>
              <a:rPr lang="en-US" dirty="0" smtClean="0"/>
              <a:t>You can configure job to have other combinations besides Mapper/Reducer: ex: identify mappers/reducers for realizing “sort” (that happens to be a benchmark)</a:t>
            </a:r>
          </a:p>
          <a:p>
            <a:r>
              <a:rPr lang="en-US" dirty="0" smtClean="0"/>
              <a:t>Mappers and reducers can have side effects; this allows for sharing information between iterations.</a:t>
            </a:r>
          </a:p>
          <a:p>
            <a:endParaRPr lang="en-US" dirty="0"/>
          </a:p>
        </p:txBody>
      </p:sp>
    </p:spTree>
    <p:extLst>
      <p:ext uri="{BB962C8B-B14F-4D97-AF65-F5344CB8AC3E}">
        <p14:creationId xmlns:p14="http://schemas.microsoft.com/office/powerpoint/2010/main" val="3298979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Characteristics of intelligent applications</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6</a:t>
            </a:fld>
            <a:endParaRPr lang="en-US"/>
          </a:p>
        </p:txBody>
      </p:sp>
      <p:sp>
        <p:nvSpPr>
          <p:cNvPr id="3" name="Content Placeholder 2"/>
          <p:cNvSpPr>
            <a:spLocks noGrp="1"/>
          </p:cNvSpPr>
          <p:nvPr>
            <p:ph sz="quarter" idx="1"/>
          </p:nvPr>
        </p:nvSpPr>
        <p:spPr/>
        <p:txBody>
          <a:bodyPr>
            <a:normAutofit/>
          </a:bodyPr>
          <a:lstStyle/>
          <a:p>
            <a:r>
              <a:rPr lang="en-US" sz="2000" dirty="0" smtClean="0"/>
              <a:t>Google search: How is different from regular search in existence before it? </a:t>
            </a:r>
          </a:p>
          <a:p>
            <a:pPr lvl="1"/>
            <a:r>
              <a:rPr lang="en-US" sz="2000" dirty="0" smtClean="0"/>
              <a:t>It took advantage of the fact the hyperlinks within web pages form an underlying structure that can be mined to determine the importance of various pages.</a:t>
            </a:r>
          </a:p>
          <a:p>
            <a:r>
              <a:rPr lang="en-US" sz="2000" dirty="0" smtClean="0"/>
              <a:t>Restaurant and Menu suggestions: instead of “Where would you like to go?” “Would you like to go to </a:t>
            </a:r>
            <a:r>
              <a:rPr lang="en-US" sz="2000" dirty="0" err="1" smtClean="0"/>
              <a:t>CityGrille</a:t>
            </a:r>
            <a:r>
              <a:rPr lang="en-US" sz="2000" dirty="0" smtClean="0"/>
              <a:t>”? </a:t>
            </a:r>
          </a:p>
          <a:p>
            <a:pPr lvl="1"/>
            <a:r>
              <a:rPr lang="en-US" sz="2000" dirty="0" smtClean="0"/>
              <a:t>Learning capacity from previous data of habits, profiles, and other information gathered over time.</a:t>
            </a:r>
          </a:p>
          <a:p>
            <a:r>
              <a:rPr lang="en-US" sz="2000" dirty="0" smtClean="0"/>
              <a:t>Collaborative and interconnected world inference capable: </a:t>
            </a:r>
            <a:r>
              <a:rPr lang="en-US" sz="2000" dirty="0" err="1" smtClean="0"/>
              <a:t>facebook</a:t>
            </a:r>
            <a:r>
              <a:rPr lang="en-US" sz="2000" dirty="0" smtClean="0"/>
              <a:t> friend suggestion</a:t>
            </a:r>
          </a:p>
          <a:p>
            <a:r>
              <a:rPr lang="en-US" sz="2000" dirty="0" smtClean="0"/>
              <a:t>Large scale data requiring indexing </a:t>
            </a:r>
          </a:p>
          <a:p>
            <a:r>
              <a:rPr lang="en-US" sz="2000" dirty="0" smtClean="0"/>
              <a:t>…Do you know amazon is going to ship things before you order? </a:t>
            </a:r>
            <a:r>
              <a:rPr lang="en-US" sz="2000" dirty="0" smtClean="0">
                <a:hlinkClick r:id="rId2"/>
              </a:rPr>
              <a:t>Here</a:t>
            </a:r>
            <a:endParaRPr lang="en-US" sz="2000" dirty="0" smtClean="0"/>
          </a:p>
          <a:p>
            <a:endParaRPr lang="en-US" sz="2000" dirty="0" smtClean="0"/>
          </a:p>
          <a:p>
            <a:endParaRPr lang="en-US" sz="2000" dirty="0" smtClean="0"/>
          </a:p>
          <a:p>
            <a:endParaRPr lang="en-US" sz="2000"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308362338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solidFill>
                  <a:srgbClr val="7B9899"/>
                </a:solidFill>
              </a:rPr>
              <a:t>Classes of problems “mapreducable”</a:t>
            </a:r>
          </a:p>
        </p:txBody>
      </p:sp>
      <p:sp>
        <p:nvSpPr>
          <p:cNvPr id="3584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6/21/2014</a:t>
            </a:r>
            <a:endParaRPr lang="en-US"/>
          </a:p>
        </p:txBody>
      </p:sp>
      <p:sp>
        <p:nvSpPr>
          <p:cNvPr id="35846"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CSE651B, B.Ramamurthy</a:t>
            </a:r>
            <a:endParaRPr lang="en-US" dirty="0"/>
          </a:p>
        </p:txBody>
      </p:sp>
      <p:sp>
        <p:nvSpPr>
          <p:cNvPr id="5" name="Slide Number Placeholder 4"/>
          <p:cNvSpPr>
            <a:spLocks noGrp="1"/>
          </p:cNvSpPr>
          <p:nvPr>
            <p:ph type="sldNum" sz="quarter" idx="12"/>
          </p:nvPr>
        </p:nvSpPr>
        <p:spPr/>
        <p:txBody>
          <a:bodyPr/>
          <a:lstStyle/>
          <a:p>
            <a:pPr>
              <a:defRPr/>
            </a:pPr>
            <a:fld id="{B0C0394D-6392-4DE3-B915-BC6AEA1BA2E1}" type="slidenum">
              <a:rPr lang="en-US"/>
              <a:pPr>
                <a:defRPr/>
              </a:pPr>
              <a:t>60</a:t>
            </a:fld>
            <a:endParaRPr lang="en-US"/>
          </a:p>
        </p:txBody>
      </p:sp>
      <p:sp>
        <p:nvSpPr>
          <p:cNvPr id="3" name="Content Placeholder 2"/>
          <p:cNvSpPr>
            <a:spLocks noGrp="1"/>
          </p:cNvSpPr>
          <p:nvPr>
            <p:ph sz="quarter" idx="1"/>
          </p:nvPr>
        </p:nvSpPr>
        <p:spPr>
          <a:xfrm>
            <a:off x="301625" y="1527175"/>
            <a:ext cx="8504238" cy="4572000"/>
          </a:xfrm>
        </p:spPr>
        <p:txBody>
          <a:bodyPr>
            <a:normAutofit fontScale="85000" lnSpcReduction="20000"/>
          </a:bodyPr>
          <a:lstStyle/>
          <a:p>
            <a:pPr marL="274320" indent="-274320" eaLnBrk="1" fontAlgn="auto" hangingPunct="1">
              <a:spcAft>
                <a:spcPts val="0"/>
              </a:spcAft>
              <a:buFont typeface="Wingdings 2"/>
              <a:buChar char=""/>
              <a:defRPr/>
            </a:pPr>
            <a:r>
              <a:rPr lang="en-US" dirty="0" smtClean="0"/>
              <a:t>Benchmark for comparing: Jim Gray’s challenge on data-intensive computing. Ex: “Sort”</a:t>
            </a:r>
          </a:p>
          <a:p>
            <a:pPr marL="274320" indent="-274320" eaLnBrk="1" fontAlgn="auto" hangingPunct="1">
              <a:spcAft>
                <a:spcPts val="0"/>
              </a:spcAft>
              <a:buFont typeface="Wingdings 2"/>
              <a:buChar char=""/>
              <a:defRPr/>
            </a:pPr>
            <a:r>
              <a:rPr lang="en-US" dirty="0" smtClean="0"/>
              <a:t>Google uses it (we think) for </a:t>
            </a:r>
            <a:r>
              <a:rPr lang="en-US" dirty="0" err="1" smtClean="0"/>
              <a:t>wordcount</a:t>
            </a:r>
            <a:r>
              <a:rPr lang="en-US" dirty="0" smtClean="0"/>
              <a:t>, </a:t>
            </a:r>
            <a:r>
              <a:rPr lang="en-US" dirty="0" err="1" smtClean="0"/>
              <a:t>adwords</a:t>
            </a:r>
            <a:r>
              <a:rPr lang="en-US" dirty="0" smtClean="0"/>
              <a:t>, </a:t>
            </a:r>
            <a:r>
              <a:rPr lang="en-US" dirty="0" err="1" smtClean="0"/>
              <a:t>pagerank</a:t>
            </a:r>
            <a:r>
              <a:rPr lang="en-US" dirty="0" smtClean="0"/>
              <a:t>, indexing data. </a:t>
            </a:r>
          </a:p>
          <a:p>
            <a:pPr marL="274320" indent="-274320" eaLnBrk="1" fontAlgn="auto" hangingPunct="1">
              <a:spcAft>
                <a:spcPts val="0"/>
              </a:spcAft>
              <a:buFont typeface="Wingdings 2"/>
              <a:buChar char=""/>
              <a:defRPr/>
            </a:pPr>
            <a:r>
              <a:rPr lang="en-US" dirty="0" smtClean="0"/>
              <a:t>Simple algorithms such as </a:t>
            </a:r>
            <a:r>
              <a:rPr lang="en-US" dirty="0" err="1" smtClean="0"/>
              <a:t>grep</a:t>
            </a:r>
            <a:r>
              <a:rPr lang="en-US" dirty="0" smtClean="0"/>
              <a:t>, text-indexing, reverse indexing</a:t>
            </a:r>
          </a:p>
          <a:p>
            <a:pPr marL="274320" indent="-274320" eaLnBrk="1" fontAlgn="auto" hangingPunct="1">
              <a:spcAft>
                <a:spcPts val="0"/>
              </a:spcAft>
              <a:buFont typeface="Wingdings 2"/>
              <a:buChar char=""/>
              <a:defRPr/>
            </a:pPr>
            <a:r>
              <a:rPr lang="en-US" dirty="0" smtClean="0"/>
              <a:t>Bayesian classification: data mining domain</a:t>
            </a:r>
          </a:p>
          <a:p>
            <a:pPr marL="274320" indent="-274320" eaLnBrk="1" fontAlgn="auto" hangingPunct="1">
              <a:spcAft>
                <a:spcPts val="0"/>
              </a:spcAft>
              <a:buFont typeface="Wingdings 2"/>
              <a:buChar char=""/>
              <a:defRPr/>
            </a:pPr>
            <a:r>
              <a:rPr lang="en-US" dirty="0" err="1" smtClean="0"/>
              <a:t>Facebook</a:t>
            </a:r>
            <a:r>
              <a:rPr lang="en-US" dirty="0" smtClean="0"/>
              <a:t> uses it for various operations: demographics</a:t>
            </a:r>
          </a:p>
          <a:p>
            <a:pPr marL="274320" indent="-274320" eaLnBrk="1" fontAlgn="auto" hangingPunct="1">
              <a:spcAft>
                <a:spcPts val="0"/>
              </a:spcAft>
              <a:buFont typeface="Wingdings 2"/>
              <a:buChar char=""/>
              <a:defRPr/>
            </a:pPr>
            <a:r>
              <a:rPr lang="en-US" dirty="0" smtClean="0"/>
              <a:t>Financial services use it for analytics</a:t>
            </a:r>
          </a:p>
          <a:p>
            <a:pPr marL="274320" indent="-274320" eaLnBrk="1" fontAlgn="auto" hangingPunct="1">
              <a:spcAft>
                <a:spcPts val="0"/>
              </a:spcAft>
              <a:buFont typeface="Wingdings 2"/>
              <a:buChar char=""/>
              <a:defRPr/>
            </a:pPr>
            <a:r>
              <a:rPr lang="en-US" dirty="0" smtClean="0"/>
              <a:t>Astronomy: Gaussian analysis for locating extra-terrestrial objects.</a:t>
            </a:r>
          </a:p>
          <a:p>
            <a:pPr marL="274320" indent="-274320" eaLnBrk="1" fontAlgn="auto" hangingPunct="1">
              <a:spcAft>
                <a:spcPts val="0"/>
              </a:spcAft>
              <a:buFont typeface="Wingdings 2"/>
              <a:buChar char=""/>
              <a:defRPr/>
            </a:pPr>
            <a:r>
              <a:rPr lang="en-US" dirty="0" smtClean="0"/>
              <a:t>Expected to play a critical role in semantic web and web3.0</a:t>
            </a:r>
          </a:p>
          <a:p>
            <a:pPr marL="274320" indent="-274320" eaLnBrk="1" fontAlgn="auto" hangingPunct="1">
              <a:spcAft>
                <a:spcPts val="0"/>
              </a:spcAft>
              <a:buFont typeface="Wingdings 2"/>
              <a:buChar char=""/>
              <a:defRPr/>
            </a:pPr>
            <a:r>
              <a:rPr lang="en-US" dirty="0" smtClean="0"/>
              <a:t>Probably many classical math problems.</a:t>
            </a:r>
          </a:p>
        </p:txBody>
      </p:sp>
    </p:spTree>
    <p:extLst>
      <p:ext uri="{BB962C8B-B14F-4D97-AF65-F5344CB8AC3E}">
        <p14:creationId xmlns:p14="http://schemas.microsoft.com/office/powerpoint/2010/main" val="2200523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smtClean="0"/>
              <a:t>Page Rank</a:t>
            </a:r>
            <a:endParaRPr lang="en-US" dirty="0"/>
          </a:p>
        </p:txBody>
      </p:sp>
      <p:sp>
        <p:nvSpPr>
          <p:cNvPr id="3" name="Date Placeholder 2"/>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61</a:t>
            </a:fld>
            <a:endParaRPr lang="en-US"/>
          </a:p>
        </p:txBody>
      </p:sp>
    </p:spTree>
    <p:extLst>
      <p:ext uri="{BB962C8B-B14F-4D97-AF65-F5344CB8AC3E}">
        <p14:creationId xmlns:p14="http://schemas.microsoft.com/office/powerpoint/2010/main" val="10909337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idea</a:t>
            </a:r>
            <a:endParaRPr lang="en-US" dirty="0"/>
          </a:p>
        </p:txBody>
      </p:sp>
      <p:sp>
        <p:nvSpPr>
          <p:cNvPr id="3" name="Content Placeholder 2"/>
          <p:cNvSpPr>
            <a:spLocks noGrp="1"/>
          </p:cNvSpPr>
          <p:nvPr>
            <p:ph sz="quarter" idx="1"/>
          </p:nvPr>
        </p:nvSpPr>
        <p:spPr/>
        <p:txBody>
          <a:bodyPr>
            <a:normAutofit/>
          </a:bodyPr>
          <a:lstStyle/>
          <a:p>
            <a:r>
              <a:rPr lang="en-US" dirty="0" smtClean="0"/>
              <a:t>Consider the world wide web with all its links.</a:t>
            </a:r>
          </a:p>
          <a:p>
            <a:r>
              <a:rPr lang="en-US" dirty="0" smtClean="0"/>
              <a:t>Now imagine a random web surfer who visits a page and clicks a link on the page</a:t>
            </a:r>
          </a:p>
          <a:p>
            <a:r>
              <a:rPr lang="en-US" dirty="0" smtClean="0"/>
              <a:t>Repeats this to infinity</a:t>
            </a:r>
          </a:p>
          <a:p>
            <a:r>
              <a:rPr lang="en-US" dirty="0" err="1" smtClean="0"/>
              <a:t>Pagerank</a:t>
            </a:r>
            <a:r>
              <a:rPr lang="en-US" dirty="0" smtClean="0"/>
              <a:t> is a measure of how frequently will a page will be encountered.</a:t>
            </a:r>
          </a:p>
          <a:p>
            <a:r>
              <a:rPr lang="en-US" dirty="0" smtClean="0"/>
              <a:t>In other words it is a probability distribution over nodes in the graph representing the likelihood that a random walk over the linked structure will arrive at a particular node. </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62</a:t>
            </a:fld>
            <a:endParaRPr lang="en-US"/>
          </a:p>
        </p:txBody>
      </p:sp>
    </p:spTree>
    <p:extLst>
      <p:ext uri="{BB962C8B-B14F-4D97-AF65-F5344CB8AC3E}">
        <p14:creationId xmlns:p14="http://schemas.microsoft.com/office/powerpoint/2010/main" val="95164065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Formula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a:bodyPr>
              <a:lstStyle/>
              <a:p>
                <a:pPr marL="0" indent="0">
                  <a:buNone/>
                </a:pPr>
                <a:r>
                  <a:rPr lang="en-US" dirty="0" smtClean="0"/>
                  <a:t>P(n) = </a:t>
                </a:r>
                <a14:m>
                  <m:oMath xmlns:m="http://schemas.openxmlformats.org/officeDocument/2006/math">
                    <m:r>
                      <m:rPr>
                        <m:sty m:val="p"/>
                      </m:rPr>
                      <a:rPr lang="el-GR" i="1" smtClean="0">
                        <a:latin typeface="Cambria Math"/>
                        <a:ea typeface="Cambria Math"/>
                      </a:rPr>
                      <m:t>α</m:t>
                    </m:r>
                    <m:d>
                      <m:dPr>
                        <m:ctrlPr>
                          <a:rPr lang="en-US" b="0" i="1" smtClean="0">
                            <a:latin typeface="Cambria Math"/>
                            <a:ea typeface="Cambria Math"/>
                          </a:rPr>
                        </m:ctrlPr>
                      </m:dPr>
                      <m:e>
                        <m:f>
                          <m:fPr>
                            <m:ctrlPr>
                              <a:rPr lang="en-US" b="0" i="1" smtClean="0">
                                <a:latin typeface="Cambria Math"/>
                                <a:ea typeface="Cambria Math"/>
                              </a:rPr>
                            </m:ctrlPr>
                          </m:fPr>
                          <m:num>
                            <m:r>
                              <a:rPr lang="en-US" b="0" i="1" smtClean="0">
                                <a:latin typeface="Cambria Math"/>
                                <a:ea typeface="Cambria Math"/>
                              </a:rPr>
                              <m:t>1</m:t>
                            </m:r>
                          </m:num>
                          <m:den>
                            <m:d>
                              <m:dPr>
                                <m:begChr m:val="|"/>
                                <m:endChr m:val="|"/>
                                <m:ctrlPr>
                                  <a:rPr lang="en-US" b="0" i="1" smtClean="0">
                                    <a:latin typeface="Cambria Math"/>
                                    <a:ea typeface="Cambria Math"/>
                                  </a:rPr>
                                </m:ctrlPr>
                              </m:dPr>
                              <m:e>
                                <m:r>
                                  <a:rPr lang="en-US" b="0" i="1" smtClean="0">
                                    <a:latin typeface="Cambria Math"/>
                                    <a:ea typeface="Cambria Math"/>
                                  </a:rPr>
                                  <m:t>𝐺</m:t>
                                </m:r>
                              </m:e>
                            </m:d>
                          </m:den>
                        </m:f>
                      </m:e>
                    </m:d>
                    <m:r>
                      <a:rPr lang="en-US" b="0" i="1" smtClean="0">
                        <a:latin typeface="Cambria Math"/>
                        <a:ea typeface="Cambria Math"/>
                      </a:rPr>
                      <m:t>+(1−</m:t>
                    </m:r>
                    <m:r>
                      <a:rPr lang="en-US" b="0" i="1" smtClean="0">
                        <a:latin typeface="Cambria Math"/>
                        <a:ea typeface="Cambria Math"/>
                      </a:rPr>
                      <m:t>𝛼</m:t>
                    </m:r>
                    <m:r>
                      <a:rPr lang="en-US" b="0" i="1" smtClean="0">
                        <a:latin typeface="Cambria Math"/>
                        <a:ea typeface="Cambria Math"/>
                      </a:rPr>
                      <m:t>)</m:t>
                    </m:r>
                    <m:nary>
                      <m:naryPr>
                        <m:chr m:val="∑"/>
                        <m:supHide m:val="on"/>
                        <m:ctrlPr>
                          <a:rPr lang="en-US" i="1" smtClean="0">
                            <a:latin typeface="Cambria Math"/>
                          </a:rPr>
                        </m:ctrlPr>
                      </m:naryPr>
                      <m:sub>
                        <m:r>
                          <m:rPr>
                            <m:brk m:alnAt="7"/>
                          </m:rPr>
                          <a:rPr lang="en-US" b="0" i="1" smtClean="0">
                            <a:latin typeface="Cambria Math"/>
                          </a:rPr>
                          <m:t>𝑚</m:t>
                        </m:r>
                        <m:r>
                          <a:rPr lang="en-US" b="0" i="1" smtClean="0">
                            <a:latin typeface="Cambria Math"/>
                            <a:ea typeface="Cambria Math"/>
                          </a:rPr>
                          <m:t>∈</m:t>
                        </m:r>
                        <m:r>
                          <a:rPr lang="en-US" b="0" i="1" smtClean="0">
                            <a:latin typeface="Cambria Math"/>
                            <a:ea typeface="Cambria Math"/>
                          </a:rPr>
                          <m:t>𝐿</m:t>
                        </m:r>
                        <m:r>
                          <a:rPr lang="en-US" b="0" i="1" smtClean="0">
                            <a:latin typeface="Cambria Math"/>
                            <a:ea typeface="Cambria Math"/>
                          </a:rPr>
                          <m:t>(</m:t>
                        </m:r>
                        <m:r>
                          <a:rPr lang="en-US" b="0" i="1" smtClean="0">
                            <a:latin typeface="Cambria Math"/>
                            <a:ea typeface="Cambria Math"/>
                          </a:rPr>
                          <m:t>𝑛</m:t>
                        </m:r>
                        <m:r>
                          <a:rPr lang="en-US" b="0" i="1" smtClean="0">
                            <a:latin typeface="Cambria Math"/>
                            <a:ea typeface="Cambria Math"/>
                          </a:rPr>
                          <m:t>)</m:t>
                        </m:r>
                      </m:sub>
                      <m:sup/>
                      <m:e>
                        <m:f>
                          <m:fPr>
                            <m:ctrlPr>
                              <a:rPr lang="en-US" b="0" i="1" smtClean="0">
                                <a:latin typeface="Cambria Math"/>
                              </a:rPr>
                            </m:ctrlPr>
                          </m:fPr>
                          <m:num>
                            <m:r>
                              <a:rPr lang="en-US" b="0" i="1" smtClean="0">
                                <a:latin typeface="Cambria Math"/>
                              </a:rPr>
                              <m:t>𝑃</m:t>
                            </m:r>
                            <m:d>
                              <m:dPr>
                                <m:ctrlPr>
                                  <a:rPr lang="en-US" b="0" i="1" smtClean="0">
                                    <a:latin typeface="Cambria Math"/>
                                  </a:rPr>
                                </m:ctrlPr>
                              </m:dPr>
                              <m:e>
                                <m:r>
                                  <a:rPr lang="en-US" b="0" i="1" smtClean="0">
                                    <a:latin typeface="Cambria Math"/>
                                  </a:rPr>
                                  <m:t>𝑚</m:t>
                                </m:r>
                              </m:e>
                            </m:d>
                          </m:num>
                          <m:den>
                            <m:r>
                              <a:rPr lang="en-US" b="0" i="1" smtClean="0">
                                <a:latin typeface="Cambria Math"/>
                              </a:rPr>
                              <m:t>𝐶</m:t>
                            </m:r>
                            <m:d>
                              <m:dPr>
                                <m:ctrlPr>
                                  <a:rPr lang="en-US" b="0" i="1" smtClean="0">
                                    <a:latin typeface="Cambria Math"/>
                                  </a:rPr>
                                </m:ctrlPr>
                              </m:dPr>
                              <m:e>
                                <m:r>
                                  <a:rPr lang="en-US" b="0" i="1" smtClean="0">
                                    <a:latin typeface="Cambria Math"/>
                                  </a:rPr>
                                  <m:t>𝑚</m:t>
                                </m:r>
                              </m:e>
                            </m:d>
                          </m:den>
                        </m:f>
                      </m:e>
                    </m:nary>
                  </m:oMath>
                </a14:m>
                <a:endParaRPr lang="en-US" dirty="0" smtClean="0"/>
              </a:p>
              <a:p>
                <a:pPr marL="0" indent="0">
                  <a:buNone/>
                </a:pPr>
                <a:r>
                  <a:rPr lang="en-US" dirty="0"/>
                  <a:t> </a:t>
                </a:r>
                <a:r>
                  <a:rPr lang="en-US" dirty="0" smtClean="0"/>
                  <a:t> </a:t>
                </a:r>
                <a:r>
                  <a:rPr lang="el-GR" dirty="0" smtClean="0"/>
                  <a:t>α</a:t>
                </a:r>
                <a:r>
                  <a:rPr lang="en-US" dirty="0" smtClean="0"/>
                  <a:t> randomness factor</a:t>
                </a:r>
              </a:p>
              <a:p>
                <a:pPr marL="0" indent="0">
                  <a:buNone/>
                </a:pPr>
                <a:r>
                  <a:rPr lang="en-US" dirty="0"/>
                  <a:t> </a:t>
                </a:r>
                <a:r>
                  <a:rPr lang="en-US" dirty="0" smtClean="0"/>
                  <a:t>  G is the total number of nodes in the graph</a:t>
                </a:r>
              </a:p>
              <a:p>
                <a:pPr marL="0" indent="0">
                  <a:buNone/>
                </a:pPr>
                <a:r>
                  <a:rPr lang="en-US" dirty="0"/>
                  <a:t> </a:t>
                </a:r>
                <a:r>
                  <a:rPr lang="en-US" dirty="0" smtClean="0"/>
                  <a:t>  L(n) is all the pages that link to n</a:t>
                </a:r>
              </a:p>
              <a:p>
                <a:pPr marL="0" indent="0">
                  <a:buNone/>
                </a:pPr>
                <a:r>
                  <a:rPr lang="en-US" dirty="0"/>
                  <a:t> </a:t>
                </a:r>
                <a:r>
                  <a:rPr lang="en-US" dirty="0" smtClean="0"/>
                  <a:t>  C(m) is the number of outgoing links of the page </a:t>
                </a:r>
                <a:r>
                  <a:rPr lang="en-US" dirty="0"/>
                  <a:t>m</a:t>
                </a:r>
                <a:endParaRPr lang="en-US" dirty="0" smtClean="0"/>
              </a:p>
              <a:p>
                <a:pPr marL="0" indent="0">
                  <a:buNone/>
                </a:pPr>
                <a:r>
                  <a:rPr lang="en-US" dirty="0" smtClean="0"/>
                  <a:t>Note that PageRank is recursively defined.</a:t>
                </a:r>
              </a:p>
              <a:p>
                <a:pPr marL="0" indent="0">
                  <a:buNone/>
                </a:pPr>
                <a:r>
                  <a:rPr lang="en-US" dirty="0" smtClean="0"/>
                  <a:t>It is implemented by iterative </a:t>
                </a:r>
                <a:r>
                  <a:rPr lang="en-US" dirty="0" err="1" smtClean="0"/>
                  <a:t>MRs.</a:t>
                </a:r>
                <a:r>
                  <a:rPr lang="en-US" dirty="0" smtClean="0"/>
                  <a:t> </a:t>
                </a:r>
              </a:p>
              <a:p>
                <a:pPr marL="0" indent="0">
                  <a:buNone/>
                </a:pPr>
                <a:r>
                  <a:rPr lang="en-US" dirty="0" smtClean="0"/>
                  <a:t>Lets assume </a:t>
                </a:r>
                <a:r>
                  <a:rPr lang="el-GR" dirty="0" smtClean="0"/>
                  <a:t>α</a:t>
                </a:r>
                <a:r>
                  <a:rPr lang="en-US" dirty="0" smtClean="0"/>
                  <a:t> is zero for a simple walk through.</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362"/>
                </a:stretch>
              </a:blipFill>
            </p:spPr>
            <p:txBody>
              <a:bodyPr/>
              <a:lstStyle/>
              <a:p>
                <a:r>
                  <a:rPr lang="en-US">
                    <a:noFill/>
                  </a:rPr>
                  <a:t> </a:t>
                </a:r>
              </a:p>
            </p:txBody>
          </p:sp>
        </mc:Fallback>
      </mc:AlternateContent>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63</a:t>
            </a:fld>
            <a:endParaRPr lang="en-US"/>
          </a:p>
        </p:txBody>
      </p:sp>
    </p:spTree>
    <p:extLst>
      <p:ext uri="{BB962C8B-B14F-4D97-AF65-F5344CB8AC3E}">
        <p14:creationId xmlns:p14="http://schemas.microsoft.com/office/powerpoint/2010/main" val="388395928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PageRank: Walk Through</a:t>
            </a:r>
            <a:endParaRPr lang="en-US" dirty="0"/>
          </a:p>
        </p:txBody>
      </p:sp>
      <p:grpSp>
        <p:nvGrpSpPr>
          <p:cNvPr id="45" name="Group 44"/>
          <p:cNvGrpSpPr/>
          <p:nvPr/>
        </p:nvGrpSpPr>
        <p:grpSpPr>
          <a:xfrm>
            <a:off x="1265111" y="1410596"/>
            <a:ext cx="2416629" cy="2442867"/>
            <a:chOff x="1219200" y="1671933"/>
            <a:chExt cx="2416629" cy="2442867"/>
          </a:xfrm>
        </p:grpSpPr>
        <p:sp>
          <p:nvSpPr>
            <p:cNvPr id="6" name="Oval 5"/>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7" name="Oval 6"/>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8" name="Oval 7"/>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9" name="Oval 8"/>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10" name="Oval 9"/>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12" name="Straight Arrow Connector 11"/>
            <p:cNvCxnSpPr>
              <a:stCxn id="6" idx="6"/>
              <a:endCxn id="7"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4"/>
              <a:endCxn id="8"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2"/>
              <a:endCxn id="9"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6" idx="4"/>
              <a:endCxn id="9"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0" idx="0"/>
              <a:endCxn id="7"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7" idx="4"/>
              <a:endCxn id="10"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0" idx="1"/>
              <a:endCxn id="6"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0" idx="5"/>
              <a:endCxn id="8"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9" idx="7"/>
              <a:endCxn id="10"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484442" y="1671933"/>
              <a:ext cx="407484" cy="276999"/>
            </a:xfrm>
            <a:prstGeom prst="rect">
              <a:avLst/>
            </a:prstGeom>
            <a:noFill/>
          </p:spPr>
          <p:txBody>
            <a:bodyPr wrap="none" rtlCol="0">
              <a:spAutoFit/>
            </a:bodyPr>
            <a:lstStyle/>
            <a:p>
              <a:r>
                <a:rPr lang="en-US" sz="1200" dirty="0" smtClean="0"/>
                <a:t>0.2</a:t>
              </a:r>
              <a:endParaRPr lang="en-US" sz="1200" dirty="0"/>
            </a:p>
          </p:txBody>
        </p:sp>
        <p:sp>
          <p:nvSpPr>
            <p:cNvPr id="31" name="TextBox 30"/>
            <p:cNvSpPr txBox="1"/>
            <p:nvPr/>
          </p:nvSpPr>
          <p:spPr>
            <a:xfrm>
              <a:off x="3026229" y="1671934"/>
              <a:ext cx="407484" cy="276999"/>
            </a:xfrm>
            <a:prstGeom prst="rect">
              <a:avLst/>
            </a:prstGeom>
            <a:noFill/>
          </p:spPr>
          <p:txBody>
            <a:bodyPr wrap="none" rtlCol="0">
              <a:spAutoFit/>
            </a:bodyPr>
            <a:lstStyle/>
            <a:p>
              <a:r>
                <a:rPr lang="en-US" sz="1200" dirty="0" smtClean="0"/>
                <a:t>0.2</a:t>
              </a:r>
              <a:endParaRPr lang="en-US" sz="1200" dirty="0"/>
            </a:p>
          </p:txBody>
        </p:sp>
        <p:sp>
          <p:nvSpPr>
            <p:cNvPr id="32" name="TextBox 31"/>
            <p:cNvSpPr txBox="1"/>
            <p:nvPr/>
          </p:nvSpPr>
          <p:spPr>
            <a:xfrm>
              <a:off x="3127287" y="3657600"/>
              <a:ext cx="407484" cy="276999"/>
            </a:xfrm>
            <a:prstGeom prst="rect">
              <a:avLst/>
            </a:prstGeom>
            <a:noFill/>
          </p:spPr>
          <p:txBody>
            <a:bodyPr wrap="none" rtlCol="0">
              <a:spAutoFit/>
            </a:bodyPr>
            <a:lstStyle/>
            <a:p>
              <a:r>
                <a:rPr lang="en-US" sz="1200" dirty="0" smtClean="0"/>
                <a:t>0.2</a:t>
              </a:r>
              <a:endParaRPr lang="en-US" sz="1200" dirty="0"/>
            </a:p>
          </p:txBody>
        </p:sp>
        <p:sp>
          <p:nvSpPr>
            <p:cNvPr id="33" name="TextBox 32"/>
            <p:cNvSpPr txBox="1"/>
            <p:nvPr/>
          </p:nvSpPr>
          <p:spPr>
            <a:xfrm>
              <a:off x="2209800" y="2667000"/>
              <a:ext cx="407484" cy="276999"/>
            </a:xfrm>
            <a:prstGeom prst="rect">
              <a:avLst/>
            </a:prstGeom>
            <a:noFill/>
          </p:spPr>
          <p:txBody>
            <a:bodyPr wrap="none" rtlCol="0">
              <a:spAutoFit/>
            </a:bodyPr>
            <a:lstStyle/>
            <a:p>
              <a:r>
                <a:rPr lang="en-US" sz="1200" dirty="0" smtClean="0"/>
                <a:t>0.2</a:t>
              </a:r>
              <a:endParaRPr lang="en-US" sz="1200" dirty="0"/>
            </a:p>
          </p:txBody>
        </p:sp>
        <p:sp>
          <p:nvSpPr>
            <p:cNvPr id="34" name="TextBox 33"/>
            <p:cNvSpPr txBox="1"/>
            <p:nvPr/>
          </p:nvSpPr>
          <p:spPr>
            <a:xfrm>
              <a:off x="1299418" y="3823900"/>
              <a:ext cx="407484" cy="276999"/>
            </a:xfrm>
            <a:prstGeom prst="rect">
              <a:avLst/>
            </a:prstGeom>
            <a:noFill/>
          </p:spPr>
          <p:txBody>
            <a:bodyPr wrap="none" rtlCol="0">
              <a:spAutoFit/>
            </a:bodyPr>
            <a:lstStyle/>
            <a:p>
              <a:r>
                <a:rPr lang="en-US" sz="1200" dirty="0" smtClean="0"/>
                <a:t>0.2</a:t>
              </a:r>
              <a:endParaRPr lang="en-US" sz="1200" dirty="0"/>
            </a:p>
          </p:txBody>
        </p:sp>
        <p:sp>
          <p:nvSpPr>
            <p:cNvPr id="35" name="TextBox 34"/>
            <p:cNvSpPr txBox="1"/>
            <p:nvPr/>
          </p:nvSpPr>
          <p:spPr>
            <a:xfrm>
              <a:off x="1943268" y="1736466"/>
              <a:ext cx="386644" cy="276999"/>
            </a:xfrm>
            <a:prstGeom prst="rect">
              <a:avLst/>
            </a:prstGeom>
            <a:noFill/>
          </p:spPr>
          <p:txBody>
            <a:bodyPr wrap="none" rtlCol="0">
              <a:spAutoFit/>
            </a:bodyPr>
            <a:lstStyle/>
            <a:p>
              <a:r>
                <a:rPr lang="en-US" sz="1200" dirty="0" smtClean="0"/>
                <a:t>0.1</a:t>
              </a:r>
              <a:endParaRPr lang="en-US" sz="1200" dirty="0"/>
            </a:p>
          </p:txBody>
        </p:sp>
        <p:sp>
          <p:nvSpPr>
            <p:cNvPr id="36" name="TextBox 35"/>
            <p:cNvSpPr txBox="1"/>
            <p:nvPr/>
          </p:nvSpPr>
          <p:spPr>
            <a:xfrm>
              <a:off x="1320258" y="2160501"/>
              <a:ext cx="386644" cy="276999"/>
            </a:xfrm>
            <a:prstGeom prst="rect">
              <a:avLst/>
            </a:prstGeom>
            <a:noFill/>
          </p:spPr>
          <p:txBody>
            <a:bodyPr wrap="none" rtlCol="0">
              <a:spAutoFit/>
            </a:bodyPr>
            <a:lstStyle/>
            <a:p>
              <a:r>
                <a:rPr lang="en-US" sz="1200" dirty="0" smtClean="0"/>
                <a:t>0.1</a:t>
              </a:r>
              <a:endParaRPr lang="en-US" sz="1200" dirty="0"/>
            </a:p>
          </p:txBody>
        </p:sp>
        <p:sp>
          <p:nvSpPr>
            <p:cNvPr id="37" name="TextBox 36"/>
            <p:cNvSpPr txBox="1"/>
            <p:nvPr/>
          </p:nvSpPr>
          <p:spPr>
            <a:xfrm>
              <a:off x="2557779" y="3608764"/>
              <a:ext cx="407484" cy="276999"/>
            </a:xfrm>
            <a:prstGeom prst="rect">
              <a:avLst/>
            </a:prstGeom>
            <a:noFill/>
          </p:spPr>
          <p:txBody>
            <a:bodyPr wrap="none" rtlCol="0">
              <a:spAutoFit/>
            </a:bodyPr>
            <a:lstStyle/>
            <a:p>
              <a:r>
                <a:rPr lang="en-US" sz="1200" dirty="0" smtClean="0"/>
                <a:t>0.2</a:t>
              </a:r>
              <a:endParaRPr lang="en-US" sz="1200" dirty="0"/>
            </a:p>
          </p:txBody>
        </p:sp>
        <p:sp>
          <p:nvSpPr>
            <p:cNvPr id="38" name="TextBox 37"/>
            <p:cNvSpPr txBox="1"/>
            <p:nvPr/>
          </p:nvSpPr>
          <p:spPr>
            <a:xfrm>
              <a:off x="3127287" y="2470700"/>
              <a:ext cx="386644" cy="276999"/>
            </a:xfrm>
            <a:prstGeom prst="rect">
              <a:avLst/>
            </a:prstGeom>
            <a:noFill/>
          </p:spPr>
          <p:txBody>
            <a:bodyPr wrap="none" rtlCol="0">
              <a:spAutoFit/>
            </a:bodyPr>
            <a:lstStyle/>
            <a:p>
              <a:r>
                <a:rPr lang="en-US" sz="1200" dirty="0" smtClean="0"/>
                <a:t>0.1</a:t>
              </a:r>
              <a:endParaRPr lang="en-US" sz="1200" dirty="0"/>
            </a:p>
          </p:txBody>
        </p:sp>
        <p:sp>
          <p:nvSpPr>
            <p:cNvPr id="39" name="TextBox 38"/>
            <p:cNvSpPr txBox="1"/>
            <p:nvPr/>
          </p:nvSpPr>
          <p:spPr>
            <a:xfrm>
              <a:off x="2824642" y="2323786"/>
              <a:ext cx="386644" cy="276999"/>
            </a:xfrm>
            <a:prstGeom prst="rect">
              <a:avLst/>
            </a:prstGeom>
            <a:noFill/>
          </p:spPr>
          <p:txBody>
            <a:bodyPr wrap="none" rtlCol="0">
              <a:spAutoFit/>
            </a:bodyPr>
            <a:lstStyle/>
            <a:p>
              <a:r>
                <a:rPr lang="en-US" sz="1200" dirty="0" smtClean="0"/>
                <a:t>0.1</a:t>
              </a:r>
              <a:endParaRPr lang="en-US" sz="1200" dirty="0"/>
            </a:p>
          </p:txBody>
        </p:sp>
        <p:sp>
          <p:nvSpPr>
            <p:cNvPr id="41" name="TextBox 40"/>
            <p:cNvSpPr txBox="1"/>
            <p:nvPr/>
          </p:nvSpPr>
          <p:spPr>
            <a:xfrm>
              <a:off x="1663326" y="3276600"/>
              <a:ext cx="407484" cy="276999"/>
            </a:xfrm>
            <a:prstGeom prst="rect">
              <a:avLst/>
            </a:prstGeom>
            <a:noFill/>
          </p:spPr>
          <p:txBody>
            <a:bodyPr wrap="none" rtlCol="0">
              <a:spAutoFit/>
            </a:bodyPr>
            <a:lstStyle/>
            <a:p>
              <a:r>
                <a:rPr lang="en-US" sz="1200" dirty="0" smtClean="0"/>
                <a:t>0.2</a:t>
              </a:r>
              <a:endParaRPr lang="en-US" sz="1200" dirty="0"/>
            </a:p>
          </p:txBody>
        </p:sp>
        <p:sp>
          <p:nvSpPr>
            <p:cNvPr id="42" name="TextBox 41"/>
            <p:cNvSpPr txBox="1"/>
            <p:nvPr/>
          </p:nvSpPr>
          <p:spPr>
            <a:xfrm>
              <a:off x="1801188" y="2382637"/>
              <a:ext cx="588623" cy="276999"/>
            </a:xfrm>
            <a:prstGeom prst="rect">
              <a:avLst/>
            </a:prstGeom>
            <a:noFill/>
          </p:spPr>
          <p:txBody>
            <a:bodyPr wrap="none" rtlCol="0">
              <a:spAutoFit/>
            </a:bodyPr>
            <a:lstStyle/>
            <a:p>
              <a:r>
                <a:rPr lang="en-US" sz="1200" dirty="0" smtClean="0"/>
                <a:t>0.066</a:t>
              </a:r>
              <a:endParaRPr lang="en-US" sz="1200" dirty="0"/>
            </a:p>
          </p:txBody>
        </p:sp>
        <p:sp>
          <p:nvSpPr>
            <p:cNvPr id="43" name="TextBox 42"/>
            <p:cNvSpPr txBox="1"/>
            <p:nvPr/>
          </p:nvSpPr>
          <p:spPr>
            <a:xfrm>
              <a:off x="2603080" y="3162887"/>
              <a:ext cx="588623" cy="276999"/>
            </a:xfrm>
            <a:prstGeom prst="rect">
              <a:avLst/>
            </a:prstGeom>
            <a:noFill/>
          </p:spPr>
          <p:txBody>
            <a:bodyPr wrap="none" rtlCol="0">
              <a:spAutoFit/>
            </a:bodyPr>
            <a:lstStyle/>
            <a:p>
              <a:r>
                <a:rPr lang="en-US" sz="1200" dirty="0" smtClean="0"/>
                <a:t>0.066</a:t>
              </a:r>
              <a:endParaRPr lang="en-US" sz="1200" dirty="0"/>
            </a:p>
          </p:txBody>
        </p:sp>
        <p:sp>
          <p:nvSpPr>
            <p:cNvPr id="44" name="TextBox 43"/>
            <p:cNvSpPr txBox="1"/>
            <p:nvPr/>
          </p:nvSpPr>
          <p:spPr>
            <a:xfrm>
              <a:off x="2467209" y="2210072"/>
              <a:ext cx="588623" cy="276999"/>
            </a:xfrm>
            <a:prstGeom prst="rect">
              <a:avLst/>
            </a:prstGeom>
            <a:noFill/>
          </p:spPr>
          <p:txBody>
            <a:bodyPr wrap="none" rtlCol="0">
              <a:spAutoFit/>
            </a:bodyPr>
            <a:lstStyle/>
            <a:p>
              <a:r>
                <a:rPr lang="en-US" sz="1200" dirty="0" smtClean="0"/>
                <a:t>0.066</a:t>
              </a:r>
              <a:endParaRPr lang="en-US" sz="1200" dirty="0"/>
            </a:p>
          </p:txBody>
        </p:sp>
      </p:grpSp>
      <p:grpSp>
        <p:nvGrpSpPr>
          <p:cNvPr id="46" name="Group 45"/>
          <p:cNvGrpSpPr/>
          <p:nvPr/>
        </p:nvGrpSpPr>
        <p:grpSpPr>
          <a:xfrm>
            <a:off x="5373694" y="1393874"/>
            <a:ext cx="2499916" cy="2442867"/>
            <a:chOff x="1219200" y="1671933"/>
            <a:chExt cx="2499916" cy="2442867"/>
          </a:xfrm>
        </p:grpSpPr>
        <p:sp>
          <p:nvSpPr>
            <p:cNvPr id="47" name="Oval 46"/>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48" name="Oval 47"/>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49" name="Oval 48"/>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50" name="Oval 49"/>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51" name="Oval 50"/>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52" name="Straight Arrow Connector 51"/>
            <p:cNvCxnSpPr>
              <a:stCxn id="47" idx="6"/>
              <a:endCxn id="48"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8" idx="4"/>
              <a:endCxn id="49"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9" idx="2"/>
              <a:endCxn id="50"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47" idx="4"/>
              <a:endCxn id="50"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51" idx="0"/>
              <a:endCxn id="48"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48" idx="4"/>
              <a:endCxn id="51"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1" idx="1"/>
              <a:endCxn id="47"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5"/>
              <a:endCxn id="49"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50" idx="7"/>
              <a:endCxn id="51"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1484442" y="1671933"/>
              <a:ext cx="588623" cy="276999"/>
            </a:xfrm>
            <a:prstGeom prst="rect">
              <a:avLst/>
            </a:prstGeom>
            <a:noFill/>
          </p:spPr>
          <p:txBody>
            <a:bodyPr wrap="none" rtlCol="0">
              <a:spAutoFit/>
            </a:bodyPr>
            <a:lstStyle/>
            <a:p>
              <a:r>
                <a:rPr lang="en-US" sz="1200" dirty="0" smtClean="0"/>
                <a:t>0.066</a:t>
              </a:r>
              <a:endParaRPr lang="en-US" sz="1200" dirty="0"/>
            </a:p>
          </p:txBody>
        </p:sp>
        <p:sp>
          <p:nvSpPr>
            <p:cNvPr id="62" name="TextBox 61"/>
            <p:cNvSpPr txBox="1"/>
            <p:nvPr/>
          </p:nvSpPr>
          <p:spPr>
            <a:xfrm>
              <a:off x="3026229" y="1671934"/>
              <a:ext cx="559769" cy="276999"/>
            </a:xfrm>
            <a:prstGeom prst="rect">
              <a:avLst/>
            </a:prstGeom>
            <a:noFill/>
          </p:spPr>
          <p:txBody>
            <a:bodyPr wrap="none" rtlCol="0">
              <a:spAutoFit/>
            </a:bodyPr>
            <a:lstStyle/>
            <a:p>
              <a:r>
                <a:rPr lang="en-US" sz="1200" dirty="0" smtClean="0"/>
                <a:t>0.166</a:t>
              </a:r>
              <a:endParaRPr lang="en-US" sz="1200" dirty="0"/>
            </a:p>
          </p:txBody>
        </p:sp>
        <p:sp>
          <p:nvSpPr>
            <p:cNvPr id="63" name="TextBox 62"/>
            <p:cNvSpPr txBox="1"/>
            <p:nvPr/>
          </p:nvSpPr>
          <p:spPr>
            <a:xfrm>
              <a:off x="3127287" y="3657600"/>
              <a:ext cx="559769" cy="276999"/>
            </a:xfrm>
            <a:prstGeom prst="rect">
              <a:avLst/>
            </a:prstGeom>
            <a:noFill/>
          </p:spPr>
          <p:txBody>
            <a:bodyPr wrap="none" rtlCol="0">
              <a:spAutoFit/>
            </a:bodyPr>
            <a:lstStyle/>
            <a:p>
              <a:r>
                <a:rPr lang="en-US" sz="1200" dirty="0" smtClean="0"/>
                <a:t>0.166</a:t>
              </a:r>
              <a:endParaRPr lang="en-US" sz="1200" dirty="0"/>
            </a:p>
          </p:txBody>
        </p:sp>
        <p:sp>
          <p:nvSpPr>
            <p:cNvPr id="64" name="TextBox 63"/>
            <p:cNvSpPr txBox="1"/>
            <p:nvPr/>
          </p:nvSpPr>
          <p:spPr>
            <a:xfrm>
              <a:off x="2209800" y="2667000"/>
              <a:ext cx="405880" cy="276999"/>
            </a:xfrm>
            <a:prstGeom prst="rect">
              <a:avLst/>
            </a:prstGeom>
            <a:noFill/>
          </p:spPr>
          <p:txBody>
            <a:bodyPr wrap="none" rtlCol="0">
              <a:spAutoFit/>
            </a:bodyPr>
            <a:lstStyle/>
            <a:p>
              <a:r>
                <a:rPr lang="en-US" sz="1200" dirty="0" smtClean="0"/>
                <a:t>0.3</a:t>
              </a:r>
              <a:endParaRPr lang="en-US" sz="1200" dirty="0"/>
            </a:p>
          </p:txBody>
        </p:sp>
        <p:sp>
          <p:nvSpPr>
            <p:cNvPr id="65" name="TextBox 64"/>
            <p:cNvSpPr txBox="1"/>
            <p:nvPr/>
          </p:nvSpPr>
          <p:spPr>
            <a:xfrm>
              <a:off x="1299418" y="3823900"/>
              <a:ext cx="405880" cy="276999"/>
            </a:xfrm>
            <a:prstGeom prst="rect">
              <a:avLst/>
            </a:prstGeom>
            <a:noFill/>
          </p:spPr>
          <p:txBody>
            <a:bodyPr wrap="none" rtlCol="0">
              <a:spAutoFit/>
            </a:bodyPr>
            <a:lstStyle/>
            <a:p>
              <a:r>
                <a:rPr lang="en-US" sz="1200" dirty="0" smtClean="0"/>
                <a:t>0.3</a:t>
              </a:r>
              <a:endParaRPr lang="en-US" sz="1200" dirty="0"/>
            </a:p>
          </p:txBody>
        </p:sp>
        <p:sp>
          <p:nvSpPr>
            <p:cNvPr id="66" name="TextBox 65"/>
            <p:cNvSpPr txBox="1"/>
            <p:nvPr/>
          </p:nvSpPr>
          <p:spPr>
            <a:xfrm>
              <a:off x="1943268" y="1736466"/>
              <a:ext cx="585417" cy="276999"/>
            </a:xfrm>
            <a:prstGeom prst="rect">
              <a:avLst/>
            </a:prstGeom>
            <a:noFill/>
          </p:spPr>
          <p:txBody>
            <a:bodyPr wrap="none" rtlCol="0">
              <a:spAutoFit/>
            </a:bodyPr>
            <a:lstStyle/>
            <a:p>
              <a:r>
                <a:rPr lang="en-US" sz="1200" dirty="0" smtClean="0"/>
                <a:t>0.033</a:t>
              </a:r>
              <a:endParaRPr lang="en-US" sz="1200" dirty="0"/>
            </a:p>
          </p:txBody>
        </p:sp>
        <p:sp>
          <p:nvSpPr>
            <p:cNvPr id="67" name="TextBox 66"/>
            <p:cNvSpPr txBox="1"/>
            <p:nvPr/>
          </p:nvSpPr>
          <p:spPr>
            <a:xfrm>
              <a:off x="1320258" y="2160501"/>
              <a:ext cx="585417" cy="276999"/>
            </a:xfrm>
            <a:prstGeom prst="rect">
              <a:avLst/>
            </a:prstGeom>
            <a:noFill/>
          </p:spPr>
          <p:txBody>
            <a:bodyPr wrap="none" rtlCol="0">
              <a:spAutoFit/>
            </a:bodyPr>
            <a:lstStyle/>
            <a:p>
              <a:r>
                <a:rPr lang="en-US" sz="1200" dirty="0" smtClean="0"/>
                <a:t>0.033</a:t>
              </a:r>
              <a:endParaRPr lang="en-US" sz="1200" dirty="0"/>
            </a:p>
          </p:txBody>
        </p:sp>
        <p:sp>
          <p:nvSpPr>
            <p:cNvPr id="68" name="TextBox 67"/>
            <p:cNvSpPr txBox="1"/>
            <p:nvPr/>
          </p:nvSpPr>
          <p:spPr>
            <a:xfrm>
              <a:off x="2557779" y="3608764"/>
              <a:ext cx="559769" cy="276999"/>
            </a:xfrm>
            <a:prstGeom prst="rect">
              <a:avLst/>
            </a:prstGeom>
            <a:noFill/>
          </p:spPr>
          <p:txBody>
            <a:bodyPr wrap="none" rtlCol="0">
              <a:spAutoFit/>
            </a:bodyPr>
            <a:lstStyle/>
            <a:p>
              <a:r>
                <a:rPr lang="en-US" sz="1200" dirty="0" smtClean="0"/>
                <a:t>0.166</a:t>
              </a:r>
              <a:endParaRPr lang="en-US" sz="1200" dirty="0"/>
            </a:p>
          </p:txBody>
        </p:sp>
        <p:sp>
          <p:nvSpPr>
            <p:cNvPr id="69" name="TextBox 68"/>
            <p:cNvSpPr txBox="1"/>
            <p:nvPr/>
          </p:nvSpPr>
          <p:spPr>
            <a:xfrm>
              <a:off x="3127287" y="2470700"/>
              <a:ext cx="591829" cy="276999"/>
            </a:xfrm>
            <a:prstGeom prst="rect">
              <a:avLst/>
            </a:prstGeom>
            <a:noFill/>
          </p:spPr>
          <p:txBody>
            <a:bodyPr wrap="none" rtlCol="0">
              <a:spAutoFit/>
            </a:bodyPr>
            <a:lstStyle/>
            <a:p>
              <a:r>
                <a:rPr lang="en-US" sz="1200" dirty="0" smtClean="0"/>
                <a:t>0.083</a:t>
              </a:r>
              <a:endParaRPr lang="en-US" sz="1200" dirty="0"/>
            </a:p>
          </p:txBody>
        </p:sp>
        <p:sp>
          <p:nvSpPr>
            <p:cNvPr id="70" name="TextBox 69"/>
            <p:cNvSpPr txBox="1"/>
            <p:nvPr/>
          </p:nvSpPr>
          <p:spPr>
            <a:xfrm>
              <a:off x="2824642" y="2323786"/>
              <a:ext cx="591829" cy="276999"/>
            </a:xfrm>
            <a:prstGeom prst="rect">
              <a:avLst/>
            </a:prstGeom>
            <a:noFill/>
          </p:spPr>
          <p:txBody>
            <a:bodyPr wrap="none" rtlCol="0">
              <a:spAutoFit/>
            </a:bodyPr>
            <a:lstStyle/>
            <a:p>
              <a:r>
                <a:rPr lang="en-US" sz="1200" dirty="0" smtClean="0"/>
                <a:t>0.083</a:t>
              </a:r>
              <a:endParaRPr lang="en-US" sz="1200" dirty="0"/>
            </a:p>
          </p:txBody>
        </p:sp>
        <p:sp>
          <p:nvSpPr>
            <p:cNvPr id="71" name="TextBox 70"/>
            <p:cNvSpPr txBox="1"/>
            <p:nvPr/>
          </p:nvSpPr>
          <p:spPr>
            <a:xfrm>
              <a:off x="1663326" y="3276600"/>
              <a:ext cx="405880" cy="276999"/>
            </a:xfrm>
            <a:prstGeom prst="rect">
              <a:avLst/>
            </a:prstGeom>
            <a:noFill/>
          </p:spPr>
          <p:txBody>
            <a:bodyPr wrap="none" rtlCol="0">
              <a:spAutoFit/>
            </a:bodyPr>
            <a:lstStyle/>
            <a:p>
              <a:r>
                <a:rPr lang="en-US" sz="1200" dirty="0" smtClean="0"/>
                <a:t>0.3</a:t>
              </a:r>
              <a:endParaRPr lang="en-US" sz="1200" dirty="0"/>
            </a:p>
          </p:txBody>
        </p:sp>
        <p:sp>
          <p:nvSpPr>
            <p:cNvPr id="72" name="TextBox 71"/>
            <p:cNvSpPr txBox="1"/>
            <p:nvPr/>
          </p:nvSpPr>
          <p:spPr>
            <a:xfrm>
              <a:off x="1801188" y="2382637"/>
              <a:ext cx="386644" cy="276999"/>
            </a:xfrm>
            <a:prstGeom prst="rect">
              <a:avLst/>
            </a:prstGeom>
            <a:noFill/>
          </p:spPr>
          <p:txBody>
            <a:bodyPr wrap="none" rtlCol="0">
              <a:spAutoFit/>
            </a:bodyPr>
            <a:lstStyle/>
            <a:p>
              <a:r>
                <a:rPr lang="en-US" sz="1200" dirty="0" smtClean="0"/>
                <a:t>0.1</a:t>
              </a:r>
              <a:endParaRPr lang="en-US" sz="1200" dirty="0"/>
            </a:p>
          </p:txBody>
        </p:sp>
        <p:sp>
          <p:nvSpPr>
            <p:cNvPr id="73" name="TextBox 72"/>
            <p:cNvSpPr txBox="1"/>
            <p:nvPr/>
          </p:nvSpPr>
          <p:spPr>
            <a:xfrm>
              <a:off x="2603080" y="3162887"/>
              <a:ext cx="386644" cy="276999"/>
            </a:xfrm>
            <a:prstGeom prst="rect">
              <a:avLst/>
            </a:prstGeom>
            <a:noFill/>
          </p:spPr>
          <p:txBody>
            <a:bodyPr wrap="none" rtlCol="0">
              <a:spAutoFit/>
            </a:bodyPr>
            <a:lstStyle/>
            <a:p>
              <a:r>
                <a:rPr lang="en-US" sz="1200" dirty="0" smtClean="0"/>
                <a:t>0.1</a:t>
              </a:r>
              <a:endParaRPr lang="en-US" sz="1200" dirty="0"/>
            </a:p>
          </p:txBody>
        </p:sp>
        <p:sp>
          <p:nvSpPr>
            <p:cNvPr id="74" name="TextBox 73"/>
            <p:cNvSpPr txBox="1"/>
            <p:nvPr/>
          </p:nvSpPr>
          <p:spPr>
            <a:xfrm>
              <a:off x="2467209" y="2210072"/>
              <a:ext cx="386644" cy="276999"/>
            </a:xfrm>
            <a:prstGeom prst="rect">
              <a:avLst/>
            </a:prstGeom>
            <a:noFill/>
          </p:spPr>
          <p:txBody>
            <a:bodyPr wrap="none" rtlCol="0">
              <a:spAutoFit/>
            </a:bodyPr>
            <a:lstStyle/>
            <a:p>
              <a:r>
                <a:rPr lang="en-US" sz="1200" dirty="0" smtClean="0"/>
                <a:t>0.1</a:t>
              </a:r>
              <a:endParaRPr lang="en-US" sz="1200" dirty="0"/>
            </a:p>
          </p:txBody>
        </p:sp>
      </p:grpSp>
      <p:sp>
        <p:nvSpPr>
          <p:cNvPr id="75" name="Right Arrow 74"/>
          <p:cNvSpPr/>
          <p:nvPr/>
        </p:nvSpPr>
        <p:spPr>
          <a:xfrm>
            <a:off x="3962400" y="2358469"/>
            <a:ext cx="978408" cy="259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p:cNvGrpSpPr/>
          <p:nvPr/>
        </p:nvGrpSpPr>
        <p:grpSpPr>
          <a:xfrm>
            <a:off x="3385722" y="4111119"/>
            <a:ext cx="2471062" cy="2442867"/>
            <a:chOff x="1219200" y="1671933"/>
            <a:chExt cx="2471062" cy="2442867"/>
          </a:xfrm>
        </p:grpSpPr>
        <p:sp>
          <p:nvSpPr>
            <p:cNvPr id="77" name="Oval 76"/>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78" name="Oval 77"/>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79" name="Oval 78"/>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80" name="Oval 79"/>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81" name="Oval 80"/>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82" name="Straight Arrow Connector 81"/>
            <p:cNvCxnSpPr>
              <a:stCxn id="77" idx="6"/>
              <a:endCxn id="78"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78" idx="4"/>
              <a:endCxn id="79"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9" idx="2"/>
              <a:endCxn id="80"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stCxn id="77" idx="4"/>
              <a:endCxn id="80"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81" idx="0"/>
              <a:endCxn id="78"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78" idx="4"/>
              <a:endCxn id="81"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1" idx="1"/>
              <a:endCxn id="77"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stCxn id="81" idx="5"/>
              <a:endCxn id="79"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80" idx="7"/>
              <a:endCxn id="81"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1484442" y="1671933"/>
              <a:ext cx="386644" cy="276999"/>
            </a:xfrm>
            <a:prstGeom prst="rect">
              <a:avLst/>
            </a:prstGeom>
            <a:noFill/>
          </p:spPr>
          <p:txBody>
            <a:bodyPr wrap="none" rtlCol="0">
              <a:spAutoFit/>
            </a:bodyPr>
            <a:lstStyle/>
            <a:p>
              <a:r>
                <a:rPr lang="en-US" sz="1200" dirty="0" smtClean="0"/>
                <a:t>0.1</a:t>
              </a:r>
              <a:endParaRPr lang="en-US" sz="1200" dirty="0"/>
            </a:p>
          </p:txBody>
        </p:sp>
        <p:sp>
          <p:nvSpPr>
            <p:cNvPr id="92" name="TextBox 91"/>
            <p:cNvSpPr txBox="1"/>
            <p:nvPr/>
          </p:nvSpPr>
          <p:spPr>
            <a:xfrm>
              <a:off x="3026229" y="1671934"/>
              <a:ext cx="556563" cy="276999"/>
            </a:xfrm>
            <a:prstGeom prst="rect">
              <a:avLst/>
            </a:prstGeom>
            <a:noFill/>
          </p:spPr>
          <p:txBody>
            <a:bodyPr wrap="none" rtlCol="0">
              <a:spAutoFit/>
            </a:bodyPr>
            <a:lstStyle/>
            <a:p>
              <a:r>
                <a:rPr lang="en-US" sz="1200" dirty="0" smtClean="0"/>
                <a:t>0.133</a:t>
              </a:r>
              <a:endParaRPr lang="en-US" sz="1200" dirty="0"/>
            </a:p>
          </p:txBody>
        </p:sp>
        <p:sp>
          <p:nvSpPr>
            <p:cNvPr id="93" name="TextBox 92"/>
            <p:cNvSpPr txBox="1"/>
            <p:nvPr/>
          </p:nvSpPr>
          <p:spPr>
            <a:xfrm>
              <a:off x="3127287" y="3657600"/>
              <a:ext cx="562975" cy="276999"/>
            </a:xfrm>
            <a:prstGeom prst="rect">
              <a:avLst/>
            </a:prstGeom>
            <a:noFill/>
          </p:spPr>
          <p:txBody>
            <a:bodyPr wrap="none" rtlCol="0">
              <a:spAutoFit/>
            </a:bodyPr>
            <a:lstStyle/>
            <a:p>
              <a:r>
                <a:rPr lang="en-US" sz="1200" dirty="0" smtClean="0"/>
                <a:t>0.183</a:t>
              </a:r>
              <a:endParaRPr lang="en-US" sz="1200" dirty="0"/>
            </a:p>
          </p:txBody>
        </p:sp>
        <p:sp>
          <p:nvSpPr>
            <p:cNvPr id="94" name="TextBox 93"/>
            <p:cNvSpPr txBox="1"/>
            <p:nvPr/>
          </p:nvSpPr>
          <p:spPr>
            <a:xfrm>
              <a:off x="2209800" y="2667000"/>
              <a:ext cx="582211" cy="276999"/>
            </a:xfrm>
            <a:prstGeom prst="rect">
              <a:avLst/>
            </a:prstGeom>
            <a:noFill/>
          </p:spPr>
          <p:txBody>
            <a:bodyPr wrap="none" rtlCol="0">
              <a:spAutoFit/>
            </a:bodyPr>
            <a:lstStyle/>
            <a:p>
              <a:r>
                <a:rPr lang="en-US" sz="1200" dirty="0" smtClean="0"/>
                <a:t>0.383</a:t>
              </a:r>
              <a:endParaRPr lang="en-US" sz="1200" dirty="0"/>
            </a:p>
          </p:txBody>
        </p:sp>
        <p:sp>
          <p:nvSpPr>
            <p:cNvPr id="95" name="TextBox 94"/>
            <p:cNvSpPr txBox="1"/>
            <p:nvPr/>
          </p:nvSpPr>
          <p:spPr>
            <a:xfrm>
              <a:off x="1299418" y="3823900"/>
              <a:ext cx="407484" cy="276999"/>
            </a:xfrm>
            <a:prstGeom prst="rect">
              <a:avLst/>
            </a:prstGeom>
            <a:noFill/>
          </p:spPr>
          <p:txBody>
            <a:bodyPr wrap="none" rtlCol="0">
              <a:spAutoFit/>
            </a:bodyPr>
            <a:lstStyle/>
            <a:p>
              <a:r>
                <a:rPr lang="en-US" sz="1200" dirty="0" smtClean="0"/>
                <a:t>0.2</a:t>
              </a:r>
              <a:endParaRPr lang="en-US" sz="1200" dirty="0"/>
            </a:p>
          </p:txBody>
        </p:sp>
        <p:sp>
          <p:nvSpPr>
            <p:cNvPr id="96" name="TextBox 95"/>
            <p:cNvSpPr txBox="1"/>
            <p:nvPr/>
          </p:nvSpPr>
          <p:spPr>
            <a:xfrm>
              <a:off x="1943268" y="1736466"/>
              <a:ext cx="184731" cy="276999"/>
            </a:xfrm>
            <a:prstGeom prst="rect">
              <a:avLst/>
            </a:prstGeom>
            <a:noFill/>
          </p:spPr>
          <p:txBody>
            <a:bodyPr wrap="none" rtlCol="0">
              <a:spAutoFit/>
            </a:bodyPr>
            <a:lstStyle/>
            <a:p>
              <a:endParaRPr lang="en-US" sz="1200" dirty="0"/>
            </a:p>
          </p:txBody>
        </p:sp>
        <p:sp>
          <p:nvSpPr>
            <p:cNvPr id="97" name="TextBox 96"/>
            <p:cNvSpPr txBox="1"/>
            <p:nvPr/>
          </p:nvSpPr>
          <p:spPr>
            <a:xfrm>
              <a:off x="1320258" y="2160501"/>
              <a:ext cx="184731" cy="276999"/>
            </a:xfrm>
            <a:prstGeom prst="rect">
              <a:avLst/>
            </a:prstGeom>
            <a:noFill/>
          </p:spPr>
          <p:txBody>
            <a:bodyPr wrap="none" rtlCol="0">
              <a:spAutoFit/>
            </a:bodyPr>
            <a:lstStyle/>
            <a:p>
              <a:endParaRPr lang="en-US" sz="1200" dirty="0"/>
            </a:p>
          </p:txBody>
        </p:sp>
        <p:sp>
          <p:nvSpPr>
            <p:cNvPr id="98" name="TextBox 97"/>
            <p:cNvSpPr txBox="1"/>
            <p:nvPr/>
          </p:nvSpPr>
          <p:spPr>
            <a:xfrm>
              <a:off x="2557779" y="3608764"/>
              <a:ext cx="184731" cy="276999"/>
            </a:xfrm>
            <a:prstGeom prst="rect">
              <a:avLst/>
            </a:prstGeom>
            <a:noFill/>
          </p:spPr>
          <p:txBody>
            <a:bodyPr wrap="none" rtlCol="0">
              <a:spAutoFit/>
            </a:bodyPr>
            <a:lstStyle/>
            <a:p>
              <a:endParaRPr lang="en-US" sz="1200" dirty="0"/>
            </a:p>
          </p:txBody>
        </p:sp>
        <p:sp>
          <p:nvSpPr>
            <p:cNvPr id="99" name="TextBox 98"/>
            <p:cNvSpPr txBox="1"/>
            <p:nvPr/>
          </p:nvSpPr>
          <p:spPr>
            <a:xfrm>
              <a:off x="3127287" y="2470700"/>
              <a:ext cx="184731" cy="276999"/>
            </a:xfrm>
            <a:prstGeom prst="rect">
              <a:avLst/>
            </a:prstGeom>
            <a:noFill/>
          </p:spPr>
          <p:txBody>
            <a:bodyPr wrap="none" rtlCol="0">
              <a:spAutoFit/>
            </a:bodyPr>
            <a:lstStyle/>
            <a:p>
              <a:endParaRPr lang="en-US" sz="1200" dirty="0"/>
            </a:p>
          </p:txBody>
        </p:sp>
        <p:sp>
          <p:nvSpPr>
            <p:cNvPr id="100" name="TextBox 99"/>
            <p:cNvSpPr txBox="1"/>
            <p:nvPr/>
          </p:nvSpPr>
          <p:spPr>
            <a:xfrm>
              <a:off x="2824642" y="2323786"/>
              <a:ext cx="184731" cy="276999"/>
            </a:xfrm>
            <a:prstGeom prst="rect">
              <a:avLst/>
            </a:prstGeom>
            <a:noFill/>
          </p:spPr>
          <p:txBody>
            <a:bodyPr wrap="none" rtlCol="0">
              <a:spAutoFit/>
            </a:bodyPr>
            <a:lstStyle/>
            <a:p>
              <a:endParaRPr lang="en-US" sz="1200" dirty="0"/>
            </a:p>
          </p:txBody>
        </p:sp>
        <p:sp>
          <p:nvSpPr>
            <p:cNvPr id="101" name="TextBox 100"/>
            <p:cNvSpPr txBox="1"/>
            <p:nvPr/>
          </p:nvSpPr>
          <p:spPr>
            <a:xfrm>
              <a:off x="1663326" y="3276600"/>
              <a:ext cx="184731" cy="276999"/>
            </a:xfrm>
            <a:prstGeom prst="rect">
              <a:avLst/>
            </a:prstGeom>
            <a:noFill/>
          </p:spPr>
          <p:txBody>
            <a:bodyPr wrap="none" rtlCol="0">
              <a:spAutoFit/>
            </a:bodyPr>
            <a:lstStyle/>
            <a:p>
              <a:endParaRPr lang="en-US" sz="1200" dirty="0"/>
            </a:p>
          </p:txBody>
        </p:sp>
        <p:sp>
          <p:nvSpPr>
            <p:cNvPr id="102" name="TextBox 101"/>
            <p:cNvSpPr txBox="1"/>
            <p:nvPr/>
          </p:nvSpPr>
          <p:spPr>
            <a:xfrm>
              <a:off x="1801188" y="2382637"/>
              <a:ext cx="184731" cy="276999"/>
            </a:xfrm>
            <a:prstGeom prst="rect">
              <a:avLst/>
            </a:prstGeom>
            <a:noFill/>
          </p:spPr>
          <p:txBody>
            <a:bodyPr wrap="none" rtlCol="0">
              <a:spAutoFit/>
            </a:bodyPr>
            <a:lstStyle/>
            <a:p>
              <a:endParaRPr lang="en-US" sz="1200" dirty="0"/>
            </a:p>
          </p:txBody>
        </p:sp>
        <p:sp>
          <p:nvSpPr>
            <p:cNvPr id="103" name="TextBox 102"/>
            <p:cNvSpPr txBox="1"/>
            <p:nvPr/>
          </p:nvSpPr>
          <p:spPr>
            <a:xfrm>
              <a:off x="2603080" y="3162887"/>
              <a:ext cx="184731" cy="276999"/>
            </a:xfrm>
            <a:prstGeom prst="rect">
              <a:avLst/>
            </a:prstGeom>
            <a:noFill/>
          </p:spPr>
          <p:txBody>
            <a:bodyPr wrap="none" rtlCol="0">
              <a:spAutoFit/>
            </a:bodyPr>
            <a:lstStyle/>
            <a:p>
              <a:endParaRPr lang="en-US" sz="1200" dirty="0"/>
            </a:p>
          </p:txBody>
        </p:sp>
        <p:sp>
          <p:nvSpPr>
            <p:cNvPr id="104" name="TextBox 103"/>
            <p:cNvSpPr txBox="1"/>
            <p:nvPr/>
          </p:nvSpPr>
          <p:spPr>
            <a:xfrm>
              <a:off x="2467209" y="2210072"/>
              <a:ext cx="184731" cy="276999"/>
            </a:xfrm>
            <a:prstGeom prst="rect">
              <a:avLst/>
            </a:prstGeom>
            <a:noFill/>
          </p:spPr>
          <p:txBody>
            <a:bodyPr wrap="none" rtlCol="0">
              <a:spAutoFit/>
            </a:bodyPr>
            <a:lstStyle/>
            <a:p>
              <a:endParaRPr lang="en-US" sz="1200" dirty="0"/>
            </a:p>
          </p:txBody>
        </p:sp>
      </p:grpSp>
      <p:sp>
        <p:nvSpPr>
          <p:cNvPr id="105" name="Left Arrow 104"/>
          <p:cNvSpPr/>
          <p:nvPr/>
        </p:nvSpPr>
        <p:spPr>
          <a:xfrm rot="18182671">
            <a:off x="5862451" y="3928606"/>
            <a:ext cx="748926" cy="3062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smtClean="0"/>
              <a:t>6/21/2014</a:t>
            </a:r>
            <a:endParaRPr lang="en-US"/>
          </a:p>
        </p:txBody>
      </p:sp>
      <p:sp>
        <p:nvSpPr>
          <p:cNvPr id="3" name="Footer Placeholder 2"/>
          <p:cNvSpPr>
            <a:spLocks noGrp="1"/>
          </p:cNvSpPr>
          <p:nvPr>
            <p:ph type="ftr" sz="quarter" idx="11"/>
          </p:nvPr>
        </p:nvSpPr>
        <p:spPr/>
        <p:txBody>
          <a:bodyPr/>
          <a:lstStyle/>
          <a:p>
            <a:r>
              <a:rPr lang="en-US" smtClean="0"/>
              <a:t>CSE651B, B.Ramamurthy</a:t>
            </a:r>
            <a:endParaRPr lang="en-US"/>
          </a:p>
        </p:txBody>
      </p:sp>
      <p:sp>
        <p:nvSpPr>
          <p:cNvPr id="5" name="Slide Number Placeholder 4"/>
          <p:cNvSpPr>
            <a:spLocks noGrp="1"/>
          </p:cNvSpPr>
          <p:nvPr>
            <p:ph type="sldNum" sz="quarter" idx="12"/>
          </p:nvPr>
        </p:nvSpPr>
        <p:spPr/>
        <p:txBody>
          <a:bodyPr/>
          <a:lstStyle/>
          <a:p>
            <a:fld id="{EF768459-6212-4D2A-96F4-1C14D4B7F431}" type="slidenum">
              <a:rPr lang="en-US" smtClean="0"/>
              <a:t>64</a:t>
            </a:fld>
            <a:endParaRPr lang="en-US"/>
          </a:p>
        </p:txBody>
      </p:sp>
    </p:spTree>
    <p:extLst>
      <p:ext uri="{BB962C8B-B14F-4D97-AF65-F5344CB8AC3E}">
        <p14:creationId xmlns:p14="http://schemas.microsoft.com/office/powerpoint/2010/main" val="31696509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Mapper for PageRank</a:t>
            </a:r>
            <a:endParaRPr lang="en-US" dirty="0"/>
          </a:p>
        </p:txBody>
      </p:sp>
      <p:sp>
        <p:nvSpPr>
          <p:cNvPr id="3" name="Content Placeholder 2"/>
          <p:cNvSpPr>
            <a:spLocks noGrp="1"/>
          </p:cNvSpPr>
          <p:nvPr>
            <p:ph sz="quarter" idx="1"/>
          </p:nvPr>
        </p:nvSpPr>
        <p:spPr/>
        <p:txBody>
          <a:bodyPr/>
          <a:lstStyle/>
          <a:p>
            <a:pPr marL="0" indent="0">
              <a:buNone/>
            </a:pPr>
            <a:r>
              <a:rPr lang="en-US" dirty="0"/>
              <a:t>Class Mapper</a:t>
            </a:r>
          </a:p>
          <a:p>
            <a:pPr marL="0" indent="0">
              <a:buNone/>
            </a:pPr>
            <a:r>
              <a:rPr lang="en-US" dirty="0"/>
              <a:t> method map (</a:t>
            </a:r>
            <a:r>
              <a:rPr lang="en-US" dirty="0" err="1"/>
              <a:t>nid</a:t>
            </a:r>
            <a:r>
              <a:rPr lang="en-US" dirty="0"/>
              <a:t>, Node N)</a:t>
            </a:r>
          </a:p>
          <a:p>
            <a:pPr marL="0" indent="0">
              <a:buNone/>
            </a:pPr>
            <a:r>
              <a:rPr lang="en-US" dirty="0"/>
              <a:t>    </a:t>
            </a:r>
            <a:r>
              <a:rPr lang="en-US" dirty="0" smtClean="0"/>
              <a:t>p </a:t>
            </a:r>
            <a:r>
              <a:rPr lang="en-US" dirty="0">
                <a:sym typeface="Wingdings" pitchFamily="2" charset="2"/>
              </a:rPr>
              <a:t> </a:t>
            </a:r>
            <a:r>
              <a:rPr lang="en-US" dirty="0" err="1" smtClean="0">
                <a:sym typeface="Wingdings" pitchFamily="2" charset="2"/>
              </a:rPr>
              <a:t>N.Pagerank</a:t>
            </a:r>
            <a:r>
              <a:rPr lang="en-US" dirty="0" smtClean="0">
                <a:sym typeface="Wingdings" pitchFamily="2" charset="2"/>
              </a:rPr>
              <a:t>/|</a:t>
            </a:r>
            <a:r>
              <a:rPr lang="en-US" dirty="0" err="1" smtClean="0">
                <a:sym typeface="Wingdings" pitchFamily="2" charset="2"/>
              </a:rPr>
              <a:t>N.Adajacency</a:t>
            </a:r>
            <a:r>
              <a:rPr lang="en-US" dirty="0" smtClean="0">
                <a:sym typeface="Wingdings" pitchFamily="2" charset="2"/>
              </a:rPr>
              <a:t>|</a:t>
            </a:r>
            <a:endParaRPr lang="en-US" dirty="0">
              <a:sym typeface="Wingdings" pitchFamily="2" charset="2"/>
            </a:endParaRPr>
          </a:p>
          <a:p>
            <a:pPr marL="0" indent="0">
              <a:buNone/>
            </a:pPr>
            <a:r>
              <a:rPr lang="en-US" dirty="0">
                <a:sym typeface="Wingdings" pitchFamily="2" charset="2"/>
              </a:rPr>
              <a:t>    emit(</a:t>
            </a:r>
            <a:r>
              <a:rPr lang="en-US" dirty="0" err="1">
                <a:sym typeface="Wingdings" pitchFamily="2" charset="2"/>
              </a:rPr>
              <a:t>nid</a:t>
            </a:r>
            <a:r>
              <a:rPr lang="en-US" dirty="0">
                <a:sym typeface="Wingdings" pitchFamily="2" charset="2"/>
              </a:rPr>
              <a:t>, N)</a:t>
            </a:r>
          </a:p>
          <a:p>
            <a:pPr marL="0" indent="0">
              <a:buNone/>
            </a:pPr>
            <a:r>
              <a:rPr lang="en-US" dirty="0">
                <a:sym typeface="Wingdings" pitchFamily="2" charset="2"/>
              </a:rPr>
              <a:t>    for all m in N. </a:t>
            </a:r>
            <a:r>
              <a:rPr lang="en-US" dirty="0" err="1">
                <a:sym typeface="Wingdings" pitchFamily="2" charset="2"/>
              </a:rPr>
              <a:t>Adjacencylist</a:t>
            </a:r>
            <a:endParaRPr lang="en-US" dirty="0">
              <a:sym typeface="Wingdings" pitchFamily="2" charset="2"/>
            </a:endParaRPr>
          </a:p>
          <a:p>
            <a:pPr marL="0" indent="0">
              <a:buNone/>
            </a:pPr>
            <a:r>
              <a:rPr lang="en-US" dirty="0">
                <a:sym typeface="Wingdings" pitchFamily="2" charset="2"/>
              </a:rPr>
              <a:t>        emit(</a:t>
            </a:r>
            <a:r>
              <a:rPr lang="en-US" dirty="0" err="1">
                <a:sym typeface="Wingdings" pitchFamily="2" charset="2"/>
              </a:rPr>
              <a:t>nid</a:t>
            </a:r>
            <a:r>
              <a:rPr lang="en-US" dirty="0">
                <a:sym typeface="Wingdings" pitchFamily="2" charset="2"/>
              </a:rPr>
              <a:t> m, p</a:t>
            </a:r>
            <a:r>
              <a:rPr lang="en-US" dirty="0" smtClean="0">
                <a:sym typeface="Wingdings" pitchFamily="2" charset="2"/>
              </a:rPr>
              <a:t>)</a:t>
            </a:r>
          </a:p>
          <a:p>
            <a:pPr marL="0" indent="0">
              <a:buNone/>
            </a:pPr>
            <a:endParaRPr lang="en-US" dirty="0">
              <a:sym typeface="Wingdings" pitchFamily="2" charset="2"/>
            </a:endParaRPr>
          </a:p>
          <a:p>
            <a:pPr marL="0" indent="0">
              <a:buNone/>
            </a:pPr>
            <a:endParaRPr lang="en-US" dirty="0" smtClean="0">
              <a:sym typeface="Wingdings" pitchFamily="2" charset="2"/>
            </a:endParaRPr>
          </a:p>
          <a:p>
            <a:pPr marL="0" indent="0">
              <a:buNone/>
            </a:pPr>
            <a:r>
              <a:rPr lang="en-US" dirty="0" smtClean="0">
                <a:sym typeface="Wingdings" pitchFamily="2" charset="2"/>
              </a:rPr>
              <a:t>“divider”</a:t>
            </a:r>
            <a:endParaRPr lang="en-US" dirty="0"/>
          </a:p>
          <a:p>
            <a:pPr marL="0" indent="0">
              <a:buNone/>
            </a:pP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65</a:t>
            </a:fld>
            <a:endParaRPr lang="en-US"/>
          </a:p>
        </p:txBody>
      </p:sp>
    </p:spTree>
    <p:extLst>
      <p:ext uri="{BB962C8B-B14F-4D97-AF65-F5344CB8AC3E}">
        <p14:creationId xmlns:p14="http://schemas.microsoft.com/office/powerpoint/2010/main" val="388077031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Reducer for </a:t>
            </a:r>
            <a:r>
              <a:rPr lang="en-US" dirty="0" err="1" smtClean="0"/>
              <a:t>Pagerank</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Class Reducer</a:t>
            </a:r>
          </a:p>
          <a:p>
            <a:pPr marL="0" indent="0">
              <a:buNone/>
            </a:pPr>
            <a:r>
              <a:rPr lang="en-US" dirty="0"/>
              <a:t> </a:t>
            </a:r>
            <a:r>
              <a:rPr lang="en-US" dirty="0" smtClean="0"/>
              <a:t> method Reduce(</a:t>
            </a:r>
            <a:r>
              <a:rPr lang="en-US" dirty="0" err="1" smtClean="0"/>
              <a:t>nid</a:t>
            </a:r>
            <a:r>
              <a:rPr lang="en-US" dirty="0" smtClean="0"/>
              <a:t> m, [p1, p2, p3..])</a:t>
            </a:r>
          </a:p>
          <a:p>
            <a:pPr marL="0" indent="0">
              <a:buNone/>
            </a:pPr>
            <a:r>
              <a:rPr lang="en-US" dirty="0"/>
              <a:t> </a:t>
            </a:r>
            <a:r>
              <a:rPr lang="en-US" dirty="0" smtClean="0"/>
              <a:t>     Node M </a:t>
            </a:r>
            <a:r>
              <a:rPr lang="en-US" dirty="0" smtClean="0">
                <a:sym typeface="Wingdings" pitchFamily="2" charset="2"/>
              </a:rPr>
              <a:t> null; s = 0;</a:t>
            </a:r>
          </a:p>
          <a:p>
            <a:pPr marL="0" indent="0">
              <a:buNone/>
            </a:pPr>
            <a:r>
              <a:rPr lang="en-US" dirty="0">
                <a:sym typeface="Wingdings" pitchFamily="2" charset="2"/>
              </a:rPr>
              <a:t> </a:t>
            </a:r>
            <a:r>
              <a:rPr lang="en-US" dirty="0" smtClean="0">
                <a:sym typeface="Wingdings" pitchFamily="2" charset="2"/>
              </a:rPr>
              <a:t>     for all p in [p1,p2, ..]</a:t>
            </a:r>
          </a:p>
          <a:p>
            <a:pPr marL="0" indent="0">
              <a:buNone/>
            </a:pPr>
            <a:r>
              <a:rPr lang="en-US" dirty="0">
                <a:sym typeface="Wingdings" pitchFamily="2" charset="2"/>
              </a:rPr>
              <a:t> </a:t>
            </a:r>
            <a:r>
              <a:rPr lang="en-US" dirty="0" smtClean="0">
                <a:sym typeface="Wingdings" pitchFamily="2" charset="2"/>
              </a:rPr>
              <a:t>       { if p is a Node then M  p</a:t>
            </a:r>
          </a:p>
          <a:p>
            <a:pPr marL="0" indent="0">
              <a:buNone/>
            </a:pPr>
            <a:r>
              <a:rPr lang="en-US" dirty="0">
                <a:sym typeface="Wingdings" pitchFamily="2" charset="2"/>
              </a:rPr>
              <a:t> </a:t>
            </a:r>
            <a:r>
              <a:rPr lang="en-US" dirty="0" smtClean="0">
                <a:sym typeface="Wingdings" pitchFamily="2" charset="2"/>
              </a:rPr>
              <a:t>        else s  </a:t>
            </a:r>
            <a:r>
              <a:rPr lang="en-US" dirty="0" err="1" smtClean="0">
                <a:sym typeface="Wingdings" pitchFamily="2" charset="2"/>
              </a:rPr>
              <a:t>s+p</a:t>
            </a:r>
            <a:r>
              <a:rPr lang="en-US" dirty="0" smtClean="0">
                <a:sym typeface="Wingdings" pitchFamily="2" charset="2"/>
              </a:rPr>
              <a:t>}</a:t>
            </a:r>
          </a:p>
          <a:p>
            <a:pPr marL="0" indent="0">
              <a:buNone/>
            </a:pPr>
            <a:r>
              <a:rPr lang="en-US" dirty="0">
                <a:sym typeface="Wingdings" pitchFamily="2" charset="2"/>
              </a:rPr>
              <a:t> </a:t>
            </a:r>
            <a:r>
              <a:rPr lang="en-US" dirty="0" smtClean="0">
                <a:sym typeface="Wingdings" pitchFamily="2" charset="2"/>
              </a:rPr>
              <a:t>      </a:t>
            </a:r>
            <a:r>
              <a:rPr lang="en-US" dirty="0" err="1" smtClean="0">
                <a:sym typeface="Wingdings" pitchFamily="2" charset="2"/>
              </a:rPr>
              <a:t>M.pagerank</a:t>
            </a:r>
            <a:r>
              <a:rPr lang="en-US" dirty="0" smtClean="0">
                <a:sym typeface="Wingdings" pitchFamily="2" charset="2"/>
              </a:rPr>
              <a:t>  </a:t>
            </a:r>
            <a:r>
              <a:rPr lang="en-US" dirty="0">
                <a:sym typeface="Wingdings" pitchFamily="2" charset="2"/>
              </a:rPr>
              <a:t>s</a:t>
            </a:r>
            <a:endParaRPr lang="en-US" dirty="0" smtClean="0">
              <a:sym typeface="Wingdings" pitchFamily="2" charset="2"/>
            </a:endParaRPr>
          </a:p>
          <a:p>
            <a:pPr marL="0" indent="0">
              <a:buNone/>
            </a:pPr>
            <a:r>
              <a:rPr lang="en-US" dirty="0">
                <a:sym typeface="Wingdings" pitchFamily="2" charset="2"/>
              </a:rPr>
              <a:t> </a:t>
            </a:r>
            <a:r>
              <a:rPr lang="en-US" dirty="0" smtClean="0">
                <a:sym typeface="Wingdings" pitchFamily="2" charset="2"/>
              </a:rPr>
              <a:t>      emit (</a:t>
            </a:r>
            <a:r>
              <a:rPr lang="en-US" dirty="0" err="1" smtClean="0">
                <a:sym typeface="Wingdings" pitchFamily="2" charset="2"/>
              </a:rPr>
              <a:t>nid</a:t>
            </a:r>
            <a:r>
              <a:rPr lang="en-US" dirty="0" smtClean="0">
                <a:sym typeface="Wingdings" pitchFamily="2" charset="2"/>
              </a:rPr>
              <a:t> m, Node M)</a:t>
            </a:r>
          </a:p>
          <a:p>
            <a:pPr marL="0" indent="0">
              <a:buNone/>
            </a:pPr>
            <a:endParaRPr lang="en-US" dirty="0" smtClean="0">
              <a:sym typeface="Wingdings" pitchFamily="2" charset="2"/>
            </a:endParaRPr>
          </a:p>
          <a:p>
            <a:pPr marL="0" indent="0">
              <a:buNone/>
            </a:pPr>
            <a:r>
              <a:rPr lang="en-US" dirty="0" smtClean="0"/>
              <a:t>“aggregator”</a:t>
            </a:r>
          </a:p>
          <a:p>
            <a:pPr marL="0" indent="0">
              <a:buNone/>
            </a:pPr>
            <a:r>
              <a:rPr lang="en-US" dirty="0" smtClean="0"/>
              <a:t>At the reducer you get two types of items in the list.</a:t>
            </a:r>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66</a:t>
            </a:fld>
            <a:endParaRPr lang="en-US"/>
          </a:p>
        </p:txBody>
      </p:sp>
    </p:spTree>
    <p:extLst>
      <p:ext uri="{BB962C8B-B14F-4D97-AF65-F5344CB8AC3E}">
        <p14:creationId xmlns:p14="http://schemas.microsoft.com/office/powerpoint/2010/main" val="206450614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Points to ponder</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How to account for dangling nodes: one that has many incoming links and no outgoing links</a:t>
            </a:r>
          </a:p>
          <a:p>
            <a:pPr lvl="1"/>
            <a:r>
              <a:rPr lang="en-US" dirty="0" smtClean="0"/>
              <a:t>Simply redistributes its </a:t>
            </a:r>
            <a:r>
              <a:rPr lang="en-US" dirty="0" err="1" smtClean="0"/>
              <a:t>pagerank</a:t>
            </a:r>
            <a:r>
              <a:rPr lang="en-US" dirty="0" smtClean="0"/>
              <a:t> to all</a:t>
            </a:r>
          </a:p>
          <a:p>
            <a:pPr lvl="1"/>
            <a:r>
              <a:rPr lang="en-US" dirty="0" smtClean="0"/>
              <a:t>One iteration requires </a:t>
            </a:r>
            <a:r>
              <a:rPr lang="en-US" dirty="0" err="1" smtClean="0"/>
              <a:t>pagerank</a:t>
            </a:r>
            <a:r>
              <a:rPr lang="en-US" dirty="0" smtClean="0"/>
              <a:t> computation + redistribution of “unused” </a:t>
            </a:r>
            <a:r>
              <a:rPr lang="en-US" dirty="0" err="1" smtClean="0"/>
              <a:t>pagerank</a:t>
            </a:r>
            <a:endParaRPr lang="en-US" dirty="0" smtClean="0"/>
          </a:p>
          <a:p>
            <a:r>
              <a:rPr lang="en-US" dirty="0" err="1" smtClean="0"/>
              <a:t>Pagerank</a:t>
            </a:r>
            <a:r>
              <a:rPr lang="en-US" dirty="0" smtClean="0"/>
              <a:t> is iterated until convergence: when is convergence reached?</a:t>
            </a:r>
          </a:p>
          <a:p>
            <a:r>
              <a:rPr lang="en-US" dirty="0" smtClean="0"/>
              <a:t>Probability distribution over a large network means underflow of the value of </a:t>
            </a:r>
            <a:r>
              <a:rPr lang="en-US" dirty="0" err="1" smtClean="0"/>
              <a:t>pagerank</a:t>
            </a:r>
            <a:r>
              <a:rPr lang="en-US" dirty="0" smtClean="0"/>
              <a:t>.. Use log based computation</a:t>
            </a:r>
          </a:p>
          <a:p>
            <a:r>
              <a:rPr lang="en-US" dirty="0" smtClean="0"/>
              <a:t>MR: How do PRAM </a:t>
            </a:r>
            <a:r>
              <a:rPr lang="en-US" dirty="0" err="1" smtClean="0"/>
              <a:t>algs</a:t>
            </a:r>
            <a:r>
              <a:rPr lang="en-US" dirty="0" smtClean="0"/>
              <a:t>. translate to MR? how about math algorithms?</a:t>
            </a:r>
          </a:p>
          <a:p>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67</a:t>
            </a:fld>
            <a:endParaRPr lang="en-US"/>
          </a:p>
        </p:txBody>
      </p:sp>
    </p:spTree>
    <p:extLst>
      <p:ext uri="{BB962C8B-B14F-4D97-AF65-F5344CB8AC3E}">
        <p14:creationId xmlns:p14="http://schemas.microsoft.com/office/powerpoint/2010/main" val="14879090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sz="quarter" idx="1"/>
          </p:nvPr>
        </p:nvSpPr>
        <p:spPr/>
        <p:txBody>
          <a:bodyPr/>
          <a:lstStyle/>
          <a:p>
            <a:r>
              <a:rPr lang="en-US" dirty="0" smtClean="0"/>
              <a:t>Amazon </a:t>
            </a:r>
            <a:r>
              <a:rPr lang="en-US" dirty="0" smtClean="0"/>
              <a:t>Elastic cloud computing aws.amazon.com</a:t>
            </a:r>
          </a:p>
          <a:p>
            <a:r>
              <a:rPr lang="en-US" dirty="0" smtClean="0"/>
              <a:t>CCR: Video of 100-node cluster for processing a billion node k-nary tree</a:t>
            </a:r>
          </a:p>
          <a:p>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68</a:t>
            </a:fld>
            <a:endParaRPr lang="en-US"/>
          </a:p>
        </p:txBody>
      </p:sp>
    </p:spTree>
    <p:extLst>
      <p:ext uri="{BB962C8B-B14F-4D97-AF65-F5344CB8AC3E}">
        <p14:creationId xmlns:p14="http://schemas.microsoft.com/office/powerpoint/2010/main" val="42231034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pPr marL="457200" indent="-457200">
              <a:buFont typeface="+mj-lt"/>
              <a:buAutoNum type="arabicPeriod"/>
              <a:defRPr/>
            </a:pPr>
            <a:r>
              <a:rPr lang="en-US" sz="2000" dirty="0" smtClean="0"/>
              <a:t>Dean</a:t>
            </a:r>
            <a:r>
              <a:rPr lang="en-US" sz="2000" dirty="0"/>
              <a:t>, J. and </a:t>
            </a:r>
            <a:r>
              <a:rPr lang="en-US" sz="2000" dirty="0" err="1"/>
              <a:t>Ghemawat</a:t>
            </a:r>
            <a:r>
              <a:rPr lang="en-US" sz="2000" dirty="0"/>
              <a:t>, S. 2008. </a:t>
            </a:r>
            <a:r>
              <a:rPr lang="en-US" sz="2000" b="1" dirty="0"/>
              <a:t>MapReduce: simplified data processing on large clusters.</a:t>
            </a:r>
            <a:r>
              <a:rPr lang="en-US" sz="2000" dirty="0"/>
              <a:t> </a:t>
            </a:r>
            <a:r>
              <a:rPr lang="en-US" sz="2000" i="1" dirty="0"/>
              <a:t>Communication of ACM</a:t>
            </a:r>
            <a:r>
              <a:rPr lang="en-US" sz="2000" dirty="0"/>
              <a:t> 51, 1 (Jan. 2008), 107-113</a:t>
            </a:r>
            <a:r>
              <a:rPr lang="en-US" sz="2000" dirty="0" smtClean="0"/>
              <a:t>.</a:t>
            </a:r>
          </a:p>
          <a:p>
            <a:pPr marL="457200" indent="-457200">
              <a:buFont typeface="+mj-lt"/>
              <a:buAutoNum type="arabicPeriod"/>
              <a:defRPr/>
            </a:pPr>
            <a:r>
              <a:rPr lang="en-US" sz="2000" dirty="0"/>
              <a:t>Lin and Dyer (2010): Data-intensive text processing with MapReduce; </a:t>
            </a:r>
            <a:r>
              <a:rPr lang="en-US" sz="2000" dirty="0">
                <a:hlinkClick r:id="rId2"/>
              </a:rPr>
              <a:t>http://</a:t>
            </a:r>
            <a:r>
              <a:rPr lang="en-US" sz="2000" dirty="0" smtClean="0">
                <a:hlinkClick r:id="rId2"/>
              </a:rPr>
              <a:t>beowulf.csail.mit.edu/18.337-2012/MapReduce-book-final.pdf</a:t>
            </a:r>
            <a:endParaRPr lang="en-US" sz="2000" dirty="0"/>
          </a:p>
          <a:p>
            <a:pPr marL="457200" indent="-457200">
              <a:buFont typeface="+mj-lt"/>
              <a:buAutoNum type="arabicPeriod"/>
              <a:defRPr/>
            </a:pPr>
            <a:r>
              <a:rPr lang="en-US" sz="2000" dirty="0" err="1"/>
              <a:t>Cloudera</a:t>
            </a:r>
            <a:r>
              <a:rPr lang="en-US" sz="2000" dirty="0"/>
              <a:t> Videos by Aaron Kimball:</a:t>
            </a:r>
          </a:p>
          <a:p>
            <a:pPr>
              <a:buNone/>
              <a:defRPr/>
            </a:pPr>
            <a:r>
              <a:rPr lang="en-US" sz="2000" dirty="0"/>
              <a:t>      </a:t>
            </a:r>
            <a:r>
              <a:rPr lang="en-US" sz="2000" dirty="0">
                <a:hlinkClick r:id="rId3"/>
              </a:rPr>
              <a:t>http://</a:t>
            </a:r>
            <a:r>
              <a:rPr lang="en-US" sz="2000" dirty="0" smtClean="0">
                <a:hlinkClick r:id="rId3"/>
              </a:rPr>
              <a:t>www.cloudera.com/hadoop-training-basic</a:t>
            </a:r>
            <a:endParaRPr lang="en-US" sz="2000" dirty="0" smtClean="0"/>
          </a:p>
          <a:p>
            <a:pPr>
              <a:buNone/>
              <a:defRPr/>
            </a:pPr>
            <a:r>
              <a:rPr lang="en-US" sz="2000" smtClean="0"/>
              <a:t>4.    Apache </a:t>
            </a:r>
            <a:r>
              <a:rPr lang="en-US" sz="2000" dirty="0" err="1"/>
              <a:t>Hadoop</a:t>
            </a:r>
            <a:r>
              <a:rPr lang="en-US" sz="2000" dirty="0"/>
              <a:t> Tutorial: </a:t>
            </a:r>
            <a:r>
              <a:rPr lang="en-US" sz="2000" dirty="0">
                <a:hlinkClick r:id="rId4"/>
              </a:rPr>
              <a:t>http://hadoop.apache.org</a:t>
            </a:r>
            <a:r>
              <a:rPr lang="en-US" sz="2000" dirty="0">
                <a:hlinkClick r:id="rId5"/>
              </a:rPr>
              <a:t> http://hadoop.apache.org/core/docs/current/mapred_tutorial.html</a:t>
            </a:r>
            <a:endParaRPr lang="en-US" sz="2000" dirty="0"/>
          </a:p>
          <a:p>
            <a:pPr>
              <a:buNone/>
              <a:defRPr/>
            </a:pPr>
            <a:endParaRPr lang="en-US" sz="2000" dirty="0"/>
          </a:p>
          <a:p>
            <a:endParaRPr lang="en-US" sz="2000" dirty="0"/>
          </a:p>
          <a:p>
            <a:pPr>
              <a:buNone/>
              <a:defRPr/>
            </a:pPr>
            <a:endParaRPr lang="en-US" sz="2000" dirty="0"/>
          </a:p>
          <a:p>
            <a:endParaRPr lang="en-US" sz="2000"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69</a:t>
            </a:fld>
            <a:endParaRPr lang="en-US"/>
          </a:p>
        </p:txBody>
      </p:sp>
    </p:spTree>
    <p:extLst>
      <p:ext uri="{BB962C8B-B14F-4D97-AF65-F5344CB8AC3E}">
        <p14:creationId xmlns:p14="http://schemas.microsoft.com/office/powerpoint/2010/main" val="2998290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7</a:t>
            </a:fld>
            <a:endParaRPr lang="en-US"/>
          </a:p>
        </p:txBody>
      </p:sp>
      <p:sp>
        <p:nvSpPr>
          <p:cNvPr id="2" name="Title 1"/>
          <p:cNvSpPr>
            <a:spLocks noGrp="1"/>
          </p:cNvSpPr>
          <p:nvPr>
            <p:ph type="title" idx="4294967295"/>
          </p:nvPr>
        </p:nvSpPr>
        <p:spPr>
          <a:xfrm>
            <a:off x="0" y="274638"/>
            <a:ext cx="7467600" cy="1143000"/>
          </a:xfrm>
        </p:spPr>
        <p:txBody>
          <a:bodyPr>
            <a:normAutofit/>
          </a:bodyPr>
          <a:lstStyle/>
          <a:p>
            <a:r>
              <a:rPr lang="en-US" dirty="0" smtClean="0"/>
              <a:t>Data-intensive application characteristics</a:t>
            </a:r>
            <a:endParaRPr lang="en-US" dirty="0"/>
          </a:p>
        </p:txBody>
      </p:sp>
      <p:sp>
        <p:nvSpPr>
          <p:cNvPr id="6" name="Rectangle 5"/>
          <p:cNvSpPr/>
          <p:nvPr/>
        </p:nvSpPr>
        <p:spPr>
          <a:xfrm>
            <a:off x="152400" y="4876800"/>
            <a:ext cx="22860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AggregatedContent</a:t>
            </a:r>
            <a:r>
              <a:rPr lang="en-US" dirty="0" smtClean="0"/>
              <a:t> (Raw data)</a:t>
            </a:r>
            <a:endParaRPr lang="en-US" dirty="0"/>
          </a:p>
        </p:txBody>
      </p:sp>
      <p:sp>
        <p:nvSpPr>
          <p:cNvPr id="8" name="Rectangle 7"/>
          <p:cNvSpPr/>
          <p:nvPr/>
        </p:nvSpPr>
        <p:spPr>
          <a:xfrm>
            <a:off x="2362200" y="2743200"/>
            <a:ext cx="1524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Algorithms (thinking)</a:t>
            </a:r>
            <a:endParaRPr lang="en-US" dirty="0"/>
          </a:p>
        </p:txBody>
      </p:sp>
      <p:sp>
        <p:nvSpPr>
          <p:cNvPr id="9" name="Rectangle 8"/>
          <p:cNvSpPr/>
          <p:nvPr/>
        </p:nvSpPr>
        <p:spPr>
          <a:xfrm>
            <a:off x="3962400" y="4876800"/>
            <a:ext cx="17526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Reference</a:t>
            </a:r>
          </a:p>
          <a:p>
            <a:pPr algn="ctr"/>
            <a:r>
              <a:rPr lang="en-US" dirty="0" smtClean="0"/>
              <a:t>Structures</a:t>
            </a:r>
          </a:p>
          <a:p>
            <a:pPr algn="ctr"/>
            <a:r>
              <a:rPr lang="en-US" dirty="0" smtClean="0"/>
              <a:t>(knowledge)</a:t>
            </a:r>
            <a:endParaRPr lang="en-US" dirty="0"/>
          </a:p>
        </p:txBody>
      </p:sp>
      <p:sp>
        <p:nvSpPr>
          <p:cNvPr id="10" name="Rectangle 9"/>
          <p:cNvSpPr/>
          <p:nvPr/>
        </p:nvSpPr>
        <p:spPr>
          <a:xfrm>
            <a:off x="5715000" y="3733800"/>
            <a:ext cx="1981200" cy="9906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structures (infrastructure)</a:t>
            </a:r>
            <a:endParaRPr lang="en-US" dirty="0"/>
          </a:p>
        </p:txBody>
      </p:sp>
      <p:cxnSp>
        <p:nvCxnSpPr>
          <p:cNvPr id="12" name="Straight Arrow Connector 11"/>
          <p:cNvCxnSpPr>
            <a:stCxn id="6" idx="0"/>
            <a:endCxn id="8" idx="2"/>
          </p:cNvCxnSpPr>
          <p:nvPr/>
        </p:nvCxnSpPr>
        <p:spPr>
          <a:xfrm flipV="1">
            <a:off x="1295400" y="3657600"/>
            <a:ext cx="18288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a:off x="3124200" y="3657600"/>
            <a:ext cx="17145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9" idx="1"/>
          </p:cNvCxnSpPr>
          <p:nvPr/>
        </p:nvCxnSpPr>
        <p:spPr>
          <a:xfrm>
            <a:off x="2438400" y="5334000"/>
            <a:ext cx="1524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3"/>
            <a:endCxn id="10" idx="1"/>
          </p:cNvCxnSpPr>
          <p:nvPr/>
        </p:nvCxnSpPr>
        <p:spPr>
          <a:xfrm flipV="1">
            <a:off x="2438400" y="4229100"/>
            <a:ext cx="3276600" cy="11049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10" idx="1"/>
          </p:cNvCxnSpPr>
          <p:nvPr/>
        </p:nvCxnSpPr>
        <p:spPr>
          <a:xfrm rot="16200000" flipH="1">
            <a:off x="4133850" y="2647950"/>
            <a:ext cx="571500" cy="259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572000" y="1905000"/>
            <a:ext cx="1600200" cy="762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Models</a:t>
            </a:r>
            <a:endParaRPr lang="en-US" dirty="0">
              <a:solidFill>
                <a:schemeClr val="tx1"/>
              </a:solidFill>
            </a:endParaRPr>
          </a:p>
        </p:txBody>
      </p:sp>
      <p:cxnSp>
        <p:nvCxnSpPr>
          <p:cNvPr id="15" name="Straight Arrow Connector 14"/>
          <p:cNvCxnSpPr>
            <a:stCxn id="8" idx="3"/>
            <a:endCxn id="11" idx="2"/>
          </p:cNvCxnSpPr>
          <p:nvPr/>
        </p:nvCxnSpPr>
        <p:spPr>
          <a:xfrm flipV="1">
            <a:off x="3886200" y="2667000"/>
            <a:ext cx="14859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Footer Placeholder 27"/>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267990256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Messages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MapReduce (MR) algorithm is for distributed processing of big-data</a:t>
            </a:r>
          </a:p>
          <a:p>
            <a:r>
              <a:rPr lang="en-US" dirty="0" smtClean="0"/>
              <a:t>Apache </a:t>
            </a:r>
            <a:r>
              <a:rPr lang="en-US" dirty="0" err="1" smtClean="0"/>
              <a:t>Hadoop</a:t>
            </a:r>
            <a:r>
              <a:rPr lang="en-US" dirty="0" smtClean="0"/>
              <a:t> (open source) provides the distributed infrastructure for MR </a:t>
            </a:r>
          </a:p>
          <a:p>
            <a:r>
              <a:rPr lang="en-US" dirty="0" smtClean="0"/>
              <a:t>Most challenging aspect is designing the MR algorithm for solving a problem; it is different mind-set;</a:t>
            </a:r>
          </a:p>
          <a:p>
            <a:pPr lvl="1"/>
            <a:r>
              <a:rPr lang="en-US" dirty="0" smtClean="0"/>
              <a:t>Visualizing data as </a:t>
            </a:r>
            <a:r>
              <a:rPr lang="en-US" dirty="0" err="1" smtClean="0"/>
              <a:t>key,value</a:t>
            </a:r>
            <a:r>
              <a:rPr lang="en-US" dirty="0" smtClean="0"/>
              <a:t> pairs; distributed parallel </a:t>
            </a:r>
            <a:r>
              <a:rPr lang="en-US" smtClean="0"/>
              <a:t>processing;</a:t>
            </a:r>
          </a:p>
          <a:p>
            <a:pPr lvl="1"/>
            <a:r>
              <a:rPr lang="en-US" smtClean="0"/>
              <a:t>Probably  </a:t>
            </a:r>
            <a:r>
              <a:rPr lang="en-US" dirty="0" smtClean="0"/>
              <a:t>beautiful MR solutions can be designed for classical Math problems.</a:t>
            </a:r>
          </a:p>
          <a:p>
            <a:pPr lvl="1"/>
            <a:r>
              <a:rPr lang="en-US" dirty="0" smtClean="0"/>
              <a:t>It is not just mapper and reducer, but also other operations such as combiner, </a:t>
            </a:r>
            <a:r>
              <a:rPr lang="en-US" dirty="0" err="1" smtClean="0"/>
              <a:t>partitioner</a:t>
            </a:r>
            <a:r>
              <a:rPr lang="en-US" dirty="0" smtClean="0"/>
              <a:t> that have be cleverly used for solving large scale problems.</a:t>
            </a:r>
          </a:p>
          <a:p>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Footer Placeholder 4"/>
          <p:cNvSpPr>
            <a:spLocks noGrp="1"/>
          </p:cNvSpPr>
          <p:nvPr>
            <p:ph type="ftr" sz="quarter" idx="11"/>
          </p:nvPr>
        </p:nvSpPr>
        <p:spPr/>
        <p:txBody>
          <a:bodyPr/>
          <a:lstStyle/>
          <a:p>
            <a:r>
              <a:rPr lang="en-US" smtClean="0"/>
              <a:t>CSE651B,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70</a:t>
            </a:fld>
            <a:endParaRPr lang="en-US"/>
          </a:p>
        </p:txBody>
      </p:sp>
    </p:spTree>
    <p:extLst>
      <p:ext uri="{BB962C8B-B14F-4D97-AF65-F5344CB8AC3E}">
        <p14:creationId xmlns:p14="http://schemas.microsoft.com/office/powerpoint/2010/main" val="4192601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Elements</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8</a:t>
            </a:fld>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Aggregated content</a:t>
            </a:r>
            <a:r>
              <a:rPr lang="en-US" dirty="0" smtClean="0"/>
              <a:t>: large amount of data pertinent to the specific application; each piece of information is typically connected to many other pieces. Ex: DBs</a:t>
            </a:r>
          </a:p>
          <a:p>
            <a:r>
              <a:rPr lang="en-US" b="1" dirty="0" smtClean="0"/>
              <a:t>Reference structures</a:t>
            </a:r>
            <a:r>
              <a:rPr lang="en-US" dirty="0" smtClean="0"/>
              <a:t>: Structures that provide one or more structural and semantic interpretations of the content. Reference structure about specific domain of knowledge come in three flavors: dictionaries, knowledge bases, and </a:t>
            </a:r>
            <a:r>
              <a:rPr lang="en-US" dirty="0" err="1" smtClean="0"/>
              <a:t>ontologies</a:t>
            </a:r>
            <a:endParaRPr lang="en-US" dirty="0" smtClean="0"/>
          </a:p>
          <a:p>
            <a:r>
              <a:rPr lang="en-US" b="1" dirty="0" smtClean="0"/>
              <a:t>Algorithms</a:t>
            </a:r>
            <a:r>
              <a:rPr lang="en-US" dirty="0" smtClean="0"/>
              <a:t>: modules that allows the application to harness the information which is hidden in the data. Applied on aggregated content and some times require reference structure Ex: </a:t>
            </a:r>
            <a:r>
              <a:rPr lang="en-US" dirty="0" err="1" smtClean="0"/>
              <a:t>MapReduce</a:t>
            </a:r>
            <a:endParaRPr lang="en-US" dirty="0" smtClean="0"/>
          </a:p>
          <a:p>
            <a:r>
              <a:rPr lang="en-US" b="1" dirty="0" smtClean="0"/>
              <a:t>Data Structures</a:t>
            </a:r>
            <a:r>
              <a:rPr lang="en-US" dirty="0" smtClean="0"/>
              <a:t>: newer data structures to leverage the scale and the WORM characteristics; ex: MS Azure, Apache </a:t>
            </a:r>
            <a:r>
              <a:rPr lang="en-US" dirty="0" err="1" smtClean="0"/>
              <a:t>Hadoop</a:t>
            </a:r>
            <a:r>
              <a:rPr lang="en-US" dirty="0" smtClean="0"/>
              <a:t>, Google </a:t>
            </a:r>
            <a:r>
              <a:rPr lang="en-US" dirty="0" err="1" smtClean="0"/>
              <a:t>BigTable</a:t>
            </a:r>
            <a:endParaRPr lang="en-US" dirty="0"/>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920566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of data-intensive applications</a:t>
            </a:r>
            <a:endParaRPr lang="en-US" dirty="0"/>
          </a:p>
        </p:txBody>
      </p:sp>
      <p:sp>
        <p:nvSpPr>
          <p:cNvPr id="4" name="Date Placeholder 3"/>
          <p:cNvSpPr>
            <a:spLocks noGrp="1"/>
          </p:cNvSpPr>
          <p:nvPr>
            <p:ph type="dt" sz="half" idx="10"/>
          </p:nvPr>
        </p:nvSpPr>
        <p:spPr/>
        <p:txBody>
          <a:bodyPr/>
          <a:lstStyle/>
          <a:p>
            <a:r>
              <a:rPr lang="en-US" smtClean="0"/>
              <a:t>6/21/2014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9</a:t>
            </a:fld>
            <a:endParaRPr lang="en-US"/>
          </a:p>
        </p:txBody>
      </p:sp>
      <p:sp>
        <p:nvSpPr>
          <p:cNvPr id="3" name="Content Placeholder 2"/>
          <p:cNvSpPr>
            <a:spLocks noGrp="1"/>
          </p:cNvSpPr>
          <p:nvPr>
            <p:ph sz="quarter" idx="1"/>
          </p:nvPr>
        </p:nvSpPr>
        <p:spPr/>
        <p:txBody>
          <a:bodyPr>
            <a:normAutofit lnSpcReduction="10000"/>
          </a:bodyPr>
          <a:lstStyle/>
          <a:p>
            <a:r>
              <a:rPr lang="en-US" dirty="0" smtClean="0"/>
              <a:t>Search engines</a:t>
            </a:r>
          </a:p>
          <a:p>
            <a:r>
              <a:rPr lang="en-US" dirty="0" smtClean="0"/>
              <a:t>Automobile design and diagnostics</a:t>
            </a:r>
          </a:p>
          <a:p>
            <a:r>
              <a:rPr lang="en-US" dirty="0" smtClean="0"/>
              <a:t>Recommendation </a:t>
            </a:r>
            <a:r>
              <a:rPr lang="en-US" dirty="0" smtClean="0"/>
              <a:t>systems: </a:t>
            </a:r>
          </a:p>
          <a:p>
            <a:pPr lvl="1"/>
            <a:r>
              <a:rPr lang="en-US" dirty="0" err="1" smtClean="0"/>
              <a:t>CineMatch</a:t>
            </a:r>
            <a:r>
              <a:rPr lang="en-US" dirty="0" smtClean="0"/>
              <a:t> of Netflix Inc. movie recommendations</a:t>
            </a:r>
          </a:p>
          <a:p>
            <a:pPr lvl="1"/>
            <a:r>
              <a:rPr lang="en-US" dirty="0" smtClean="0"/>
              <a:t>Amazon.com: book/product recommendations</a:t>
            </a:r>
          </a:p>
          <a:p>
            <a:r>
              <a:rPr lang="en-US" dirty="0" smtClean="0"/>
              <a:t>Biological systems: high throughput sequences (HTS)</a:t>
            </a:r>
          </a:p>
          <a:p>
            <a:pPr lvl="1"/>
            <a:r>
              <a:rPr lang="en-US" dirty="0" smtClean="0"/>
              <a:t>Analysis: disease-gene match</a:t>
            </a:r>
          </a:p>
          <a:p>
            <a:pPr lvl="1"/>
            <a:r>
              <a:rPr lang="en-US" dirty="0" smtClean="0"/>
              <a:t>Query/search for gene sequences</a:t>
            </a:r>
          </a:p>
          <a:p>
            <a:r>
              <a:rPr lang="en-US" dirty="0" smtClean="0"/>
              <a:t>Space exploration</a:t>
            </a:r>
          </a:p>
          <a:p>
            <a:r>
              <a:rPr lang="en-US" dirty="0" smtClean="0"/>
              <a:t>Financial analysis</a:t>
            </a:r>
          </a:p>
        </p:txBody>
      </p:sp>
      <p:sp>
        <p:nvSpPr>
          <p:cNvPr id="6" name="Footer Placeholder 5"/>
          <p:cNvSpPr>
            <a:spLocks noGrp="1"/>
          </p:cNvSpPr>
          <p:nvPr>
            <p:ph type="ftr" sz="quarter" idx="11"/>
          </p:nvPr>
        </p:nvSpPr>
        <p:spPr/>
        <p:txBody>
          <a:bodyPr/>
          <a:lstStyle/>
          <a:p>
            <a:r>
              <a:rPr lang="en-US" smtClean="0"/>
              <a:t>CSE651B, B.Ramamurthy</a:t>
            </a:r>
            <a:endParaRPr lang="en-US"/>
          </a:p>
        </p:txBody>
      </p:sp>
    </p:spTree>
    <p:extLst>
      <p:ext uri="{BB962C8B-B14F-4D97-AF65-F5344CB8AC3E}">
        <p14:creationId xmlns:p14="http://schemas.microsoft.com/office/powerpoint/2010/main" val="30363102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TotalTime>
  <Words>5412</Words>
  <Application>Microsoft Office PowerPoint</Application>
  <PresentationFormat>On-screen Show (4:3)</PresentationFormat>
  <Paragraphs>1179</Paragraphs>
  <Slides>70</Slides>
  <Notes>30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Civic</vt:lpstr>
      <vt:lpstr>Emerging Applications and Platforms#7: Big Data Algorithms and Infrastructures</vt:lpstr>
      <vt:lpstr>Big-Data computing</vt:lpstr>
      <vt:lpstr>Big-data Problem Solving Approaches </vt:lpstr>
      <vt:lpstr>Data Deluge: smallest to largest</vt:lpstr>
      <vt:lpstr>Intelligence and Scale of Data</vt:lpstr>
      <vt:lpstr>Characteristics of intelligent applications</vt:lpstr>
      <vt:lpstr>Data-intensive application characteristics</vt:lpstr>
      <vt:lpstr>Basic Elements</vt:lpstr>
      <vt:lpstr>Examples of data-intensive applications</vt:lpstr>
      <vt:lpstr>More intelligent data-intensive applications</vt:lpstr>
      <vt:lpstr>Algorithms</vt:lpstr>
      <vt:lpstr>Different Type of Storage </vt:lpstr>
      <vt:lpstr>Big-data Concepts</vt:lpstr>
      <vt:lpstr>Data &amp; Analytics</vt:lpstr>
      <vt:lpstr>Cloud Computing </vt:lpstr>
      <vt:lpstr>Enabling Technologies for Cloud computing</vt:lpstr>
      <vt:lpstr>Evolution of the service concept</vt:lpstr>
      <vt:lpstr>An Innovative Approach to Parallel Processing Data</vt:lpstr>
      <vt:lpstr>The Context: Big-data</vt:lpstr>
      <vt:lpstr>More context</vt:lpstr>
      <vt:lpstr>Introduction</vt:lpstr>
      <vt:lpstr>MapReduce</vt:lpstr>
      <vt:lpstr>What is MapReduce?</vt:lpstr>
      <vt:lpstr>Big idea behind MR</vt:lpstr>
      <vt:lpstr>Big idea (contd.)</vt:lpstr>
      <vt:lpstr>Issues to be addressed</vt:lpstr>
      <vt:lpstr>MapReduce Basics</vt:lpstr>
      <vt:lpstr>From CS Foundations to MapReduce (Example#1)</vt:lpstr>
      <vt:lpstr>Word Counter and Result Table</vt:lpstr>
      <vt:lpstr>Multiple Instances of Word Counter</vt:lpstr>
      <vt:lpstr>Improve Word Counter for Performance </vt:lpstr>
      <vt:lpstr>Peta-scale Data</vt:lpstr>
      <vt:lpstr>Addressing the Scale Issue</vt:lpstr>
      <vt:lpstr>Peta-scale Data</vt:lpstr>
      <vt:lpstr>Peta Scale Data is Commonly Distributed </vt:lpstr>
      <vt:lpstr>Write Once Read Many (WORM) data</vt:lpstr>
      <vt:lpstr>WORM Data is Amenable to Parallelism</vt:lpstr>
      <vt:lpstr>Divide and Conquer: Provision Computing at Data Location</vt:lpstr>
      <vt:lpstr>Mapper and Reducer</vt:lpstr>
      <vt:lpstr>Map Operation</vt:lpstr>
      <vt:lpstr>MapReduce Example #2</vt:lpstr>
      <vt:lpstr>MapReduce Design</vt:lpstr>
      <vt:lpstr>The code</vt:lpstr>
      <vt:lpstr>Problem#2</vt:lpstr>
      <vt:lpstr>MapReduce Example: Mapper </vt:lpstr>
      <vt:lpstr>MapReduce Example: Shuffle to the Reducer</vt:lpstr>
      <vt:lpstr>More on MR</vt:lpstr>
      <vt:lpstr>MapReduce Characteristics</vt:lpstr>
      <vt:lpstr>Classes of problems “mapreducable”</vt:lpstr>
      <vt:lpstr>Scope of MapReduce </vt:lpstr>
      <vt:lpstr>Lets Review Map/Reducer</vt:lpstr>
      <vt:lpstr>Hadoop</vt:lpstr>
      <vt:lpstr>What is Hadoop?</vt:lpstr>
      <vt:lpstr>Hadoop</vt:lpstr>
      <vt:lpstr>Basic Features: HDFS</vt:lpstr>
      <vt:lpstr>Hadoop Distributed File System</vt:lpstr>
      <vt:lpstr>Hadoop Distributed File System</vt:lpstr>
      <vt:lpstr>From Brad Hedlund: a very nice picture</vt:lpstr>
      <vt:lpstr>More on MR</vt:lpstr>
      <vt:lpstr>Classes of problems “mapreducable”</vt:lpstr>
      <vt:lpstr>Page Rank</vt:lpstr>
      <vt:lpstr>General idea</vt:lpstr>
      <vt:lpstr>PageRank Formula</vt:lpstr>
      <vt:lpstr>PageRank: Walk Through</vt:lpstr>
      <vt:lpstr>Mapper for PageRank</vt:lpstr>
      <vt:lpstr>Reducer for Pagerank</vt:lpstr>
      <vt:lpstr>Issues; Points to ponder</vt:lpstr>
      <vt:lpstr>Demo</vt:lpstr>
      <vt:lpstr>References</vt:lpstr>
      <vt:lpstr>Take Home Messages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 Algorithms and Infrastructures</dc:title>
  <dc:creator>bina</dc:creator>
  <cp:lastModifiedBy>bina</cp:lastModifiedBy>
  <cp:revision>12</cp:revision>
  <dcterms:created xsi:type="dcterms:W3CDTF">2014-06-17T12:01:34Z</dcterms:created>
  <dcterms:modified xsi:type="dcterms:W3CDTF">2014-06-20T13:28:12Z</dcterms:modified>
</cp:coreProperties>
</file>