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0"/>
  </p:notesMasterIdLst>
  <p:sldIdLst>
    <p:sldId id="256" r:id="rId2"/>
    <p:sldId id="259" r:id="rId3"/>
    <p:sldId id="26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0" r:id="rId14"/>
    <p:sldId id="271" r:id="rId15"/>
    <p:sldId id="272" r:id="rId16"/>
    <p:sldId id="273" r:id="rId17"/>
    <p:sldId id="265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8C23D-6D21-40D2-823B-D66EF49093F4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4A184-93DC-4A22-BC73-D0201700C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5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ran.r-project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ran.r-project.org/doc/contrib/Verzani-SimpleR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5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syntax</a:t>
            </a:r>
          </a:p>
          <a:p>
            <a:r>
              <a:rPr lang="en-US" dirty="0" smtClean="0"/>
              <a:t>R Control structures</a:t>
            </a:r>
          </a:p>
          <a:p>
            <a:r>
              <a:rPr lang="en-US" dirty="0" smtClean="0"/>
              <a:t>R Objects</a:t>
            </a:r>
          </a:p>
          <a:p>
            <a:r>
              <a:rPr lang="en-US" dirty="0" smtClean="0"/>
              <a:t>R formulas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7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 language is composed of series of expression resulting in a value</a:t>
            </a:r>
          </a:p>
          <a:p>
            <a:r>
              <a:rPr lang="en-US" dirty="0" smtClean="0"/>
              <a:t>Examples of expression include assignment statements, conditional statements, and arithmetic expressions</a:t>
            </a:r>
          </a:p>
          <a:p>
            <a:pPr marL="109728" indent="0">
              <a:buNone/>
            </a:pPr>
            <a:r>
              <a:rPr lang="en-US" dirty="0"/>
              <a:t>&gt; a&lt;- 42</a:t>
            </a:r>
          </a:p>
          <a:p>
            <a:pPr marL="109728" indent="0">
              <a:buNone/>
            </a:pPr>
            <a:r>
              <a:rPr lang="en-US" dirty="0"/>
              <a:t>&gt; b &lt;- a%% 5</a:t>
            </a:r>
          </a:p>
          <a:p>
            <a:pPr marL="109728" indent="0">
              <a:buNone/>
            </a:pPr>
            <a:r>
              <a:rPr lang="en-US" dirty="0"/>
              <a:t>&gt; if (b == 0) " a divisible evenly by 5" else " not evenly divisible by 5"</a:t>
            </a:r>
          </a:p>
          <a:p>
            <a:pPr marL="109728" indent="0">
              <a:buNone/>
            </a:pPr>
            <a:r>
              <a:rPr lang="en-US" dirty="0"/>
              <a:t>[1] " not evenly divisible by 5"</a:t>
            </a:r>
          </a:p>
          <a:p>
            <a:r>
              <a:rPr lang="en-US" dirty="0" smtClean="0"/>
              <a:t>Variables in R are called symbols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Syntax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946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 items vectors, lists, even functions are considered as objects in R</a:t>
            </a:r>
          </a:p>
          <a:p>
            <a:r>
              <a:rPr lang="en-US" dirty="0" smtClean="0"/>
              <a:t>Example :  a vector of integers , and then floats</a:t>
            </a:r>
          </a:p>
          <a:p>
            <a:pPr lvl="1"/>
            <a:r>
              <a:rPr lang="fr-FR" dirty="0"/>
              <a:t>p&lt;- c(6, 8,4,5,78)</a:t>
            </a:r>
          </a:p>
          <a:p>
            <a:pPr lvl="1"/>
            <a:r>
              <a:rPr lang="fr-FR" dirty="0"/>
              <a:t>p</a:t>
            </a:r>
          </a:p>
          <a:p>
            <a:pPr lvl="1"/>
            <a:r>
              <a:rPr lang="fr-FR" dirty="0"/>
              <a:t>q&lt;- c(5.6, 4.5, 7.8, 9.3)</a:t>
            </a:r>
          </a:p>
          <a:p>
            <a:pPr lvl="1"/>
            <a:r>
              <a:rPr lang="fr-FR" dirty="0" smtClean="0"/>
              <a:t>Q</a:t>
            </a:r>
          </a:p>
          <a:p>
            <a:r>
              <a:rPr lang="fr-FR" dirty="0" smtClean="0"/>
              <a:t>A </a:t>
            </a:r>
            <a:r>
              <a:rPr lang="fr-FR" dirty="0" err="1" smtClean="0"/>
              <a:t>list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made of items of </a:t>
            </a:r>
            <a:r>
              <a:rPr lang="fr-FR" dirty="0" err="1" smtClean="0"/>
              <a:t>any</a:t>
            </a:r>
            <a:r>
              <a:rPr lang="fr-FR" dirty="0" smtClean="0"/>
              <a:t> type</a:t>
            </a:r>
          </a:p>
          <a:p>
            <a:endParaRPr lang="fr-FR" dirty="0"/>
          </a:p>
          <a:p>
            <a:pPr marL="109728" indent="0">
              <a:buNone/>
            </a:pPr>
            <a:r>
              <a:rPr lang="pt-BR" dirty="0"/>
              <a:t>&gt; r&lt;- list(p, q, "this demo")</a:t>
            </a:r>
          </a:p>
          <a:p>
            <a:pPr marL="109728" indent="0">
              <a:buNone/>
            </a:pPr>
            <a:r>
              <a:rPr lang="pt-BR" dirty="0"/>
              <a:t>&gt; r</a:t>
            </a:r>
          </a:p>
          <a:p>
            <a:pPr marL="109728" indent="0">
              <a:buNone/>
            </a:pPr>
            <a:r>
              <a:rPr lang="pt-BR" dirty="0"/>
              <a:t>[[1]]</a:t>
            </a:r>
          </a:p>
          <a:p>
            <a:pPr marL="109728" indent="0">
              <a:buNone/>
            </a:pPr>
            <a:r>
              <a:rPr lang="pt-BR" dirty="0"/>
              <a:t>[1]  6  8  4  5 78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/>
              <a:t>[[2]]</a:t>
            </a:r>
          </a:p>
          <a:p>
            <a:pPr marL="109728" indent="0">
              <a:buNone/>
            </a:pPr>
            <a:r>
              <a:rPr lang="pt-BR" dirty="0"/>
              <a:t>[1] 5.6 4.5 7.8 9.3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/>
              <a:t>[[3]]</a:t>
            </a:r>
          </a:p>
          <a:p>
            <a:pPr marL="109728" indent="0">
              <a:buNone/>
            </a:pPr>
            <a:r>
              <a:rPr lang="pt-BR" dirty="0"/>
              <a:t>[1] "this </a:t>
            </a:r>
            <a:r>
              <a:rPr lang="pt-BR" dirty="0" smtClean="0"/>
              <a:t>demo“</a:t>
            </a:r>
          </a:p>
          <a:p>
            <a:pPr marL="109728" indent="0">
              <a:buNone/>
            </a:pPr>
            <a:endParaRPr lang="pt-BR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23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&gt; v &lt;- c(1,2,3)</a:t>
            </a:r>
          </a:p>
          <a:p>
            <a:r>
              <a:rPr lang="en-US" dirty="0"/>
              <a:t>&gt; v</a:t>
            </a:r>
          </a:p>
          <a:p>
            <a:r>
              <a:rPr lang="en-US" dirty="0"/>
              <a:t>[1] 1 2 3</a:t>
            </a:r>
          </a:p>
          <a:p>
            <a:r>
              <a:rPr lang="en-US" dirty="0"/>
              <a:t>&gt; length(v) &lt;- 4</a:t>
            </a:r>
          </a:p>
          <a:p>
            <a:r>
              <a:rPr lang="en-US" dirty="0"/>
              <a:t>&gt; v</a:t>
            </a:r>
          </a:p>
          <a:p>
            <a:r>
              <a:rPr lang="pl-PL" dirty="0"/>
              <a:t>[1] 1 2 3 </a:t>
            </a:r>
            <a:r>
              <a:rPr lang="pl-PL" dirty="0" smtClean="0"/>
              <a:t>NA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NA : not defined or not available</a:t>
            </a:r>
          </a:p>
          <a:p>
            <a:r>
              <a:rPr lang="en-US" dirty="0" smtClean="0"/>
              <a:t>Very Large and very small numbers:</a:t>
            </a:r>
          </a:p>
          <a:p>
            <a:r>
              <a:rPr lang="de-DE" dirty="0"/>
              <a:t>&gt; 2 ^ 1024</a:t>
            </a:r>
          </a:p>
          <a:p>
            <a:r>
              <a:rPr lang="de-DE" dirty="0"/>
              <a:t>[1] Inf</a:t>
            </a:r>
          </a:p>
          <a:p>
            <a:r>
              <a:rPr lang="de-DE" dirty="0"/>
              <a:t>&gt; - 2 ^ 1024</a:t>
            </a:r>
          </a:p>
          <a:p>
            <a:r>
              <a:rPr lang="de-DE" dirty="0"/>
              <a:t>[1] -Inf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88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urly </a:t>
            </a:r>
            <a:r>
              <a:rPr lang="en-US" dirty="0"/>
              <a:t>braces are used to group a set of operations in the body of a function:</a:t>
            </a:r>
          </a:p>
          <a:p>
            <a:pPr marL="109728" indent="0">
              <a:buNone/>
            </a:pPr>
            <a:r>
              <a:rPr lang="en-US" dirty="0"/>
              <a:t>&gt; f &lt;- function() {x &lt;- 1; y &lt;- 2; x + y}</a:t>
            </a:r>
          </a:p>
          <a:p>
            <a:pPr marL="109728" indent="0">
              <a:buNone/>
            </a:pPr>
            <a:r>
              <a:rPr lang="en-US" dirty="0"/>
              <a:t>&gt; f()</a:t>
            </a:r>
          </a:p>
          <a:p>
            <a:pPr marL="109728" indent="0">
              <a:buNone/>
            </a:pPr>
            <a:r>
              <a:rPr lang="en-US" dirty="0"/>
              <a:t>[1] 3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Curly braces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108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&gt; </a:t>
            </a:r>
            <a:r>
              <a:rPr lang="en-US" dirty="0" err="1"/>
              <a:t>i</a:t>
            </a:r>
            <a:r>
              <a:rPr lang="en-US" dirty="0"/>
              <a:t> &lt;-4</a:t>
            </a:r>
          </a:p>
          <a:p>
            <a:r>
              <a:rPr lang="en-US" dirty="0"/>
              <a:t>&gt; repeat {if (</a:t>
            </a:r>
            <a:r>
              <a:rPr lang="en-US" dirty="0" err="1"/>
              <a:t>i</a:t>
            </a:r>
            <a:r>
              <a:rPr lang="en-US" dirty="0"/>
              <a:t> &gt; 25) break else {print(</a:t>
            </a:r>
            <a:r>
              <a:rPr lang="en-US" dirty="0" err="1"/>
              <a:t>i</a:t>
            </a:r>
            <a:r>
              <a:rPr lang="en-US" dirty="0"/>
              <a:t>); </a:t>
            </a:r>
            <a:r>
              <a:rPr lang="en-US" dirty="0" err="1"/>
              <a:t>i</a:t>
            </a:r>
            <a:r>
              <a:rPr lang="en-US" dirty="0"/>
              <a:t> &lt;- </a:t>
            </a:r>
            <a:r>
              <a:rPr lang="en-US" dirty="0" err="1"/>
              <a:t>i</a:t>
            </a:r>
            <a:r>
              <a:rPr lang="en-US" dirty="0"/>
              <a:t> + 5;}}</a:t>
            </a:r>
          </a:p>
          <a:p>
            <a:r>
              <a:rPr lang="en-US" dirty="0"/>
              <a:t>[1] 4</a:t>
            </a:r>
          </a:p>
          <a:p>
            <a:r>
              <a:rPr lang="en-US" dirty="0"/>
              <a:t>[1] 9</a:t>
            </a:r>
          </a:p>
          <a:p>
            <a:r>
              <a:rPr lang="en-US" dirty="0"/>
              <a:t>[1] 14</a:t>
            </a:r>
          </a:p>
          <a:p>
            <a:r>
              <a:rPr lang="en-US" dirty="0"/>
              <a:t>[1] 19</a:t>
            </a:r>
          </a:p>
          <a:p>
            <a:r>
              <a:rPr lang="en-US" dirty="0"/>
              <a:t>[1] 24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401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survey.results</a:t>
            </a:r>
            <a:r>
              <a:rPr lang="en-US" dirty="0"/>
              <a:t> &lt;- factor( c("Disagree", "Neutral", "Strongly Disagree", "Neutral", "Agree", "Strongly </a:t>
            </a:r>
            <a:r>
              <a:rPr lang="en-US" dirty="0" err="1"/>
              <a:t>Agree","Disagree</a:t>
            </a:r>
            <a:r>
              <a:rPr lang="en-US" dirty="0"/>
              <a:t>", "Strongly Agree", "</a:t>
            </a:r>
            <a:r>
              <a:rPr lang="en-US" dirty="0" err="1"/>
              <a:t>Neutral","Strongly</a:t>
            </a:r>
            <a:r>
              <a:rPr lang="en-US" dirty="0"/>
              <a:t> Disagree", "Neutral", "Agree"),levels=c("Strongly Disagree", "Disagree", "Neutral", "Agree", "Strongly Agree"),ordered=TRUE)</a:t>
            </a:r>
          </a:p>
          <a:p>
            <a:r>
              <a:rPr lang="en-US" dirty="0" err="1"/>
              <a:t>survey.results</a:t>
            </a:r>
            <a:endParaRPr lang="en-US" dirty="0"/>
          </a:p>
          <a:p>
            <a:r>
              <a:rPr lang="en-US" dirty="0"/>
              <a:t>R</a:t>
            </a:r>
            <a:r>
              <a:rPr lang="en-US" dirty="0" smtClean="0"/>
              <a:t> will automatically compute the numbers in each category!</a:t>
            </a:r>
          </a:p>
          <a:p>
            <a:r>
              <a:rPr lang="en-US" dirty="0" smtClean="0"/>
              <a:t>There are many more functions and operations available in R that are related to data.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last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34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explore </a:t>
            </a:r>
            <a:r>
              <a:rPr lang="en-US" dirty="0" err="1" smtClean="0"/>
              <a:t>RStudio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6" y="1349829"/>
            <a:ext cx="9076265" cy="510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9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tutorial in </a:t>
            </a:r>
            <a:r>
              <a:rPr lang="en-US" dirty="0" smtClean="0"/>
              <a:t>handout#1</a:t>
            </a:r>
          </a:p>
          <a:p>
            <a:r>
              <a:rPr lang="en-US" dirty="0" smtClean="0"/>
              <a:t>R is good for Exploratory Data Analytics</a:t>
            </a:r>
          </a:p>
          <a:p>
            <a:r>
              <a:rPr lang="en-US" dirty="0" smtClean="0"/>
              <a:t>It is really good for most </a:t>
            </a:r>
            <a:r>
              <a:rPr lang="en-US" dirty="0" err="1" smtClean="0"/>
              <a:t>statistcal</a:t>
            </a:r>
            <a:r>
              <a:rPr lang="en-US" dirty="0" smtClean="0"/>
              <a:t> computing you will you in your domain.</a:t>
            </a:r>
          </a:p>
          <a:p>
            <a:r>
              <a:rPr lang="en-US" dirty="0" smtClean="0"/>
              <a:t>Explore R and its application in </a:t>
            </a:r>
            <a:r>
              <a:rPr lang="en-US" smtClean="0"/>
              <a:t>automotive domain.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do a EDA of cars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01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 is a software package for statistical computing.</a:t>
            </a:r>
          </a:p>
          <a:p>
            <a:r>
              <a:rPr lang="en-US" dirty="0" smtClean="0"/>
              <a:t>R is an interpreted language</a:t>
            </a:r>
          </a:p>
          <a:p>
            <a:r>
              <a:rPr lang="en-US" dirty="0" smtClean="0"/>
              <a:t>It is open source with high level of contribution from the community</a:t>
            </a:r>
          </a:p>
          <a:p>
            <a:r>
              <a:rPr lang="en-US" dirty="0" smtClean="0"/>
              <a:t>“R </a:t>
            </a:r>
            <a:r>
              <a:rPr lang="en-US" dirty="0"/>
              <a:t>is very good at plotting graphics, analyzing data, and fitting statistical models </a:t>
            </a:r>
            <a:r>
              <a:rPr lang="en-US" dirty="0" smtClean="0"/>
              <a:t>using data </a:t>
            </a:r>
            <a:r>
              <a:rPr lang="en-US" dirty="0"/>
              <a:t>that fits in the computer’s memory</a:t>
            </a:r>
            <a:r>
              <a:rPr lang="en-US" dirty="0" smtClean="0"/>
              <a:t>.” </a:t>
            </a:r>
          </a:p>
          <a:p>
            <a:r>
              <a:rPr lang="en-US" dirty="0" smtClean="0"/>
              <a:t>“It’s </a:t>
            </a:r>
            <a:r>
              <a:rPr lang="en-US" dirty="0"/>
              <a:t>not as good at storing data in </a:t>
            </a:r>
            <a:r>
              <a:rPr lang="en-US" dirty="0" smtClean="0"/>
              <a:t>complicated structures</a:t>
            </a:r>
            <a:r>
              <a:rPr lang="en-US" dirty="0"/>
              <a:t>, efficiently querying data, or working with data that doesn’t fit </a:t>
            </a:r>
            <a:r>
              <a:rPr lang="en-US" dirty="0" smtClean="0"/>
              <a:t>in the </a:t>
            </a:r>
            <a:r>
              <a:rPr lang="en-US" dirty="0"/>
              <a:t>computer’s memory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9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There are many packages available for statistical analysis such as SAS and SPSS but there are expensive (user license based) and are proprietary.</a:t>
            </a:r>
          </a:p>
          <a:p>
            <a:r>
              <a:rPr lang="en-US" dirty="0" smtClean="0"/>
              <a:t>R is open source and it can pretty much what SAS can do but free.</a:t>
            </a:r>
          </a:p>
          <a:p>
            <a:r>
              <a:rPr lang="en-US" dirty="0" smtClean="0"/>
              <a:t>R is considered one of the best statistical tools in the world.</a:t>
            </a:r>
          </a:p>
          <a:p>
            <a:r>
              <a:rPr lang="en-US" dirty="0" smtClean="0"/>
              <a:t>For R people </a:t>
            </a:r>
            <a:r>
              <a:rPr lang="en-US" dirty="0"/>
              <a:t>can submit their own packages/libraries, </a:t>
            </a:r>
            <a:r>
              <a:rPr lang="en-US" dirty="0" smtClean="0"/>
              <a:t>using the </a:t>
            </a:r>
            <a:r>
              <a:rPr lang="en-US" dirty="0"/>
              <a:t>latest cutting edge </a:t>
            </a:r>
            <a:r>
              <a:rPr lang="en-US" dirty="0" smtClean="0"/>
              <a:t>techniques.</a:t>
            </a:r>
          </a:p>
          <a:p>
            <a:r>
              <a:rPr lang="en-US" dirty="0" smtClean="0"/>
              <a:t>To </a:t>
            </a:r>
            <a:r>
              <a:rPr lang="en-US" dirty="0"/>
              <a:t>date R has got almost 15,000 packages in the CRAN (Comprehensive R Archive Network – The site which maintains the R project) repository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is great for exploratory data analysis (EDA): for understanding the nature of your data before you launch serious analytics.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07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R package is a set of related functions</a:t>
            </a:r>
          </a:p>
          <a:p>
            <a:r>
              <a:rPr lang="en-US" dirty="0" smtClean="0"/>
              <a:t>To use a package you need to load into R</a:t>
            </a:r>
          </a:p>
          <a:p>
            <a:r>
              <a:rPr lang="en-US" dirty="0" smtClean="0"/>
              <a:t>R offers a large number of packages for various vertical and horizontal domains: </a:t>
            </a:r>
          </a:p>
          <a:p>
            <a:r>
              <a:rPr lang="en-US" dirty="0" smtClean="0"/>
              <a:t>Horizontal: display graphics, statistical packages, machine learning </a:t>
            </a:r>
          </a:p>
          <a:p>
            <a:r>
              <a:rPr lang="en-US" dirty="0" smtClean="0"/>
              <a:t>Verticals: wide variety of industries: analyzing microarray data, modeling credit risks, social sciences, automobile data (none so far on sensor data from automobiles!)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Packages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8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Library</a:t>
            </a:r>
            <a:r>
              <a:rPr lang="en-US" dirty="0" smtClean="0">
                <a:sym typeface="Wingdings" pitchFamily="2" charset="2"/>
              </a:rPr>
              <a:t> Package Class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r>
              <a:rPr lang="en-US" dirty="0" smtClean="0">
                <a:sym typeface="Wingdings" pitchFamily="2" charset="2"/>
              </a:rPr>
              <a:t>R considers every item as a class/object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Thousands of Online </a:t>
            </a:r>
            <a:r>
              <a:rPr lang="en-US" dirty="0" smtClean="0">
                <a:sym typeface="Wingdings" pitchFamily="2" charset="2"/>
              </a:rPr>
              <a:t>libraries</a:t>
            </a:r>
          </a:p>
          <a:p>
            <a:r>
              <a:rPr lang="en-US" dirty="0" smtClean="0">
                <a:sym typeface="Wingdings" pitchFamily="2" charset="2"/>
              </a:rPr>
              <a:t>150000 packages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CRAN: Comprehensive R Archive Network</a:t>
            </a:r>
          </a:p>
          <a:p>
            <a:r>
              <a:rPr lang="en-US" dirty="0" smtClean="0">
                <a:sym typeface="Wingdings" pitchFamily="2" charset="2"/>
              </a:rPr>
              <a:t>Look at all the packages available in CRAN</a:t>
            </a:r>
          </a:p>
          <a:p>
            <a:pPr marL="109728" indent="0">
              <a:buNone/>
            </a:pPr>
            <a:r>
              <a:rPr lang="en-US" dirty="0">
                <a:sym typeface="Wingdings" pitchFamily="2" charset="2"/>
                <a:hlinkClick r:id="rId2"/>
              </a:rPr>
              <a:t>http://cran.r-project.org</a:t>
            </a:r>
            <a:r>
              <a:rPr lang="en-US" dirty="0" smtClean="0">
                <a:sym typeface="Wingdings" pitchFamily="2" charset="2"/>
                <a:hlinkClick r:id="rId2"/>
              </a:rPr>
              <a:t>/</a:t>
            </a:r>
            <a:endParaRPr lang="en-US" dirty="0" smtClean="0">
              <a:sym typeface="Wingdings" pitchFamily="2" charset="2"/>
            </a:endParaRPr>
          </a:p>
          <a:p>
            <a:pPr marL="109728" indent="0"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R-Forge is another source for people to collaborate on R projects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6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Basics, fundamentals</a:t>
            </a:r>
          </a:p>
          <a:p>
            <a:r>
              <a:rPr lang="en-US" dirty="0" smtClean="0"/>
              <a:t>The R language</a:t>
            </a:r>
          </a:p>
          <a:p>
            <a:r>
              <a:rPr lang="en-US" dirty="0" smtClean="0"/>
              <a:t>Working with data</a:t>
            </a:r>
          </a:p>
          <a:p>
            <a:r>
              <a:rPr lang="en-US" dirty="0" smtClean="0"/>
              <a:t>Statistics with R language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to learning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27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the R package</a:t>
            </a:r>
          </a:p>
          <a:p>
            <a:r>
              <a:rPr lang="en-US" dirty="0" smtClean="0"/>
              <a:t>Installing it </a:t>
            </a:r>
          </a:p>
          <a:p>
            <a:r>
              <a:rPr lang="en-US" dirty="0" smtClean="0"/>
              <a:t>Install and use packages</a:t>
            </a:r>
          </a:p>
          <a:p>
            <a:r>
              <a:rPr lang="en-US" dirty="0" smtClean="0"/>
              <a:t>Quick overview and tutorial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7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See p.98 onwards till p.102 of </a:t>
            </a:r>
          </a:p>
          <a:p>
            <a:pPr marL="109728" indent="0">
              <a:buNone/>
            </a:pPr>
            <a:r>
              <a:rPr lang="en-US" dirty="0" err="1" smtClean="0"/>
              <a:t>simpleR</a:t>
            </a:r>
            <a:r>
              <a:rPr lang="en-US" dirty="0" smtClean="0"/>
              <a:t>: Using R for introductory statistics</a:t>
            </a:r>
          </a:p>
          <a:p>
            <a:pPr marL="109728" indent="0">
              <a:buNone/>
            </a:pPr>
            <a:r>
              <a:rPr lang="en-US" dirty="0" smtClean="0"/>
              <a:t>By J. </a:t>
            </a:r>
            <a:r>
              <a:rPr lang="en-US" dirty="0" err="1" smtClean="0"/>
              <a:t>Verzani</a:t>
            </a:r>
            <a:endParaRPr lang="en-US" dirty="0" smtClean="0"/>
          </a:p>
          <a:p>
            <a:pPr marL="109728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cran.r-project.org/doc/contrib/Verzani-SimpleR.pdf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R in a nutshell, by Joseph Adler, </a:t>
            </a:r>
            <a:r>
              <a:rPr lang="en-US" dirty="0" err="1" smtClean="0"/>
              <a:t>O’reilly</a:t>
            </a:r>
            <a:r>
              <a:rPr lang="en-US" dirty="0" smtClean="0"/>
              <a:t>, 2010</a:t>
            </a:r>
          </a:p>
          <a:p>
            <a:pPr marL="109728" indent="0">
              <a:buNone/>
            </a:pPr>
            <a:r>
              <a:rPr lang="en-US" dirty="0" smtClean="0"/>
              <a:t>Chapter 3 Basics, Ch.4 packages, </a:t>
            </a:r>
          </a:p>
          <a:p>
            <a:pPr marL="109728" indent="0">
              <a:buNone/>
            </a:pPr>
            <a:r>
              <a:rPr lang="en-US" dirty="0" smtClean="0"/>
              <a:t>(search for this online)</a:t>
            </a:r>
          </a:p>
          <a:p>
            <a:pPr marL="109728" indent="0">
              <a:buNone/>
            </a:pPr>
            <a:r>
              <a:rPr lang="en-US" dirty="0" smtClean="0"/>
              <a:t>Look for these resources online…and try these.</a:t>
            </a:r>
          </a:p>
          <a:p>
            <a:r>
              <a:rPr lang="en-US" dirty="0" smtClean="0"/>
              <a:t>See </a:t>
            </a:r>
            <a:r>
              <a:rPr lang="en-US" dirty="0" smtClean="0"/>
              <a:t>Rhandout.docx linked to today’s lecture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quick demo of R’s capabilities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5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package is a collection of functions and data files bundled together.</a:t>
            </a:r>
          </a:p>
          <a:p>
            <a:r>
              <a:rPr lang="en-US" dirty="0" smtClean="0"/>
              <a:t>In order to use the components of a package it needs to be installed in the local library of the R environment.</a:t>
            </a:r>
          </a:p>
          <a:p>
            <a:r>
              <a:rPr lang="en-US" dirty="0" smtClean="0"/>
              <a:t>Loading packages</a:t>
            </a:r>
          </a:p>
          <a:p>
            <a:r>
              <a:rPr lang="en-US" dirty="0" smtClean="0"/>
              <a:t>Custom packages</a:t>
            </a:r>
          </a:p>
          <a:p>
            <a:r>
              <a:rPr lang="en-US" dirty="0" smtClean="0"/>
              <a:t>Building packages</a:t>
            </a:r>
          </a:p>
          <a:p>
            <a:r>
              <a:rPr lang="en-US" dirty="0" smtClean="0"/>
              <a:t>Activity: explore what R packages are available, if any, for the automotive domain</a:t>
            </a:r>
          </a:p>
          <a:p>
            <a:r>
              <a:rPr lang="en-US" dirty="0" smtClean="0"/>
              <a:t>(Later on, when the need arises) Try to create a custom package for the domain of your interest.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72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4315</TotalTime>
  <Words>1113</Words>
  <Application>Microsoft Office PowerPoint</Application>
  <PresentationFormat>On-screen Show (4:3)</PresentationFormat>
  <Paragraphs>184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R</vt:lpstr>
      <vt:lpstr>R Language</vt:lpstr>
      <vt:lpstr>Why R?</vt:lpstr>
      <vt:lpstr>R Packages</vt:lpstr>
      <vt:lpstr>Library</vt:lpstr>
      <vt:lpstr>Approach to learning R</vt:lpstr>
      <vt:lpstr>R Basics</vt:lpstr>
      <vt:lpstr>A quick demo of R’s capabilities</vt:lpstr>
      <vt:lpstr>Packages</vt:lpstr>
      <vt:lpstr>More R</vt:lpstr>
      <vt:lpstr>R Syntax</vt:lpstr>
      <vt:lpstr>R Objects</vt:lpstr>
      <vt:lpstr>Special Values</vt:lpstr>
      <vt:lpstr>Curly braces</vt:lpstr>
      <vt:lpstr>Control Structures</vt:lpstr>
      <vt:lpstr>One last example</vt:lpstr>
      <vt:lpstr>Lets explore RStudio</vt:lpstr>
      <vt:lpstr>Let do a EDA of cars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</dc:title>
  <dc:creator>bina</dc:creator>
  <cp:lastModifiedBy>bina</cp:lastModifiedBy>
  <cp:revision>44</cp:revision>
  <dcterms:created xsi:type="dcterms:W3CDTF">2012-11-10T13:48:26Z</dcterms:created>
  <dcterms:modified xsi:type="dcterms:W3CDTF">2014-06-26T12:51:12Z</dcterms:modified>
</cp:coreProperties>
</file>