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4" r:id="rId7"/>
    <p:sldId id="261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C453C-B453-458A-80ED-9618001407F7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1FB40-82CB-487C-88E2-70A7D0066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25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AB286D3-5D8D-482F-8D95-C313DAC8F9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obotics.stanford.edu/~ang/papers/nips01-discriminativegenerative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81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 odds ratio given a problem.</a:t>
            </a:r>
          </a:p>
          <a:p>
            <a:r>
              <a:rPr lang="en-US" dirty="0" smtClean="0"/>
              <a:t>General question about logistic regression concept. “intuition”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exam question?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8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What is it?</a:t>
            </a:r>
          </a:p>
          <a:p>
            <a:pPr lvl="1"/>
            <a:r>
              <a:rPr lang="en-US" dirty="0" smtClean="0"/>
              <a:t>It is an approach for calculating the odds of event happening </a:t>
            </a:r>
            <a:r>
              <a:rPr lang="en-US" dirty="0" err="1" smtClean="0"/>
              <a:t>vs</a:t>
            </a:r>
            <a:r>
              <a:rPr lang="en-US" dirty="0" smtClean="0"/>
              <a:t> other possibilities…Odds ratio is an important concept</a:t>
            </a:r>
          </a:p>
          <a:p>
            <a:pPr lvl="1"/>
            <a:r>
              <a:rPr lang="en-US" dirty="0" smtClean="0"/>
              <a:t>Lets discuss this with examples</a:t>
            </a:r>
          </a:p>
          <a:p>
            <a:r>
              <a:rPr lang="en-US" dirty="0" smtClean="0"/>
              <a:t>Why are we studying it?</a:t>
            </a:r>
          </a:p>
          <a:p>
            <a:pPr lvl="1"/>
            <a:r>
              <a:rPr lang="en-US" dirty="0" smtClean="0"/>
              <a:t>To use it for classification</a:t>
            </a:r>
          </a:p>
          <a:p>
            <a:pPr lvl="1"/>
            <a:r>
              <a:rPr lang="en-US" dirty="0" smtClean="0"/>
              <a:t>It is a discriminative classification </a:t>
            </a:r>
            <a:r>
              <a:rPr lang="en-US" dirty="0" err="1" smtClean="0"/>
              <a:t>vs</a:t>
            </a:r>
            <a:r>
              <a:rPr lang="en-US" dirty="0" smtClean="0"/>
              <a:t> Naïve Bayes’ generative classification scheme (what is this?) </a:t>
            </a:r>
          </a:p>
          <a:p>
            <a:pPr lvl="1"/>
            <a:r>
              <a:rPr lang="en-US" dirty="0" smtClean="0"/>
              <a:t>Linear (continuous).. Logistic (categorical): Logit function bridges this gap</a:t>
            </a:r>
          </a:p>
          <a:p>
            <a:pPr lvl="1"/>
            <a:r>
              <a:rPr lang="en-US" dirty="0" smtClean="0">
                <a:hlinkClick r:id="rId2"/>
              </a:rPr>
              <a:t>According to Andrew Ng and Michael Jordon </a:t>
            </a:r>
            <a:r>
              <a:rPr lang="en-US" dirty="0" smtClean="0"/>
              <a:t>logistics regression classification has better error rates in certain situations than Naïve Bayes (</a:t>
            </a:r>
            <a:r>
              <a:rPr lang="en-US" dirty="0" err="1" smtClean="0"/>
              <a:t>eg</a:t>
            </a:r>
            <a:r>
              <a:rPr lang="en-US" dirty="0" smtClean="0"/>
              <a:t>. large data sets) Big data? Lets discuss this…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9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Predict</a:t>
            </a:r>
          </a:p>
          <a:p>
            <a:r>
              <a:rPr lang="en-US" dirty="0"/>
              <a:t>M</a:t>
            </a:r>
            <a:r>
              <a:rPr lang="en-US" dirty="0" smtClean="0"/>
              <a:t>ortality of injured patients</a:t>
            </a:r>
          </a:p>
          <a:p>
            <a:r>
              <a:rPr lang="en-US" dirty="0" smtClean="0"/>
              <a:t>If a patient has a given disease (we did this using Bayes) (binary classification using a variety of data like age, gender, BMI, blood tests etc.)</a:t>
            </a:r>
          </a:p>
          <a:p>
            <a:r>
              <a:rPr lang="en-US" dirty="0"/>
              <a:t>I</a:t>
            </a:r>
            <a:r>
              <a:rPr lang="en-US" dirty="0" smtClean="0"/>
              <a:t>f a person will vote BJP or Congress </a:t>
            </a:r>
          </a:p>
          <a:p>
            <a:r>
              <a:rPr lang="en-US" b="1" dirty="0"/>
              <a:t>T</a:t>
            </a:r>
            <a:r>
              <a:rPr lang="en-US" b="1" dirty="0" smtClean="0"/>
              <a:t>he odds of a failure of a part, process, system or a product</a:t>
            </a:r>
          </a:p>
          <a:p>
            <a:r>
              <a:rPr lang="en-US" dirty="0" smtClean="0"/>
              <a:t>A customer’s propensity to purchase a product</a:t>
            </a:r>
          </a:p>
          <a:p>
            <a:r>
              <a:rPr lang="en-US" dirty="0" smtClean="0"/>
              <a:t>Odds of a person staying at a company </a:t>
            </a:r>
          </a:p>
          <a:p>
            <a:r>
              <a:rPr lang="en-US" dirty="0"/>
              <a:t>O</a:t>
            </a:r>
            <a:r>
              <a:rPr lang="en-US" dirty="0" smtClean="0"/>
              <a:t>dds of a homeowner defaulting on a loan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Basic function is: logit </a:t>
                </a:r>
                <a:r>
                  <a:rPr lang="en-US" dirty="0" smtClean="0">
                    <a:sym typeface="Wingdings" pitchFamily="2" charset="2"/>
                  </a:rPr>
                  <a:t> logistic regression</a:t>
                </a:r>
                <a:endParaRPr lang="en-US" dirty="0" smtClean="0"/>
              </a:p>
              <a:p>
                <a:r>
                  <a:rPr lang="en-US" dirty="0" smtClean="0"/>
                  <a:t>Definition: </a:t>
                </a:r>
              </a:p>
              <a:p>
                <a:r>
                  <a:rPr lang="en-US" dirty="0" err="1" smtClean="0"/>
                  <a:t>logit</a:t>
                </a:r>
                <a:r>
                  <a:rPr lang="en-US" dirty="0" smtClean="0"/>
                  <a:t>(p) = log(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dirty="0" smtClean="0"/>
                  <a:t>) = log(p) – log(1-p)</a:t>
                </a:r>
              </a:p>
              <a:p>
                <a:r>
                  <a:rPr lang="en-US" dirty="0" smtClean="0"/>
                  <a:t>The logit function takes x values in the range [0,1] and transforms them to y values along the entire real line</a:t>
                </a:r>
              </a:p>
              <a:p>
                <a:r>
                  <a:rPr lang="en-US" dirty="0" smtClean="0"/>
                  <a:t>Inverse logit does the reverse, takes a x value along the real line and transforms them in the range [1,0]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100" r="-2148" b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1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a hypothetical experiment of auto parts: The data </a:t>
            </a:r>
            <a:r>
              <a:rPr lang="en-US" dirty="0" smtClean="0"/>
              <a:t>has these details: </a:t>
            </a:r>
          </a:p>
          <a:p>
            <a:r>
              <a:rPr lang="en-US" dirty="0" smtClean="0"/>
              <a:t>(Test) Reading, Total, Tested</a:t>
            </a:r>
          </a:p>
          <a:p>
            <a:r>
              <a:rPr lang="en-US" dirty="0" smtClean="0"/>
              <a:t>Do </a:t>
            </a:r>
            <a:r>
              <a:rPr lang="en-US" dirty="0" smtClean="0"/>
              <a:t>EDA</a:t>
            </a:r>
          </a:p>
          <a:p>
            <a:r>
              <a:rPr lang="en-US" dirty="0" smtClean="0"/>
              <a:t>Observe the outcome, if sigmoid</a:t>
            </a:r>
            <a:r>
              <a:rPr lang="en-US" dirty="0" smtClean="0">
                <a:sym typeface="Wingdings" pitchFamily="2" charset="2"/>
              </a:rPr>
              <a:t></a:t>
            </a:r>
            <a:endParaRPr lang="en-US" dirty="0" smtClean="0"/>
          </a:p>
          <a:p>
            <a:r>
              <a:rPr lang="en-US" dirty="0" smtClean="0"/>
              <a:t>Fit the logistic regression model</a:t>
            </a:r>
            <a:r>
              <a:rPr lang="en-US" dirty="0" smtClean="0">
                <a:sym typeface="Wingdings" pitchFamily="2" charset="2"/>
              </a:rPr>
              <a:t> use the fit/plot to classify</a:t>
            </a:r>
          </a:p>
          <a:p>
            <a:r>
              <a:rPr lang="en-US" dirty="0" smtClean="0">
                <a:sym typeface="Wingdings" pitchFamily="2" charset="2"/>
              </a:rPr>
              <a:t>This is for small data of 25, how about Big data? MR?</a:t>
            </a:r>
          </a:p>
          <a:p>
            <a:r>
              <a:rPr lang="en-US" dirty="0" smtClean="0">
                <a:sym typeface="Wingdings" pitchFamily="2" charset="2"/>
              </a:rPr>
              <a:t>Realtime response? Twitter model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on 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data1 &lt;- read.csv("c://</a:t>
            </a:r>
            <a:r>
              <a:rPr lang="en-US" dirty="0" smtClean="0"/>
              <a:t>Users/</a:t>
            </a:r>
            <a:r>
              <a:rPr lang="en-US" dirty="0" err="1" smtClean="0"/>
              <a:t>bina</a:t>
            </a:r>
            <a:r>
              <a:rPr lang="en-US" dirty="0" smtClean="0"/>
              <a:t>/parts.csv</a:t>
            </a:r>
            <a:r>
              <a:rPr lang="en-US" dirty="0"/>
              <a:t>")</a:t>
            </a:r>
          </a:p>
          <a:p>
            <a:r>
              <a:rPr lang="en-US" dirty="0"/>
              <a:t>summary(data1)</a:t>
            </a:r>
          </a:p>
          <a:p>
            <a:r>
              <a:rPr lang="en-US" dirty="0"/>
              <a:t>head(data1)</a:t>
            </a:r>
          </a:p>
          <a:p>
            <a:r>
              <a:rPr lang="en-US" dirty="0" smtClean="0"/>
              <a:t>plot(Tested/Total ~</a:t>
            </a:r>
            <a:r>
              <a:rPr lang="en-US" dirty="0" smtClean="0"/>
              <a:t>Reading</a:t>
            </a:r>
            <a:r>
              <a:rPr lang="en-US" dirty="0" smtClean="0"/>
              <a:t>, </a:t>
            </a:r>
            <a:r>
              <a:rPr lang="en-US" dirty="0"/>
              <a:t>data=data1)</a:t>
            </a:r>
          </a:p>
          <a:p>
            <a:r>
              <a:rPr lang="en-US" dirty="0" err="1"/>
              <a:t>glm.out</a:t>
            </a:r>
            <a:r>
              <a:rPr lang="en-US" dirty="0"/>
              <a:t> = </a:t>
            </a:r>
            <a:r>
              <a:rPr lang="en-US" dirty="0" err="1" smtClean="0"/>
              <a:t>glm</a:t>
            </a:r>
            <a:r>
              <a:rPr lang="en-US" dirty="0" smtClean="0"/>
              <a:t>(</a:t>
            </a:r>
            <a:r>
              <a:rPr lang="en-US" dirty="0" err="1" smtClean="0"/>
              <a:t>cbind</a:t>
            </a:r>
            <a:r>
              <a:rPr lang="en-US" dirty="0" smtClean="0"/>
              <a:t>(Tested, Total-Tested) ~</a:t>
            </a:r>
            <a:r>
              <a:rPr lang="en-US" dirty="0" smtClean="0"/>
              <a:t>Reading</a:t>
            </a:r>
            <a:r>
              <a:rPr lang="en-US" dirty="0" smtClean="0"/>
              <a:t>, </a:t>
            </a:r>
            <a:r>
              <a:rPr lang="en-US" dirty="0"/>
              <a:t>family=binomial(</a:t>
            </a:r>
            <a:r>
              <a:rPr lang="en-US" dirty="0" err="1"/>
              <a:t>logit</a:t>
            </a:r>
            <a:r>
              <a:rPr lang="en-US" dirty="0"/>
              <a:t>), data=data1)</a:t>
            </a:r>
          </a:p>
          <a:p>
            <a:r>
              <a:rPr lang="en-US" dirty="0" smtClean="0"/>
              <a:t>plot(Tested/Total </a:t>
            </a:r>
            <a:r>
              <a:rPr lang="en-US" dirty="0"/>
              <a:t>~ </a:t>
            </a:r>
            <a:r>
              <a:rPr lang="en-US" dirty="0" smtClean="0"/>
              <a:t>Reading</a:t>
            </a:r>
            <a:r>
              <a:rPr lang="en-US" dirty="0" smtClean="0"/>
              <a:t>, </a:t>
            </a:r>
            <a:r>
              <a:rPr lang="en-US" dirty="0"/>
              <a:t>data = data1)</a:t>
            </a:r>
          </a:p>
          <a:p>
            <a:r>
              <a:rPr lang="en-US" dirty="0"/>
              <a:t>lines(data1$Age, </a:t>
            </a:r>
            <a:r>
              <a:rPr lang="en-US" dirty="0" err="1"/>
              <a:t>glm.out$fitted</a:t>
            </a:r>
            <a:r>
              <a:rPr lang="en-US" dirty="0"/>
              <a:t>, col="red")</a:t>
            </a:r>
          </a:p>
          <a:p>
            <a:r>
              <a:rPr lang="en-US" dirty="0"/>
              <a:t>title(main</a:t>
            </a:r>
            <a:r>
              <a:rPr lang="en-US" dirty="0" smtClean="0"/>
              <a:t>=“</a:t>
            </a:r>
            <a:r>
              <a:rPr lang="en-US" dirty="0" smtClean="0"/>
              <a:t>Parts</a:t>
            </a:r>
            <a:r>
              <a:rPr lang="en-US" dirty="0" smtClean="0"/>
              <a:t> </a:t>
            </a:r>
            <a:r>
              <a:rPr lang="en-US" dirty="0"/>
              <a:t>Data with fitted Logistic Regression Line")</a:t>
            </a:r>
          </a:p>
          <a:p>
            <a:endParaRPr lang="en-US" dirty="0"/>
          </a:p>
          <a:p>
            <a:r>
              <a:rPr lang="en-US" dirty="0"/>
              <a:t>summary(</a:t>
            </a:r>
            <a:r>
              <a:rPr lang="en-US" dirty="0" err="1"/>
              <a:t>glm.out</a:t>
            </a:r>
            <a:r>
              <a:rPr lang="en-US" dirty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code: data file </a:t>
            </a:r>
            <a:r>
              <a:rPr lang="en-US" dirty="0" smtClean="0"/>
              <a:t>“</a:t>
            </a:r>
            <a:r>
              <a:rPr lang="en-US" dirty="0" smtClean="0"/>
              <a:t>parts</a:t>
            </a:r>
            <a:r>
              <a:rPr lang="en-US" dirty="0" smtClean="0"/>
              <a:t>.csv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5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 ci be the set of labels .. For binary classification (yes or no) it is </a:t>
            </a:r>
            <a:r>
              <a:rPr lang="en-US" dirty="0" err="1" smtClean="0"/>
              <a:t>i</a:t>
            </a:r>
            <a:r>
              <a:rPr lang="en-US" dirty="0" smtClean="0"/>
              <a:t> = 0, 1, clicked or not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 xi be the features for user </a:t>
            </a:r>
            <a:r>
              <a:rPr lang="en-US" dirty="0" err="1" smtClean="0"/>
              <a:t>i</a:t>
            </a:r>
            <a:r>
              <a:rPr lang="en-US" dirty="0" smtClean="0"/>
              <a:t> , here it is the </a:t>
            </a:r>
            <a:r>
              <a:rPr lang="en-US" dirty="0" err="1" smtClean="0"/>
              <a:t>urls</a:t>
            </a:r>
            <a:r>
              <a:rPr lang="en-US" dirty="0" smtClean="0"/>
              <a:t> he/she visited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</a:t>
            </a:r>
            <a:r>
              <a:rPr lang="en-US" dirty="0" err="1" smtClean="0"/>
              <a:t>ci|xi</a:t>
            </a:r>
            <a:r>
              <a:rPr lang="en-US" dirty="0" smtClean="0"/>
              <a:t>) =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P(ci=1|xi) =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P(ci=0|xi) =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og Odds ratio = log (eqn4/eqn5)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ogit(P(ci=1|xi) = </a:t>
            </a:r>
            <a:r>
              <a:rPr lang="el-GR" dirty="0" smtClean="0"/>
              <a:t>α</a:t>
            </a:r>
            <a:r>
              <a:rPr lang="en-US" dirty="0" smtClean="0"/>
              <a:t> + </a:t>
            </a:r>
            <a:r>
              <a:rPr lang="el-GR" dirty="0" smtClean="0"/>
              <a:t>β</a:t>
            </a:r>
            <a:r>
              <a:rPr lang="en-US" baseline="30000" dirty="0" smtClean="0"/>
              <a:t>t</a:t>
            </a:r>
            <a:r>
              <a:rPr lang="en-US" dirty="0" smtClean="0"/>
              <a:t> Xi where xi are features of user </a:t>
            </a:r>
            <a:r>
              <a:rPr lang="en-US" dirty="0" err="1" smtClean="0"/>
              <a:t>i</a:t>
            </a:r>
            <a:r>
              <a:rPr lang="en-US" dirty="0" smtClean="0"/>
              <a:t> and </a:t>
            </a:r>
            <a:r>
              <a:rPr lang="el-GR" dirty="0"/>
              <a:t>β</a:t>
            </a:r>
            <a:r>
              <a:rPr lang="en-US" baseline="30000" dirty="0" smtClean="0"/>
              <a:t>t </a:t>
            </a:r>
            <a:r>
              <a:rPr lang="en-US" dirty="0" smtClean="0"/>
              <a:t> is vector of weights/likelihood of the features.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smtClean="0"/>
              <a:t> </a:t>
            </a:r>
            <a:r>
              <a:rPr lang="en-US" dirty="0" smtClean="0"/>
              <a:t>Now the task is to determine 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en-US" dirty="0" smtClean="0"/>
              <a:t> and  </a:t>
            </a:r>
            <a:r>
              <a:rPr lang="el-GR" dirty="0" smtClean="0"/>
              <a:t>β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(many methods are available for this.. Out of the scope our discussion).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logistic regression curve in step 7 to estimate probabilities and determine the class according to rules applicable to the problem.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Lets derive this from first principles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3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630778"/>
              </p:ext>
            </p:extLst>
          </p:nvPr>
        </p:nvGraphicFramePr>
        <p:xfrm>
          <a:off x="838200" y="1600200"/>
          <a:ext cx="3657600" cy="1771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click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Features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4267200"/>
            <a:ext cx="7539243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“train” data</a:t>
            </a:r>
          </a:p>
          <a:p>
            <a:r>
              <a:rPr lang="en-US" dirty="0" smtClean="0"/>
              <a:t>Fit the model using the command</a:t>
            </a:r>
          </a:p>
          <a:p>
            <a:r>
              <a:rPr lang="en-US" sz="1400" dirty="0" smtClean="0"/>
              <a:t>Fit1 &lt;- </a:t>
            </a:r>
            <a:r>
              <a:rPr lang="en-US" sz="1400" dirty="0" err="1" smtClean="0"/>
              <a:t>glm</a:t>
            </a:r>
            <a:r>
              <a:rPr lang="en-US" sz="1400" dirty="0" smtClean="0"/>
              <a:t>(click~ url1+url2 + url3+url4+url5, data=“train”, family=binomial(</a:t>
            </a:r>
            <a:r>
              <a:rPr lang="en-US" sz="1400" dirty="0" err="1" smtClean="0"/>
              <a:t>logit</a:t>
            </a:r>
            <a:r>
              <a:rPr lang="en-US" sz="1400" dirty="0" smtClean="0"/>
              <a:t>))</a:t>
            </a:r>
          </a:p>
          <a:p>
            <a:endParaRPr lang="en-US" dirty="0"/>
          </a:p>
          <a:p>
            <a:r>
              <a:rPr lang="en-US" dirty="0" smtClean="0"/>
              <a:t>All the examples are by choice “very small” in size</a:t>
            </a:r>
            <a:r>
              <a:rPr lang="en-US" dirty="0" smtClean="0">
                <a:sym typeface="Wingdings" pitchFamily="2" charset="2"/>
              </a:rPr>
              <a:t> EDA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9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Measures of evaluation: </a:t>
            </a:r>
          </a:p>
          <a:p>
            <a:r>
              <a:rPr lang="en-US" dirty="0" smtClean="0"/>
              <a:t>{lift, accuracy, precision, recall, f-score)</a:t>
            </a:r>
          </a:p>
          <a:p>
            <a:r>
              <a:rPr lang="en-US" dirty="0" smtClean="0"/>
              <a:t>Error evaluation: in fact often the equation is written in with an error factor: </a:t>
            </a:r>
          </a:p>
          <a:p>
            <a:pPr marL="457200" lvl="1" indent="0">
              <a:buNone/>
            </a:pPr>
            <a:r>
              <a:rPr lang="en-US" dirty="0"/>
              <a:t>logit(P(ci=1|xi) = </a:t>
            </a:r>
            <a:r>
              <a:rPr lang="el-GR" dirty="0"/>
              <a:t>α</a:t>
            </a:r>
            <a:r>
              <a:rPr lang="en-US" dirty="0"/>
              <a:t> + </a:t>
            </a:r>
            <a:r>
              <a:rPr lang="el-GR" dirty="0"/>
              <a:t>β</a:t>
            </a:r>
            <a:r>
              <a:rPr lang="en-US" baseline="30000" dirty="0"/>
              <a:t>t</a:t>
            </a:r>
            <a:r>
              <a:rPr lang="en-US" dirty="0"/>
              <a:t> </a:t>
            </a:r>
            <a:r>
              <a:rPr lang="en-US" dirty="0" smtClean="0"/>
              <a:t>Xi + err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286D3-5D8D-482F-8D95-C313DAC8F9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7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575</TotalTime>
  <Words>749</Words>
  <Application>Microsoft Office PowerPoint</Application>
  <PresentationFormat>On-screen Show (4:3)</PresentationFormat>
  <Paragraphs>136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Logistic Regression</vt:lpstr>
      <vt:lpstr>Introduction</vt:lpstr>
      <vt:lpstr>Logistic Regression</vt:lpstr>
      <vt:lpstr>Basics</vt:lpstr>
      <vt:lpstr>Demo on R</vt:lpstr>
      <vt:lpstr>R code: data file “parts.csv”</vt:lpstr>
      <vt:lpstr>Lets derive this from first principles</vt:lpstr>
      <vt:lpstr>Multiple Features</vt:lpstr>
      <vt:lpstr>Evaluation</vt:lpstr>
      <vt:lpstr>What is an exam question?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 Regression</dc:title>
  <dc:creator>bina</dc:creator>
  <cp:lastModifiedBy>bina</cp:lastModifiedBy>
  <cp:revision>22</cp:revision>
  <dcterms:created xsi:type="dcterms:W3CDTF">2014-04-12T17:38:54Z</dcterms:created>
  <dcterms:modified xsi:type="dcterms:W3CDTF">2014-06-26T13:44:18Z</dcterms:modified>
</cp:coreProperties>
</file>