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57" r:id="rId16"/>
    <p:sldId id="261" r:id="rId17"/>
    <p:sldId id="262" r:id="rId18"/>
    <p:sldId id="258" r:id="rId19"/>
    <p:sldId id="259" r:id="rId20"/>
    <p:sldId id="263" r:id="rId21"/>
    <p:sldId id="260" r:id="rId22"/>
    <p:sldId id="264" r:id="rId23"/>
    <p:sldId id="26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600F7-8F22-4645-AE63-1885CC40A0F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EF3AC-8DF0-486C-9DF8-CD2C6DAD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78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B67CA45-C379-4DA6-90E5-E71146338548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enron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Naïve Bayes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64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Training Stage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Provide classifier with data points for which we have already assigned an appropriate class.</a:t>
            </a:r>
          </a:p>
          <a:p>
            <a:r>
              <a:rPr lang="en-US" altLang="en-US" smtClean="0"/>
              <a:t>Purpose of this stage is to determine the parameters</a:t>
            </a:r>
          </a:p>
          <a:p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3F053E-712C-44DE-AE7D-7179822D7B9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50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Validation Stage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 smtClean="0"/>
              <a:t>Testing or validation stage we validate the classifier to ensure credibility for the results.</a:t>
            </a:r>
          </a:p>
          <a:p>
            <a:r>
              <a:rPr lang="en-US" altLang="en-US" sz="2400" smtClean="0"/>
              <a:t>Primary goal of this stage is to determine the classification errors.</a:t>
            </a:r>
          </a:p>
          <a:p>
            <a:r>
              <a:rPr lang="en-US" altLang="en-US" sz="2400" smtClean="0"/>
              <a:t>Quality of the results should be evaluated using various metrics</a:t>
            </a:r>
          </a:p>
          <a:p>
            <a:r>
              <a:rPr lang="en-US" altLang="en-US" sz="2400" smtClean="0"/>
              <a:t>Training and testing stages may be repeated several times before a classifier transitions to the production stage.</a:t>
            </a:r>
          </a:p>
          <a:p>
            <a:r>
              <a:rPr lang="en-US" altLang="en-US" sz="2400" smtClean="0"/>
              <a:t>We could evaluate several types of classifiers and pick one or combine all classifiers into a metaclassifier scheme.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7890D-AB8E-460C-81EB-5BB6E8D05A4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58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Production stage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classifier(s) is used here in a live production system.</a:t>
            </a:r>
          </a:p>
          <a:p>
            <a:r>
              <a:rPr lang="en-US" altLang="en-US" smtClean="0"/>
              <a:t>It is possible to enhance the production results by allowing human-in-the-loop feedback.</a:t>
            </a:r>
          </a:p>
          <a:p>
            <a:r>
              <a:rPr lang="en-US" altLang="en-US" smtClean="0"/>
              <a:t>The three steps are repeated as we get more data from the production system.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1C0E07-7783-41E7-B106-8817DC236B4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87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Bayesian Inference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852" t="-1752" r="-2741"/>
            </a:stretch>
          </a:blipFill>
          <a:extLst/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DF2822-C924-4BF4-8F64-2F7E1955413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86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Naïve Bayes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Reference: http://en.wikipedia.org/wiki/Bayes_Theorem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Suppose there is a school with 60% boys and 40% girls as its students. The female students wear trousers or skirts in equal numbers; the boys all wear trousers. An observer sees a (random) student from a distance, and what the observer can see is that this student is wearing trousers. What is the probability this student is a girl? The correct answer can be computed using Bayes' theorem.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event </a:t>
            </a:r>
            <a:r>
              <a:rPr lang="en-US" i="1" dirty="0" smtClean="0"/>
              <a:t>A</a:t>
            </a:r>
            <a:r>
              <a:rPr lang="en-US" dirty="0" smtClean="0"/>
              <a:t> is that the student observed is a girl, and the event </a:t>
            </a:r>
            <a:r>
              <a:rPr lang="en-US" i="1" dirty="0" smtClean="0"/>
              <a:t>B</a:t>
            </a:r>
            <a:r>
              <a:rPr lang="en-US" dirty="0" smtClean="0"/>
              <a:t> is that the student observed is wearing trousers. To compute P(</a:t>
            </a:r>
            <a:r>
              <a:rPr lang="en-US" i="1" dirty="0" smtClean="0"/>
              <a:t>A</a:t>
            </a:r>
            <a:r>
              <a:rPr lang="en-US" dirty="0" smtClean="0"/>
              <a:t>|</a:t>
            </a:r>
            <a:r>
              <a:rPr lang="en-US" i="1" dirty="0" smtClean="0"/>
              <a:t>B</a:t>
            </a:r>
            <a:r>
              <a:rPr lang="en-US" dirty="0" smtClean="0"/>
              <a:t>), we first need to know: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</a:t>
            </a:r>
            <a:r>
              <a:rPr lang="en-US" i="1" dirty="0" smtClean="0"/>
              <a:t>A</a:t>
            </a:r>
            <a:r>
              <a:rPr lang="en-US" dirty="0" smtClean="0"/>
              <a:t>), or the probability that the student is a girl regardless of any other information. Since the observer sees a random student, meaning that all students have the same probability of being observed, and the fraction of girls among the students is 40%, this probability equals 0.4.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</a:t>
            </a:r>
            <a:r>
              <a:rPr lang="en-US" i="1" dirty="0" smtClean="0"/>
              <a:t>B</a:t>
            </a:r>
            <a:r>
              <a:rPr lang="en-US" dirty="0" smtClean="0"/>
              <a:t>|</a:t>
            </a:r>
            <a:r>
              <a:rPr lang="en-US" i="1" dirty="0" smtClean="0"/>
              <a:t>A</a:t>
            </a:r>
            <a:r>
              <a:rPr lang="en-US" dirty="0" smtClean="0"/>
              <a:t>), or the probability of the student wearing trousers given that the student is a girl. Since they are as likely to wear skirts as trousers, this is 0.5.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</a:t>
            </a:r>
            <a:r>
              <a:rPr lang="en-US" i="1" dirty="0" smtClean="0"/>
              <a:t>B</a:t>
            </a:r>
            <a:r>
              <a:rPr lang="en-US" dirty="0" smtClean="0"/>
              <a:t>), or the probability of a (randomly selected) student wearing trousers regardless of any other information. Since half of the girls and all of the boys are wearing trousers, this is 0.5×0.4 + 1.0×0.6 = 0.8.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Given all this information, the probability of the observer having spotted a girl given that the observed student is wearing trousers can be computed by substituting these values in the formula: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P(A|B) = P(B|A)P(A)/P(B) = 0.5 * 0.4 / 0.8 = 0.25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2868D-FF57-4684-A5FA-597DCF492FD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94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Here is a its derivation from first principles of probabilities:</a:t>
                </a:r>
              </a:p>
              <a:p>
                <a:pPr lvl="1"/>
                <a:r>
                  <a:rPr lang="en-US" dirty="0" smtClean="0"/>
                  <a:t>P(A|B) = P(A&amp;B)/P(B)</a:t>
                </a:r>
              </a:p>
              <a:p>
                <a:pPr marL="457200" lvl="1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P(B|A) = P(A&amp;B)/P(A)</a:t>
                </a: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P(B|A) P(A) =P(A&amp;B)</a:t>
                </a:r>
              </a:p>
              <a:p>
                <a:pPr marL="457200" lvl="1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P(A|B)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 smtClean="0"/>
                          <m:t>|</m:t>
                        </m:r>
                        <m:r>
                          <m:rPr>
                            <m:nor/>
                          </m:rPr>
                          <a:rPr lang="en-US" dirty="0" smtClean="0"/>
                          <m:t>A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A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Now lets look a very common application of Bayes, for supervised learning in </a:t>
                </a:r>
                <a:r>
                  <a:rPr lang="en-US" b="1" i="1" dirty="0" smtClean="0"/>
                  <a:t>classification</a:t>
                </a:r>
                <a:r>
                  <a:rPr lang="en-US" dirty="0" smtClean="0"/>
                  <a:t>, spam filtering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02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Training set </a:t>
            </a:r>
            <a:r>
              <a:rPr lang="en-US" dirty="0" smtClean="0">
                <a:sym typeface="Wingdings" pitchFamily="2" charset="2"/>
              </a:rPr>
              <a:t> design a model</a:t>
            </a:r>
          </a:p>
          <a:p>
            <a:r>
              <a:rPr lang="en-US" dirty="0" smtClean="0">
                <a:sym typeface="Wingdings" pitchFamily="2" charset="2"/>
              </a:rPr>
              <a:t>Test set  validate the model </a:t>
            </a:r>
          </a:p>
          <a:p>
            <a:r>
              <a:rPr lang="en-US" dirty="0" smtClean="0">
                <a:sym typeface="Wingdings" pitchFamily="2" charset="2"/>
              </a:rPr>
              <a:t>Classify data set using the model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Goal of classification: to label the items in the set to one of the given/known classes</a:t>
            </a:r>
          </a:p>
          <a:p>
            <a:r>
              <a:rPr lang="en-US" dirty="0" smtClean="0">
                <a:sym typeface="Wingdings" pitchFamily="2" charset="2"/>
              </a:rPr>
              <a:t>For spam filtering it is binary class: spam or nit spam(ham)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8" name="Up-Down Arrow 7"/>
          <p:cNvSpPr/>
          <p:nvPr/>
        </p:nvSpPr>
        <p:spPr>
          <a:xfrm>
            <a:off x="5943600" y="1877786"/>
            <a:ext cx="152400" cy="685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1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regression is about continuous variables, not binary class</a:t>
            </a:r>
          </a:p>
          <a:p>
            <a:r>
              <a:rPr lang="en-US" dirty="0" smtClean="0"/>
              <a:t>K-</a:t>
            </a:r>
            <a:r>
              <a:rPr lang="en-US" dirty="0" err="1" smtClean="0"/>
              <a:t>nn</a:t>
            </a:r>
            <a:r>
              <a:rPr lang="en-US" dirty="0" smtClean="0"/>
              <a:t> can accommodate multi-features: curse of dimensionality: 1 distinct word </a:t>
            </a:r>
            <a:r>
              <a:rPr lang="en-US" dirty="0" smtClean="0">
                <a:sym typeface="Wingdings" pitchFamily="2" charset="2"/>
              </a:rPr>
              <a:t>1 feature 10000 words 10000 features!</a:t>
            </a:r>
          </a:p>
          <a:p>
            <a:r>
              <a:rPr lang="en-US" dirty="0" smtClean="0">
                <a:sym typeface="Wingdings" pitchFamily="2" charset="2"/>
              </a:rPr>
              <a:t>Then w</a:t>
            </a:r>
            <a:r>
              <a:rPr lang="en-US" dirty="0" smtClean="0">
                <a:sym typeface="Wingdings" pitchFamily="2" charset="2"/>
              </a:rPr>
              <a:t>hat can we use</a:t>
            </a:r>
            <a:r>
              <a:rPr lang="en-US" dirty="0" smtClean="0">
                <a:sym typeface="Wingdings" pitchFamily="2" charset="2"/>
              </a:rPr>
              <a:t>? Naïve Bayes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not use methods </a:t>
            </a:r>
            <a:r>
              <a:rPr lang="en-US" dirty="0" smtClean="0"/>
              <a:t>we discussed earlier?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2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rare disease where 1%</a:t>
            </a:r>
          </a:p>
          <a:p>
            <a:r>
              <a:rPr lang="en-US" dirty="0" smtClean="0"/>
              <a:t>We have highly sensitive and specific test that is</a:t>
            </a:r>
          </a:p>
          <a:p>
            <a:pPr lvl="1"/>
            <a:r>
              <a:rPr lang="en-US" dirty="0" smtClean="0"/>
              <a:t>99% positive for sick patients</a:t>
            </a:r>
          </a:p>
          <a:p>
            <a:pPr lvl="1"/>
            <a:r>
              <a:rPr lang="en-US" dirty="0" smtClean="0"/>
              <a:t>99% negative for non-sick </a:t>
            </a:r>
          </a:p>
          <a:p>
            <a:r>
              <a:rPr lang="en-US" dirty="0" smtClean="0"/>
              <a:t>If a patients test positive, what is probability that he/she is sick?</a:t>
            </a:r>
          </a:p>
          <a:p>
            <a:r>
              <a:rPr lang="en-US" dirty="0" smtClean="0"/>
              <a:t>Approach: patient is sick : sick, tests positive +</a:t>
            </a:r>
          </a:p>
          <a:p>
            <a:r>
              <a:rPr lang="en-US" dirty="0" smtClean="0"/>
              <a:t>P(sick/+) = P(+/sick) P(sick)/P(+)= 0.99*0.01/(0.99*0.01+0.99*0.01) = 0.099/2*(0.099) = ½ = 0.5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Review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68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Classifying mail into spam and not spam: binary classification</a:t>
                </a:r>
              </a:p>
              <a:p>
                <a:pPr marL="0" indent="0">
                  <a:buNone/>
                </a:pPr>
                <a:r>
                  <a:rPr lang="en-US" dirty="0" smtClean="0"/>
                  <a:t>Lets say if we get a mail with --- you have won a “lottery” right away you know it is a spam.</a:t>
                </a:r>
              </a:p>
              <a:p>
                <a:pPr marL="0" indent="0">
                  <a:buNone/>
                </a:pPr>
                <a:r>
                  <a:rPr lang="en-US" dirty="0" smtClean="0"/>
                  <a:t>We will assume that is if a word qualifies to be a spam then the email is a spam…</a:t>
                </a:r>
              </a:p>
              <a:p>
                <a:pPr marL="0" indent="0">
                  <a:buNone/>
                </a:pPr>
                <a:r>
                  <a:rPr lang="en-US" dirty="0" smtClean="0"/>
                  <a:t>P(</a:t>
                </a:r>
                <a:r>
                  <a:rPr lang="en-US" dirty="0" err="1" smtClean="0"/>
                  <a:t>spam|word</a:t>
                </a:r>
                <a:r>
                  <a:rPr lang="en-US" dirty="0" smtClean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word</m:t>
                        </m:r>
                        <m:r>
                          <m:rPr>
                            <m:nor/>
                          </m:rPr>
                          <a:rPr lang="en-US" dirty="0" smtClean="0"/>
                          <m:t>|</m:t>
                        </m:r>
                        <m:r>
                          <m:rPr>
                            <m:nor/>
                          </m:rPr>
                          <a:rPr lang="en-US" dirty="0" smtClean="0"/>
                          <m:t>spam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spam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word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Filter for individual words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5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Goals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Classification is placing things where they belong</a:t>
            </a:r>
          </a:p>
          <a:p>
            <a:pPr eaLnBrk="1" hangingPunct="1"/>
            <a:r>
              <a:rPr lang="en-US" altLang="en-US" dirty="0" smtClean="0"/>
              <a:t>Why? To learn from classification</a:t>
            </a:r>
          </a:p>
          <a:p>
            <a:pPr eaLnBrk="1" hangingPunct="1"/>
            <a:r>
              <a:rPr lang="en-US" altLang="en-US" dirty="0" smtClean="0"/>
              <a:t>To discover patterns</a:t>
            </a:r>
          </a:p>
          <a:p>
            <a:pPr eaLnBrk="1" hangingPunct="1"/>
            <a:r>
              <a:rPr lang="en-US" altLang="en-US" dirty="0" smtClean="0"/>
              <a:t>To learn from history as to what our response is to a given class of events, for example.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036F3F-4E53-4725-AF44-E2B0CDF7A4F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48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Enron data: </a:t>
            </a:r>
            <a:r>
              <a:rPr lang="en-US" dirty="0" smtClean="0">
                <a:hlinkClick r:id="rId2"/>
              </a:rPr>
              <a:t>https://www.cs.cmu.edu/~enron</a:t>
            </a:r>
            <a:endParaRPr lang="en-US" dirty="0" smtClean="0"/>
          </a:p>
          <a:p>
            <a:r>
              <a:rPr lang="en-US" dirty="0" smtClean="0"/>
              <a:t>Enron employee emails </a:t>
            </a:r>
          </a:p>
          <a:p>
            <a:r>
              <a:rPr lang="en-US" dirty="0" smtClean="0"/>
              <a:t>A small subset chosen for EDA</a:t>
            </a:r>
          </a:p>
          <a:p>
            <a:r>
              <a:rPr lang="en-US" dirty="0" smtClean="0"/>
              <a:t>1500 spam, 3672 ham</a:t>
            </a:r>
          </a:p>
          <a:p>
            <a:r>
              <a:rPr lang="en-US" dirty="0" smtClean="0"/>
              <a:t>Test word is “meeting”…that is, your goal is label a email with word “meeting” as spam or ham (not spam)</a:t>
            </a:r>
          </a:p>
          <a:p>
            <a:r>
              <a:rPr lang="en-US" dirty="0" smtClean="0"/>
              <a:t>Run an simple shell script and find out that 16 “</a:t>
            </a:r>
            <a:r>
              <a:rPr lang="en-US" dirty="0" err="1" smtClean="0"/>
              <a:t>meeting”s</a:t>
            </a:r>
            <a:r>
              <a:rPr lang="en-US" dirty="0" smtClean="0"/>
              <a:t> in spam, 153 “meetings” in ham</a:t>
            </a:r>
          </a:p>
          <a:p>
            <a:r>
              <a:rPr lang="en-US" dirty="0" smtClean="0"/>
              <a:t>Right away what is your intuition? Now prove it using Bayes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65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Lets call good emails “ham”</a:t>
            </a:r>
          </a:p>
          <a:p>
            <a:r>
              <a:rPr lang="en-US" dirty="0" smtClean="0"/>
              <a:t>P(ham) = 1- P(spam)</a:t>
            </a:r>
          </a:p>
          <a:p>
            <a:r>
              <a:rPr lang="en-US" dirty="0" smtClean="0"/>
              <a:t>P(word) = </a:t>
            </a:r>
            <a:r>
              <a:rPr lang="en-US" sz="2400" dirty="0" smtClean="0"/>
              <a:t>P(</a:t>
            </a:r>
            <a:r>
              <a:rPr lang="en-US" sz="2400" dirty="0" err="1" smtClean="0"/>
              <a:t>word|spam</a:t>
            </a:r>
            <a:r>
              <a:rPr lang="en-US" sz="2400" dirty="0" smtClean="0"/>
              <a:t>)P(spam) + P(</a:t>
            </a:r>
            <a:r>
              <a:rPr lang="en-US" sz="2400" dirty="0" err="1" smtClean="0"/>
              <a:t>word|ham</a:t>
            </a:r>
            <a:r>
              <a:rPr lang="en-US" sz="2400" dirty="0" smtClean="0"/>
              <a:t>)P(ham)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discussion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548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P(spam) = 1500/(1500+3672) = 0.29</a:t>
            </a:r>
          </a:p>
          <a:p>
            <a:r>
              <a:rPr lang="en-US" dirty="0" smtClean="0"/>
              <a:t>P(ham) = 0.71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meeting|spam</a:t>
            </a:r>
            <a:r>
              <a:rPr lang="en-US" dirty="0" smtClean="0"/>
              <a:t>) = 16/1500= 0.0106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meeting|ham</a:t>
            </a:r>
            <a:r>
              <a:rPr lang="en-US" dirty="0" smtClean="0"/>
              <a:t>) = 15/3672 = 0.0416</a:t>
            </a:r>
          </a:p>
          <a:p>
            <a:r>
              <a:rPr lang="en-US" dirty="0" smtClean="0"/>
              <a:t>P(meeting) = </a:t>
            </a:r>
            <a:r>
              <a:rPr lang="en-US" sz="2400" dirty="0" smtClean="0"/>
              <a:t>P(</a:t>
            </a:r>
            <a:r>
              <a:rPr lang="en-US" sz="2400" dirty="0" err="1" smtClean="0"/>
              <a:t>meeting|spam</a:t>
            </a:r>
            <a:r>
              <a:rPr lang="en-US" sz="2400" dirty="0" smtClean="0"/>
              <a:t>)P(spam</a:t>
            </a:r>
            <a:r>
              <a:rPr lang="en-US" sz="2400" dirty="0"/>
              <a:t>) + </a:t>
            </a:r>
            <a:r>
              <a:rPr lang="en-US" sz="2400" dirty="0" smtClean="0"/>
              <a:t>P(</a:t>
            </a:r>
            <a:r>
              <a:rPr lang="en-US" sz="2400" dirty="0" err="1" smtClean="0"/>
              <a:t>meeting|ham</a:t>
            </a:r>
            <a:r>
              <a:rPr lang="en-US" sz="2400" dirty="0" smtClean="0"/>
              <a:t>)P(ham) = 0.0106 *0.29 + 0.0416+0.71= 0.03261</a:t>
            </a:r>
          </a:p>
          <a:p>
            <a:r>
              <a:rPr lang="en-US" sz="2400" dirty="0" smtClean="0"/>
              <a:t>P(</a:t>
            </a:r>
            <a:r>
              <a:rPr lang="en-US" sz="2400" dirty="0" err="1" smtClean="0"/>
              <a:t>spam|meeting</a:t>
            </a:r>
            <a:r>
              <a:rPr lang="en-US" sz="2400" dirty="0" smtClean="0"/>
              <a:t>) = P(</a:t>
            </a:r>
            <a:r>
              <a:rPr lang="en-US" sz="2400" dirty="0" err="1" smtClean="0"/>
              <a:t>meeting|spam</a:t>
            </a:r>
            <a:r>
              <a:rPr lang="en-US" sz="2400" dirty="0" smtClean="0"/>
              <a:t>)*P(spam)/P(meeting)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= 0.0106*0.29/0.03261 = 0.094 </a:t>
            </a:r>
            <a:r>
              <a:rPr lang="en-US" sz="2400" dirty="0" smtClean="0">
                <a:sym typeface="Wingdings" pitchFamily="2" charset="2"/>
              </a:rPr>
              <a:t> 9.4%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</a:t>
            </a:r>
            <a:endParaRPr lang="en-US" sz="24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681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 Naïve Bayes </a:t>
            </a:r>
            <a:r>
              <a:rPr lang="en-US" dirty="0" smtClean="0"/>
              <a:t>Rule</a:t>
            </a:r>
          </a:p>
          <a:p>
            <a:r>
              <a:rPr lang="en-US" dirty="0" smtClean="0"/>
              <a:t>Application to spam filtering in emails</a:t>
            </a:r>
          </a:p>
          <a:p>
            <a:r>
              <a:rPr lang="en-US" dirty="0" smtClean="0"/>
              <a:t>Work the example/understand the example discussed in class: disease one, a spam filter..</a:t>
            </a:r>
          </a:p>
          <a:p>
            <a:r>
              <a:rPr lang="en-US" dirty="0" smtClean="0"/>
              <a:t>Possible question</a:t>
            </a:r>
            <a:r>
              <a:rPr lang="en-US" dirty="0" smtClean="0">
                <a:sym typeface="Wingdings" pitchFamily="2" charset="2"/>
              </a:rPr>
              <a:t> problem statement  classification model using Naïve Bayes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6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Classification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Classification relies on a priori reference structures that divide the space of all possible data points into a set of classes that are not overlapping. (what do you do the data points overlap?)</a:t>
            </a:r>
          </a:p>
          <a:p>
            <a:pPr eaLnBrk="1" hangingPunct="1"/>
            <a:endParaRPr lang="en-US" altLang="en-US" sz="2400" smtClean="0"/>
          </a:p>
          <a:p>
            <a:pPr eaLnBrk="1" hangingPunct="1"/>
            <a:r>
              <a:rPr lang="en-US" altLang="en-US" sz="2400" smtClean="0"/>
              <a:t>What are the problems it (classification) can solve?</a:t>
            </a:r>
          </a:p>
          <a:p>
            <a:pPr eaLnBrk="1" hangingPunct="1"/>
            <a:r>
              <a:rPr lang="en-US" altLang="en-US" sz="2400" smtClean="0"/>
              <a:t>What are some of the common classification methods?</a:t>
            </a:r>
          </a:p>
          <a:p>
            <a:pPr eaLnBrk="1" hangingPunct="1"/>
            <a:r>
              <a:rPr lang="en-US" altLang="en-US" sz="2400" smtClean="0"/>
              <a:t>Which one is better for a given situation? (meta classifier)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5A96C-440F-466F-98B1-EB6C8F860A8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4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Classification examples in daily life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Restaurant menu: appetizers, salads, soups, entrée, dessert, drinks,…</a:t>
            </a:r>
          </a:p>
          <a:p>
            <a:pPr eaLnBrk="1" hangingPunct="1"/>
            <a:r>
              <a:rPr lang="en-US" altLang="en-US" dirty="0" smtClean="0"/>
              <a:t>Library of congress (LIC) system classifies books according to a standard scheme</a:t>
            </a:r>
          </a:p>
          <a:p>
            <a:pPr eaLnBrk="1" hangingPunct="1"/>
            <a:r>
              <a:rPr lang="en-US" altLang="en-US" dirty="0" smtClean="0"/>
              <a:t>Injuries and diseases classification is physicians and healthcare workers</a:t>
            </a:r>
          </a:p>
          <a:p>
            <a:pPr eaLnBrk="1" hangingPunct="1"/>
            <a:r>
              <a:rPr lang="en-US" altLang="en-US" dirty="0" smtClean="0"/>
              <a:t>Classification of all living things: </a:t>
            </a:r>
            <a:r>
              <a:rPr lang="en-US" altLang="en-US" dirty="0" err="1" smtClean="0"/>
              <a:t>eg</a:t>
            </a:r>
            <a:r>
              <a:rPr lang="en-US" altLang="en-US" dirty="0" smtClean="0"/>
              <a:t>., Home Sapiens (genus, species)</a:t>
            </a:r>
          </a:p>
          <a:p>
            <a:pPr eaLnBrk="1" hangingPunct="1"/>
            <a:r>
              <a:rPr lang="en-US" altLang="en-US" dirty="0" smtClean="0"/>
              <a:t>Classification very large application in automobile domain from services (classes), parts (classes), incidents (classes)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0C61A-6D4E-4B75-8260-1EB89360D3F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35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Categories of classification algorithms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With respect to underlying technique two broad categories:</a:t>
            </a:r>
          </a:p>
          <a:p>
            <a:r>
              <a:rPr lang="en-US" altLang="en-US" sz="2400" dirty="0" smtClean="0"/>
              <a:t>Statistical algorithms</a:t>
            </a:r>
          </a:p>
          <a:p>
            <a:pPr lvl="1"/>
            <a:r>
              <a:rPr lang="en-US" altLang="en-US" sz="2400" dirty="0" smtClean="0"/>
              <a:t>Regression for forecasting</a:t>
            </a:r>
          </a:p>
          <a:p>
            <a:pPr lvl="1"/>
            <a:r>
              <a:rPr lang="en-US" altLang="en-US" sz="2400" dirty="0" smtClean="0"/>
              <a:t>Bayes classifier depicts the dependency of the various attributes of the classification problem. </a:t>
            </a:r>
          </a:p>
          <a:p>
            <a:r>
              <a:rPr lang="en-US" altLang="en-US" sz="2400" dirty="0" smtClean="0"/>
              <a:t>Structural algorithms</a:t>
            </a:r>
          </a:p>
          <a:p>
            <a:pPr lvl="1"/>
            <a:r>
              <a:rPr lang="en-US" altLang="en-US" sz="2400" dirty="0" smtClean="0"/>
              <a:t>Rule-based algorithms: if-else, decision trees</a:t>
            </a:r>
          </a:p>
          <a:p>
            <a:pPr lvl="1"/>
            <a:r>
              <a:rPr lang="en-US" altLang="en-US" sz="2400" dirty="0" smtClean="0"/>
              <a:t>Distance-based algorithm: similarity, nearest neighbor</a:t>
            </a:r>
          </a:p>
          <a:p>
            <a:pPr lvl="1"/>
            <a:r>
              <a:rPr lang="en-US" altLang="en-US" sz="2400" dirty="0" smtClean="0"/>
              <a:t>Neural networks</a:t>
            </a:r>
          </a:p>
          <a:p>
            <a:endParaRPr lang="en-US" alt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8E369-1BF9-409C-BAD8-FD9C43885DC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6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Classifiers</a:t>
            </a:r>
          </a:p>
        </p:txBody>
      </p:sp>
      <p:pic>
        <p:nvPicPr>
          <p:cNvPr id="71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7913" y="1600200"/>
            <a:ext cx="6988175" cy="4525963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9CF1B-D9D2-4481-8C67-078FD979D55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Advantages and Disadvantages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Decision tree, simple and powerful, works well for discrete (0,1- yes-no)rules; </a:t>
            </a:r>
          </a:p>
          <a:p>
            <a:r>
              <a:rPr lang="en-US" altLang="en-US" smtClean="0"/>
              <a:t>Neural net: black box approach, hard to interpret results </a:t>
            </a:r>
          </a:p>
          <a:p>
            <a:r>
              <a:rPr lang="en-US" altLang="en-US" smtClean="0"/>
              <a:t>Distance-based ones work well for low-dimensionality space</a:t>
            </a:r>
          </a:p>
          <a:p>
            <a:r>
              <a:rPr lang="en-US" altLang="en-US" smtClean="0"/>
              <a:t>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B0D58-4BB3-468F-8264-93101A571BE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68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Naïve Bayes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Naïve Bayes classifier</a:t>
            </a:r>
          </a:p>
          <a:p>
            <a:pPr eaLnBrk="1" hangingPunct="1"/>
            <a:r>
              <a:rPr lang="en-US" altLang="en-US" dirty="0" smtClean="0"/>
              <a:t>One of the most celebrated and well-known classification algorithms of all time.</a:t>
            </a:r>
          </a:p>
          <a:p>
            <a:pPr eaLnBrk="1" hangingPunct="1"/>
            <a:r>
              <a:rPr lang="en-US" altLang="en-US" dirty="0" smtClean="0"/>
              <a:t>Probabilistic algorithm</a:t>
            </a:r>
          </a:p>
          <a:p>
            <a:pPr eaLnBrk="1" hangingPunct="1"/>
            <a:r>
              <a:rPr lang="en-US" altLang="en-US" dirty="0" smtClean="0"/>
              <a:t>Typically applied and works well with the assumption of independent attributes, but also found to work well even with some dependencies.</a:t>
            </a:r>
          </a:p>
          <a:p>
            <a:pPr eaLnBrk="1" hangingPunct="1"/>
            <a:r>
              <a:rPr lang="en-US" altLang="en-US" dirty="0" smtClean="0"/>
              <a:t> Was discovered centuries ago but is heavily used today in many predictive analytic applications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183F5-74C2-4894-A77F-531F80D605C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89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Life Cycle of a classifier: training, testing and production</a:t>
            </a:r>
          </a:p>
        </p:txBody>
      </p:sp>
      <p:pic>
        <p:nvPicPr>
          <p:cNvPr id="102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0750" y="2109788"/>
            <a:ext cx="4762500" cy="3505200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6/28/2014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4F69C-A16F-4ED1-B34F-17A6DE170E1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53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1282</TotalTime>
  <Words>1372</Words>
  <Application>Microsoft Office PowerPoint</Application>
  <PresentationFormat>On-screen Show (4:3)</PresentationFormat>
  <Paragraphs>192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Naïve Bayes</vt:lpstr>
      <vt:lpstr>Goals</vt:lpstr>
      <vt:lpstr>Classification</vt:lpstr>
      <vt:lpstr>Classification examples in daily life</vt:lpstr>
      <vt:lpstr>Categories of classification algorithms</vt:lpstr>
      <vt:lpstr>Classifiers</vt:lpstr>
      <vt:lpstr>Advantages and Disadvantages </vt:lpstr>
      <vt:lpstr>Naïve Bayes</vt:lpstr>
      <vt:lpstr>Life Cycle of a classifier: training, testing and production</vt:lpstr>
      <vt:lpstr>Training Stage</vt:lpstr>
      <vt:lpstr>Validation Stage</vt:lpstr>
      <vt:lpstr>Production stage</vt:lpstr>
      <vt:lpstr>Bayesian Inference</vt:lpstr>
      <vt:lpstr>Naïve Bayes Example</vt:lpstr>
      <vt:lpstr>Intuition</vt:lpstr>
      <vt:lpstr>Classification</vt:lpstr>
      <vt:lpstr>Why not use methods we discussed earlier?</vt:lpstr>
      <vt:lpstr>Lets Review</vt:lpstr>
      <vt:lpstr>Spam Filter for individual words</vt:lpstr>
      <vt:lpstr>Sample data</vt:lpstr>
      <vt:lpstr>Further discussion</vt:lpstr>
      <vt:lpstr>Calculations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Naïve Bayes</dc:title>
  <dc:creator>bina</dc:creator>
  <cp:lastModifiedBy>bina</cp:lastModifiedBy>
  <cp:revision>23</cp:revision>
  <dcterms:created xsi:type="dcterms:W3CDTF">2014-04-09T14:03:58Z</dcterms:created>
  <dcterms:modified xsi:type="dcterms:W3CDTF">2014-06-26T13:14:58Z</dcterms:modified>
</cp:coreProperties>
</file>