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0" r:id="rId13"/>
    <p:sldId id="271" r:id="rId14"/>
    <p:sldId id="269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6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51A0B-C4B8-43FE-AD72-4EE4A9DF0348}" type="datetimeFigureOut">
              <a:rPr lang="en-US" smtClean="0"/>
              <a:t>7/2/2014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D4F06-24BA-45AF-8076-6AA9053CA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4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4F06-24BA-45AF-8076-6AA9053CAB3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6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asycalculation.com/statistics/learn-regression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threeamigosj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js/DEFAULT.as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Emerging Applications and Platform#3: JavaScript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95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/>
              <a:t>Tags are words or abbreviations enclosed in angle brackets, &lt; and &gt;</a:t>
            </a:r>
          </a:p>
          <a:p>
            <a:pPr>
              <a:defRPr/>
            </a:pPr>
            <a:r>
              <a:rPr lang="en-US" dirty="0"/>
              <a:t>Many tags come in pairs</a:t>
            </a:r>
          </a:p>
          <a:p>
            <a:pPr>
              <a:defRPr/>
            </a:pPr>
            <a:r>
              <a:rPr lang="en-US" dirty="0"/>
              <a:t>The second of the pair comes with a slash:</a:t>
            </a:r>
            <a:br>
              <a:rPr lang="en-US" dirty="0"/>
            </a:b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&lt;title&gt; </a:t>
            </a:r>
            <a:r>
              <a:rPr lang="en-US" dirty="0" smtClean="0"/>
              <a:t>CSE651 Emerging Platforms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&lt;/title</a:t>
            </a: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  <a:p>
            <a:pPr>
              <a:defRPr/>
            </a:pPr>
            <a:endParaRPr lang="en-US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defRPr/>
            </a:pPr>
            <a:r>
              <a:rPr lang="en-US" dirty="0"/>
              <a:t>A few tags are not </a:t>
            </a:r>
            <a:r>
              <a:rPr lang="en-US" dirty="0" smtClean="0"/>
              <a:t>paired; They </a:t>
            </a:r>
            <a:r>
              <a:rPr lang="en-US" dirty="0"/>
              <a:t>do not have a matching ending tag</a:t>
            </a:r>
          </a:p>
          <a:p>
            <a:pPr>
              <a:defRPr/>
            </a:pPr>
            <a:r>
              <a:rPr lang="en-US" dirty="0"/>
              <a:t>For those tags, the closing angle bracket &gt; of the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singleton tag</a:t>
            </a:r>
            <a:r>
              <a:rPr lang="en-US" b="1" dirty="0"/>
              <a:t> </a:t>
            </a:r>
            <a:r>
              <a:rPr lang="en-US" dirty="0"/>
              <a:t>is replaced by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/&gt;</a:t>
            </a:r>
          </a:p>
          <a:p>
            <a:pPr>
              <a:defRPr/>
            </a:pPr>
            <a:r>
              <a:rPr lang="en-US" dirty="0"/>
              <a:t>Examples:</a:t>
            </a:r>
            <a:br>
              <a:rPr lang="en-US" dirty="0"/>
            </a:b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hr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/&gt; </a:t>
            </a:r>
            <a:r>
              <a:rPr lang="en-US" dirty="0"/>
              <a:t>produces a horizontal line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br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/&gt;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continues the text to the next</a:t>
            </a:r>
          </a:p>
          <a:p>
            <a:pPr>
              <a:defRPr/>
            </a:pPr>
            <a:endParaRPr lang="en-US" b="1" dirty="0">
              <a:solidFill>
                <a:schemeClr val="accent1">
                  <a:lumMod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tags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68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Web page is composed of a head and a body</a:t>
            </a:r>
          </a:p>
          <a:p>
            <a:r>
              <a:rPr lang="en-US" dirty="0"/>
              <a:t>There are three HTML tags required for every Web page:</a:t>
            </a:r>
          </a:p>
          <a:p>
            <a:r>
              <a:rPr lang="en-US" dirty="0"/>
              <a:t>&lt;head&gt; and &lt;/head&gt; enclose the head</a:t>
            </a:r>
          </a:p>
          <a:p>
            <a:r>
              <a:rPr lang="en-US" dirty="0"/>
              <a:t>&lt;body&gt; and &lt;/body&gt; enclose the body</a:t>
            </a:r>
          </a:p>
          <a:p>
            <a:r>
              <a:rPr lang="en-US" dirty="0"/>
              <a:t>&lt;html&gt; and &lt;/html&gt; to enclose those two </a:t>
            </a:r>
            <a:r>
              <a:rPr lang="en-US" dirty="0" smtClean="0"/>
              <a:t>parts</a:t>
            </a:r>
          </a:p>
          <a:p>
            <a:r>
              <a:rPr lang="en-US" dirty="0" smtClean="0"/>
              <a:t>Lets try our first application. File type is .html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Tags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23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1028343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&lt;!</a:t>
            </a:r>
            <a:r>
              <a:rPr lang="en-US" dirty="0" err="1" smtClean="0"/>
              <a:t>doctype</a:t>
            </a:r>
            <a:r>
              <a:rPr lang="en-US" dirty="0" smtClean="0"/>
              <a:t>  html&gt;</a:t>
            </a:r>
          </a:p>
          <a:p>
            <a:r>
              <a:rPr lang="en-US" dirty="0" smtClean="0"/>
              <a:t>&lt;html&gt;</a:t>
            </a:r>
          </a:p>
          <a:p>
            <a:r>
              <a:rPr lang="en-US" dirty="0" smtClean="0"/>
              <a:t>&lt;head&gt;</a:t>
            </a:r>
          </a:p>
          <a:p>
            <a:r>
              <a:rPr lang="en-US" dirty="0" smtClean="0"/>
              <a:t>&lt;title&gt;</a:t>
            </a:r>
          </a:p>
          <a:p>
            <a:r>
              <a:rPr lang="en-US" dirty="0" smtClean="0"/>
              <a:t>This is CSE651</a:t>
            </a:r>
          </a:p>
          <a:p>
            <a:r>
              <a:rPr lang="en-US" dirty="0" smtClean="0"/>
              <a:t>&lt;/title&gt;</a:t>
            </a:r>
          </a:p>
          <a:p>
            <a:r>
              <a:rPr lang="en-US" dirty="0" smtClean="0"/>
              <a:t>&lt;/head&gt;</a:t>
            </a:r>
          </a:p>
          <a:p>
            <a:r>
              <a:rPr lang="en-US" dirty="0" smtClean="0"/>
              <a:t>&lt;body&gt;</a:t>
            </a:r>
          </a:p>
          <a:p>
            <a:r>
              <a:rPr lang="en-US" dirty="0" smtClean="0"/>
              <a:t>&lt;center&gt;</a:t>
            </a:r>
          </a:p>
          <a:p>
            <a:r>
              <a:rPr lang="en-US" dirty="0" smtClean="0"/>
              <a:t>&lt;h1&gt;</a:t>
            </a:r>
          </a:p>
          <a:p>
            <a:r>
              <a:rPr lang="en-US" dirty="0" smtClean="0"/>
              <a:t>This is HTML</a:t>
            </a:r>
          </a:p>
          <a:p>
            <a:r>
              <a:rPr lang="en-US" dirty="0" smtClean="0"/>
              <a:t>&lt;/h1&gt;</a:t>
            </a:r>
          </a:p>
          <a:p>
            <a:r>
              <a:rPr lang="en-US" dirty="0" smtClean="0"/>
              <a:t>&lt;/center&gt;</a:t>
            </a:r>
          </a:p>
          <a:p>
            <a:r>
              <a:rPr lang="en-US" dirty="0" smtClean="0"/>
              <a:t>&lt;/body&gt;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&lt;/html&gt;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33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change the body style to chocolate color by this command:</a:t>
            </a:r>
          </a:p>
          <a:p>
            <a:r>
              <a:rPr lang="en-US" dirty="0" smtClean="0"/>
              <a:t>&lt;</a:t>
            </a:r>
            <a:r>
              <a:rPr lang="en-US" dirty="0"/>
              <a:t>body style="background-color:#897867</a:t>
            </a:r>
            <a:r>
              <a:rPr lang="en-US" dirty="0" smtClean="0"/>
              <a:t>"&gt;</a:t>
            </a:r>
          </a:p>
          <a:p>
            <a:r>
              <a:rPr lang="en-US" dirty="0" smtClean="0"/>
              <a:t>Save and reload the page</a:t>
            </a:r>
          </a:p>
          <a:p>
            <a:r>
              <a:rPr lang="en-US" dirty="0" smtClean="0"/>
              <a:t>Every tag can have many style attributes like this: color, font, size, etc.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color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62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added background color as a style to the page. Instead of creating on the html page itself we will separate all the style items into another file of type .</a:t>
            </a:r>
            <a:r>
              <a:rPr lang="en-US" dirty="0" err="1" smtClean="0"/>
              <a:t>css</a:t>
            </a:r>
            <a:endParaRPr lang="en-US" dirty="0" smtClean="0"/>
          </a:p>
          <a:p>
            <a:r>
              <a:rPr lang="en-US" dirty="0" smtClean="0"/>
              <a:t>We will also add a paragraph</a:t>
            </a:r>
          </a:p>
          <a:p>
            <a:r>
              <a:rPr lang="en-US" dirty="0" smtClean="0"/>
              <a:t>We will use different colors for different items on the page.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add some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36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body {background-color:#897867;}</a:t>
            </a:r>
          </a:p>
          <a:p>
            <a:r>
              <a:rPr lang="en-US" dirty="0"/>
              <a:t>h1   {</a:t>
            </a:r>
            <a:r>
              <a:rPr lang="en-US" dirty="0" err="1"/>
              <a:t>background-color:red</a:t>
            </a:r>
            <a:r>
              <a:rPr lang="en-US" dirty="0"/>
              <a:t>;}</a:t>
            </a:r>
          </a:p>
          <a:p>
            <a:r>
              <a:rPr lang="en-US" dirty="0"/>
              <a:t>p    {</a:t>
            </a:r>
            <a:r>
              <a:rPr lang="en-US" dirty="0" err="1"/>
              <a:t>background-color:rgb</a:t>
            </a:r>
            <a:r>
              <a:rPr lang="en-US" dirty="0"/>
              <a:t>(255,0,255);} </a:t>
            </a:r>
            <a:endParaRPr lang="en-US" dirty="0" smtClean="0"/>
          </a:p>
          <a:p>
            <a:r>
              <a:rPr lang="en-US" dirty="0" smtClean="0"/>
              <a:t>Type the above in a file called first.css</a:t>
            </a:r>
          </a:p>
          <a:p>
            <a:r>
              <a:rPr lang="en-US" dirty="0" smtClean="0"/>
              <a:t>Then link this file from the html head section</a:t>
            </a:r>
          </a:p>
          <a:p>
            <a:pPr marL="0" indent="0">
              <a:buNone/>
            </a:pPr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href</a:t>
            </a:r>
            <a:r>
              <a:rPr lang="en-US" dirty="0"/>
              <a:t>="first.css</a:t>
            </a:r>
            <a:r>
              <a:rPr lang="en-US" dirty="0" smtClean="0"/>
              <a:t>"&gt;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Save the files and reload the page on </a:t>
            </a:r>
            <a:r>
              <a:rPr lang="en-US" dirty="0" err="1" smtClean="0"/>
              <a:t>firefox</a:t>
            </a:r>
            <a:r>
              <a:rPr lang="en-US" dirty="0" smtClean="0"/>
              <a:t> browser</a:t>
            </a:r>
          </a:p>
          <a:p>
            <a:pPr marL="0" indent="0">
              <a:buNone/>
            </a:pPr>
            <a:r>
              <a:rPr lang="en-US" dirty="0" smtClean="0"/>
              <a:t>Color scheme used is RGB (Red, Green, Blue) format of 256 shades each (00-FF)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in .</a:t>
            </a:r>
            <a:r>
              <a:rPr lang="en-US" dirty="0" err="1" smtClean="0"/>
              <a:t>css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14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Links are what make the connected web and provide quite valuable data for web analytics; </a:t>
            </a:r>
            <a:endParaRPr lang="en-US" dirty="0"/>
          </a:p>
          <a:p>
            <a:r>
              <a:rPr lang="en-US" dirty="0" smtClean="0"/>
              <a:t>It is also an enabler for the “Internet of Things”</a:t>
            </a:r>
          </a:p>
          <a:p>
            <a:endParaRPr lang="en-US" dirty="0" smtClean="0"/>
          </a:p>
          <a:p>
            <a:r>
              <a:rPr lang="en-US" dirty="0"/>
              <a:t>Combine an </a:t>
            </a:r>
            <a:r>
              <a:rPr lang="en-US" dirty="0" smtClean="0"/>
              <a:t>anchor link </a:t>
            </a:r>
            <a:r>
              <a:rPr lang="en-US" dirty="0"/>
              <a:t>tag with an image tag:</a:t>
            </a:r>
            <a:br>
              <a:rPr lang="en-US" dirty="0"/>
            </a:b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&lt;a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</a:rPr>
              <a:t>href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=“http://www.bosch.com"&gt;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2000" b="1" dirty="0" err="1">
                <a:solidFill>
                  <a:schemeClr val="accent1">
                    <a:lumMod val="25000"/>
                  </a:schemeClr>
                </a:solidFill>
              </a:rPr>
              <a:t>img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25000"/>
                  </a:schemeClr>
                </a:solidFill>
              </a:rPr>
              <a:t>src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=“</a:t>
            </a:r>
            <a:r>
              <a:rPr lang="en-US" sz="2000" b="1" dirty="0" err="1" smtClean="0">
                <a:solidFill>
                  <a:schemeClr val="accent1">
                    <a:lumMod val="25000"/>
                  </a:schemeClr>
                </a:solidFill>
              </a:rPr>
              <a:t>bosch_logo_english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" 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alt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=“Bosch Logo“&gt;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&lt;/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a&gt;</a:t>
            </a:r>
          </a:p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to other pages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13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Save first.html as ex2.html and first.css as ex2.css</a:t>
            </a:r>
          </a:p>
          <a:p>
            <a:r>
              <a:rPr lang="en-US" dirty="0" smtClean="0"/>
              <a:t>Download Bosch logo into your lab folder</a:t>
            </a:r>
          </a:p>
          <a:p>
            <a:r>
              <a:rPr lang="en-US" dirty="0" smtClean="0"/>
              <a:t>Add these lines in the middle of the body and save</a:t>
            </a:r>
          </a:p>
          <a:p>
            <a:pPr marL="0" indent="0">
              <a:buNone/>
            </a:pPr>
            <a:r>
              <a:rPr lang="en-US" sz="2000" dirty="0"/>
              <a:t>&lt;a </a:t>
            </a:r>
            <a:r>
              <a:rPr lang="en-US" sz="2000" dirty="0" err="1"/>
              <a:t>href</a:t>
            </a:r>
            <a:r>
              <a:rPr lang="en-US" sz="2000" dirty="0"/>
              <a:t>="http://www.bosch.com"&gt;</a:t>
            </a:r>
          </a:p>
          <a:p>
            <a:pPr marL="0" indent="0">
              <a:buNone/>
            </a:pPr>
            <a:r>
              <a:rPr lang="en-US" sz="2000" dirty="0"/>
              <a:t>&lt;</a:t>
            </a:r>
            <a:r>
              <a:rPr lang="en-US" sz="2000" dirty="0" err="1"/>
              <a:t>img</a:t>
            </a:r>
            <a:r>
              <a:rPr lang="en-US" sz="2000" dirty="0"/>
              <a:t> </a:t>
            </a:r>
            <a:r>
              <a:rPr lang="en-US" sz="2000" dirty="0" err="1"/>
              <a:t>src</a:t>
            </a:r>
            <a:r>
              <a:rPr lang="en-US" sz="2000" dirty="0"/>
              <a:t>="bosch_logo_english.png" alt</a:t>
            </a:r>
            <a:r>
              <a:rPr lang="en-US" sz="2000" dirty="0" smtClean="0"/>
              <a:t>="</a:t>
            </a:r>
            <a:r>
              <a:rPr lang="en-US" sz="2000" dirty="0"/>
              <a:t>Bosch Logo"&gt;&lt;/a</a:t>
            </a:r>
            <a:r>
              <a:rPr lang="en-US" sz="2000" dirty="0" smtClean="0"/>
              <a:t>&gt;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Make sure the quotes are right when you copied. Save and reload your web page with ex2.html</a:t>
            </a:r>
          </a:p>
          <a:p>
            <a:pPr marL="0" indent="0">
              <a:buNone/>
            </a:pPr>
            <a:r>
              <a:rPr lang="en-US" sz="2000" dirty="0" smtClean="0"/>
              <a:t>You will see the Bosch logo and when you click on it will take you to Bosch site.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01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Attributes</a:t>
            </a:r>
          </a:p>
          <a:p>
            <a:pPr lvl="1">
              <a:defRPr/>
            </a:pPr>
            <a:r>
              <a:rPr lang="en-US" dirty="0"/>
              <a:t>An additional specification included inside a tag</a:t>
            </a:r>
          </a:p>
          <a:p>
            <a:pPr lvl="1">
              <a:defRPr/>
            </a:pPr>
            <a:r>
              <a:rPr lang="en-US" dirty="0"/>
              <a:t>The abbreviations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href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src</a:t>
            </a:r>
            <a:r>
              <a:rPr lang="en-US" dirty="0"/>
              <a:t>, and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alt</a:t>
            </a:r>
            <a:r>
              <a:rPr lang="en-US" dirty="0"/>
              <a:t> are attributes</a:t>
            </a:r>
          </a:p>
          <a:p>
            <a:pPr lvl="1">
              <a:defRPr/>
            </a:pPr>
            <a:r>
              <a:rPr lang="en-US" dirty="0"/>
              <a:t>Attributes have the form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name="value”</a:t>
            </a:r>
          </a:p>
          <a:p>
            <a:pPr lvl="2">
              <a:defRPr/>
            </a:pPr>
            <a:r>
              <a:rPr lang="en-US" dirty="0"/>
              <a:t>the name, such as </a:t>
            </a:r>
            <a:r>
              <a:rPr lang="en-US" dirty="0" err="1"/>
              <a:t>href</a:t>
            </a:r>
            <a:r>
              <a:rPr lang="en-US" dirty="0"/>
              <a:t>, is the attribute</a:t>
            </a:r>
          </a:p>
          <a:p>
            <a:pPr lvl="2">
              <a:defRPr/>
            </a:pPr>
            <a:r>
              <a:rPr lang="en-US" dirty="0"/>
              <a:t>the text in quotes, such as, </a:t>
            </a:r>
            <a:r>
              <a:rPr lang="en-US" dirty="0" smtClean="0"/>
              <a:t>biographies/boschbio.html</a:t>
            </a:r>
            <a:r>
              <a:rPr lang="en-US" dirty="0"/>
              <a:t>, is the value</a:t>
            </a:r>
          </a:p>
          <a:p>
            <a:pPr>
              <a:defRPr/>
            </a:pPr>
            <a:r>
              <a:rPr lang="en-US" dirty="0"/>
              <a:t>Values are </a:t>
            </a: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always</a:t>
            </a:r>
            <a:r>
              <a:rPr lang="en-US" dirty="0"/>
              <a:t> enclosed in quotes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86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1700" dirty="0"/>
              <a:t>The style attribute is the most useful attribute</a:t>
            </a:r>
          </a:p>
          <a:p>
            <a:pPr>
              <a:defRPr/>
            </a:pPr>
            <a:r>
              <a:rPr lang="en-US" sz="1700" dirty="0"/>
              <a:t>Used to control a huge list of properties for every feature of a Web page</a:t>
            </a:r>
          </a:p>
          <a:p>
            <a:pPr lvl="1">
              <a:defRPr/>
            </a:pPr>
            <a:r>
              <a:rPr lang="en-US" sz="1700" dirty="0"/>
              <a:t>Properties are characteristics of page components, such as color, size, or position.</a:t>
            </a:r>
          </a:p>
          <a:p>
            <a:pPr>
              <a:defRPr/>
            </a:pPr>
            <a:r>
              <a:rPr lang="en-US" sz="1700" dirty="0"/>
              <a:t>The value of the style has a standard form:</a:t>
            </a:r>
            <a:br>
              <a:rPr lang="en-US" sz="1700" dirty="0"/>
            </a:br>
            <a:r>
              <a:rPr lang="en-US" sz="1700" b="1" i="1" dirty="0">
                <a:solidFill>
                  <a:schemeClr val="accent1">
                    <a:lumMod val="25000"/>
                  </a:schemeClr>
                </a:solidFill>
              </a:rPr>
              <a:t>style = "</a:t>
            </a:r>
            <a:r>
              <a:rPr lang="en-US" sz="1700" b="1" i="1" dirty="0" err="1">
                <a:solidFill>
                  <a:schemeClr val="accent1">
                    <a:lumMod val="25000"/>
                  </a:schemeClr>
                </a:solidFill>
              </a:rPr>
              <a:t>property_name</a:t>
            </a:r>
            <a:r>
              <a:rPr lang="en-US" sz="1700" b="1" i="1" dirty="0">
                <a:solidFill>
                  <a:schemeClr val="accent1">
                    <a:lumMod val="25000"/>
                  </a:schemeClr>
                </a:solidFill>
              </a:rPr>
              <a:t> : specification</a:t>
            </a:r>
            <a:r>
              <a:rPr lang="en-US" sz="1700" b="1" i="1" dirty="0" smtClean="0">
                <a:solidFill>
                  <a:schemeClr val="accent1">
                    <a:lumMod val="25000"/>
                  </a:schemeClr>
                </a:solidFill>
              </a:rPr>
              <a:t>”</a:t>
            </a:r>
          </a:p>
          <a:p>
            <a:pPr>
              <a:defRPr/>
            </a:pPr>
            <a:r>
              <a:rPr lang="en-US" sz="1700" dirty="0" smtClean="0"/>
              <a:t>The </a:t>
            </a:r>
            <a:r>
              <a:rPr lang="en-US" sz="1700" dirty="0"/>
              <a:t>colon (:) separates the property name from its specification</a:t>
            </a:r>
          </a:p>
          <a:p>
            <a:pPr>
              <a:defRPr/>
            </a:pPr>
            <a:r>
              <a:rPr lang="en-US" sz="1700" dirty="0"/>
              <a:t>The spaces on each side of the colon are optional</a:t>
            </a:r>
            <a:br>
              <a:rPr lang="en-US" sz="1700" dirty="0"/>
            </a:br>
            <a:r>
              <a:rPr lang="en-US" sz="1700" b="1" i="1" dirty="0">
                <a:solidFill>
                  <a:schemeClr val="accent1">
                    <a:lumMod val="25000"/>
                  </a:schemeClr>
                </a:solidFill>
              </a:rPr>
              <a:t>&lt;body style="background-color : black; color : green"&gt;</a:t>
            </a:r>
          </a:p>
          <a:p>
            <a:pPr>
              <a:defRPr/>
            </a:pPr>
            <a:endParaRPr lang="en-US" sz="1700" dirty="0"/>
          </a:p>
          <a:p>
            <a:pPr>
              <a:defRPr/>
            </a:pPr>
            <a:r>
              <a:rPr lang="en-US" sz="1700" dirty="0"/>
              <a:t>Notice that when more than one property is set with style, the name/specification pairs are separated by a semicolon (;)</a:t>
            </a:r>
          </a:p>
          <a:p>
            <a:pPr>
              <a:defRPr/>
            </a:pP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Attribute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10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382000" cy="43251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looked at two emerging platforms last week:</a:t>
            </a:r>
          </a:p>
          <a:p>
            <a:pPr lvl="1"/>
            <a:r>
              <a:rPr lang="en-US" dirty="0" smtClean="0"/>
              <a:t>Emerging applications and platforms#1: Arduino</a:t>
            </a:r>
          </a:p>
          <a:p>
            <a:pPr lvl="1"/>
            <a:r>
              <a:rPr lang="en-US" dirty="0" smtClean="0"/>
              <a:t>Emerging applications and platform#2: R-Studio</a:t>
            </a:r>
          </a:p>
          <a:p>
            <a:r>
              <a:rPr lang="en-US" dirty="0" smtClean="0"/>
              <a:t>While Arduino is excellent for prototyping embedded systems, R-Studio is great for quickly setting up analytics and visualizing it.</a:t>
            </a:r>
          </a:p>
          <a:p>
            <a:r>
              <a:rPr lang="en-US" dirty="0" smtClean="0"/>
              <a:t>Both have highly impactful and heavily used across many application domains.</a:t>
            </a:r>
          </a:p>
          <a:p>
            <a:r>
              <a:rPr lang="en-US" dirty="0" smtClean="0"/>
              <a:t>We have introduced the topics and provided a fairly strong foundation for you to think  about using it in your work as you see fit.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last week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40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675467"/>
            <a:ext cx="8762999" cy="3450696"/>
          </a:xfrm>
        </p:spPr>
        <p:txBody>
          <a:bodyPr/>
          <a:lstStyle/>
          <a:p>
            <a:r>
              <a:rPr lang="en-US" dirty="0" smtClean="0"/>
              <a:t>You can scale the image using the attributes.</a:t>
            </a:r>
          </a:p>
          <a:p>
            <a:pPr marL="0" indent="0">
              <a:buNone/>
            </a:pPr>
            <a:r>
              <a:rPr lang="en-US" sz="1800" dirty="0"/>
              <a:t>&lt;a </a:t>
            </a:r>
            <a:r>
              <a:rPr lang="en-US" sz="1800" dirty="0" err="1"/>
              <a:t>href</a:t>
            </a:r>
            <a:r>
              <a:rPr lang="en-US" sz="1800" dirty="0"/>
              <a:t>="http://www.bosch.com"&gt;</a:t>
            </a:r>
          </a:p>
          <a:p>
            <a:pPr marL="0" indent="0">
              <a:buNone/>
            </a:pPr>
            <a:r>
              <a:rPr lang="en-US" sz="1800" dirty="0"/>
              <a:t>&lt;</a:t>
            </a:r>
            <a:r>
              <a:rPr lang="en-US" sz="1800" dirty="0" err="1"/>
              <a:t>img</a:t>
            </a:r>
            <a:r>
              <a:rPr lang="en-US" sz="1800" dirty="0"/>
              <a:t> </a:t>
            </a:r>
            <a:r>
              <a:rPr lang="en-US" sz="1800" dirty="0" err="1"/>
              <a:t>src</a:t>
            </a:r>
            <a:r>
              <a:rPr lang="en-US" sz="1800" dirty="0"/>
              <a:t>="bosch_logo_english.png" </a:t>
            </a:r>
            <a:r>
              <a:rPr lang="en-US" sz="1800" dirty="0" smtClean="0"/>
              <a:t>width=“100” height =“50” alt</a:t>
            </a:r>
            <a:r>
              <a:rPr lang="en-US" sz="1800" dirty="0"/>
              <a:t>="</a:t>
            </a:r>
            <a:r>
              <a:rPr lang="en-US" sz="1800" dirty="0" smtClean="0"/>
              <a:t>Bosch Logo</a:t>
            </a:r>
            <a:r>
              <a:rPr lang="en-US" sz="1800" dirty="0"/>
              <a:t>"&gt;&lt;/a</a:t>
            </a:r>
            <a:r>
              <a:rPr lang="en-US" sz="1800" dirty="0" smtClean="0"/>
              <a:t>&gt;</a:t>
            </a:r>
          </a:p>
          <a:p>
            <a:r>
              <a:rPr lang="en-US" dirty="0" smtClean="0"/>
              <a:t>Try it with various sizes and check the scaling factor.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for Image tag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71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modify ex2.html to be meaningful.</a:t>
            </a:r>
          </a:p>
          <a:p>
            <a:r>
              <a:rPr lang="en-US" dirty="0" smtClean="0"/>
              <a:t>Remove all the unnecessary tags that you don’t need from the previous exercise.</a:t>
            </a:r>
          </a:p>
          <a:p>
            <a:r>
              <a:rPr lang="en-US" dirty="0" smtClean="0"/>
              <a:t>Now save the file as Proj_Report.html and the </a:t>
            </a:r>
            <a:r>
              <a:rPr lang="en-US" dirty="0" err="1" smtClean="0"/>
              <a:t>css</a:t>
            </a:r>
            <a:r>
              <a:rPr lang="en-US" dirty="0" smtClean="0"/>
              <a:t> file also accordingly.</a:t>
            </a:r>
          </a:p>
          <a:p>
            <a:r>
              <a:rPr lang="en-US" dirty="0" smtClean="0"/>
              <a:t>Add a table about your project and the abstract.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add a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94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685800"/>
            <a:ext cx="4572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 smtClean="0"/>
              <a:t>&lt;table border="1"&gt;</a:t>
            </a:r>
          </a:p>
          <a:p>
            <a:r>
              <a:rPr lang="en-US" sz="1600" dirty="0" smtClean="0"/>
              <a:t>&lt;caption&gt;&lt;h3&gt;CSE 651 Project Report&lt;/h3&gt;&lt;/caption&gt;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tr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th</a:t>
            </a:r>
            <a:r>
              <a:rPr lang="en-US" sz="1600" dirty="0" smtClean="0"/>
              <a:t>&gt;Project Title&lt;/</a:t>
            </a:r>
            <a:r>
              <a:rPr lang="en-US" sz="1600" dirty="0" err="1" smtClean="0"/>
              <a:t>th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&lt;td&gt;Speed Limiter &lt;/td&gt;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tr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tr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th</a:t>
            </a:r>
            <a:r>
              <a:rPr lang="en-US" sz="1600" dirty="0" smtClean="0"/>
              <a:t>&gt;Designer Name&lt;/</a:t>
            </a:r>
            <a:r>
              <a:rPr lang="en-US" sz="1600" dirty="0" err="1" smtClean="0"/>
              <a:t>th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&lt;td&gt;Your name &lt;/td&gt;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tr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&lt;/table&gt;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&lt;p&gt;</a:t>
            </a:r>
          </a:p>
          <a:p>
            <a:r>
              <a:rPr lang="en-US" sz="1600" dirty="0" smtClean="0"/>
              <a:t>&lt;h3&gt;</a:t>
            </a:r>
          </a:p>
          <a:p>
            <a:r>
              <a:rPr lang="en-US" sz="1600" dirty="0" smtClean="0"/>
              <a:t>Project Abstract</a:t>
            </a:r>
          </a:p>
          <a:p>
            <a:r>
              <a:rPr lang="en-US" sz="1600" dirty="0" smtClean="0"/>
              <a:t>&lt;/h3&gt;</a:t>
            </a:r>
          </a:p>
          <a:p>
            <a:r>
              <a:rPr lang="en-US" sz="1600" dirty="0" smtClean="0"/>
              <a:t>This project is about controlling the speed automatically according to the speed limits. 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This device</a:t>
            </a:r>
          </a:p>
          <a:p>
            <a:r>
              <a:rPr lang="en-US" sz="1600" dirty="0" smtClean="0"/>
              <a:t>senses the speed limit for the zone and will not let the motorist go over that limit!!!</a:t>
            </a:r>
          </a:p>
          <a:p>
            <a:r>
              <a:rPr lang="en-US" sz="1600" dirty="0" smtClean="0"/>
              <a:t>&lt;/p&gt;</a:t>
            </a:r>
            <a:endParaRPr lang="en-US" sz="1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865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looked at HTML5 structuring and styling with </a:t>
            </a:r>
            <a:r>
              <a:rPr lang="en-US" dirty="0" err="1" smtClean="0"/>
              <a:t>css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will prepare your project report in this format.</a:t>
            </a:r>
          </a:p>
          <a:p>
            <a:r>
              <a:rPr lang="en-US" dirty="0" smtClean="0"/>
              <a:t>You can embellish it as you wish with colors and fonts and styles.</a:t>
            </a:r>
          </a:p>
          <a:p>
            <a:r>
              <a:rPr lang="en-US" dirty="0" smtClean="0"/>
              <a:t>Next lecture we will add the processing components for the page using Javascript.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47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L. </a:t>
            </a:r>
            <a:r>
              <a:rPr lang="en-US" dirty="0" err="1" smtClean="0"/>
              <a:t>Synder</a:t>
            </a:r>
            <a:r>
              <a:rPr lang="en-US" dirty="0" smtClean="0"/>
              <a:t>.</a:t>
            </a:r>
            <a:r>
              <a:rPr lang="en-US" dirty="0"/>
              <a:t> Fluency with Information Technology: Skills, Concepts, and Capabilities, </a:t>
            </a:r>
            <a:r>
              <a:rPr lang="en-US" dirty="0" smtClean="0"/>
              <a:t>Pearson, 2013.</a:t>
            </a:r>
            <a:endParaRPr lang="en-US" dirty="0"/>
          </a:p>
          <a:p>
            <a:endParaRPr lang="en-US" dirty="0" smtClean="0"/>
          </a:p>
          <a:p>
            <a:r>
              <a:rPr lang="en-US" dirty="0"/>
              <a:t>W3c schools. http://www.w3schools.com/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0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K-means may result in different clusters based on the process and the starting point.</a:t>
            </a:r>
          </a:p>
          <a:p>
            <a:r>
              <a:rPr lang="en-US" dirty="0" smtClean="0"/>
              <a:t>So you may want to test it by running it again with specified clusters.</a:t>
            </a:r>
          </a:p>
          <a:p>
            <a:r>
              <a:rPr lang="en-US" dirty="0" smtClean="0"/>
              <a:t>In some cases (esp. large data) this may not be a problem; but in smaller data set it may be.</a:t>
            </a:r>
          </a:p>
          <a:p>
            <a:r>
              <a:rPr lang="en-US" dirty="0" smtClean="0"/>
              <a:t>Be aware of this. (in the test too!)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R-Studio K-means parameters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5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Finding the right value of K is critical for your decision making.</a:t>
            </a:r>
          </a:p>
          <a:p>
            <a:r>
              <a:rPr lang="en-US" dirty="0" smtClean="0"/>
              <a:t>These are effective algorithms for big data</a:t>
            </a:r>
          </a:p>
          <a:p>
            <a:r>
              <a:rPr lang="en-US" dirty="0"/>
              <a:t>Also look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easycalculation.com/statistics/learn-regression.php</a:t>
            </a:r>
            <a:r>
              <a:rPr lang="en-US" dirty="0" smtClean="0"/>
              <a:t> for test preparation on linear regression</a:t>
            </a:r>
          </a:p>
          <a:p>
            <a:r>
              <a:rPr lang="en-US" dirty="0" smtClean="0"/>
              <a:t>Big data motivators:</a:t>
            </a:r>
          </a:p>
          <a:p>
            <a:pPr lvl="1"/>
            <a:r>
              <a:rPr lang="en-US" dirty="0" smtClean="0"/>
              <a:t>“More </a:t>
            </a:r>
            <a:r>
              <a:rPr lang="en-US" dirty="0"/>
              <a:t>data usually beats better </a:t>
            </a:r>
            <a:r>
              <a:rPr lang="en-US" dirty="0" smtClean="0"/>
              <a:t>algorithms”</a:t>
            </a:r>
          </a:p>
          <a:p>
            <a:pPr lvl="1"/>
            <a:r>
              <a:rPr lang="en-US" dirty="0" smtClean="0"/>
              <a:t>Where algorithms fall short data can compensate.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K-NN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0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Javascript is a language of the web and for the web.</a:t>
            </a:r>
          </a:p>
          <a:p>
            <a:r>
              <a:rPr lang="en-US" dirty="0" smtClean="0"/>
              <a:t>It is simple, easy to learn and at the same very powerful.</a:t>
            </a:r>
          </a:p>
          <a:p>
            <a:r>
              <a:rPr lang="en-US" dirty="0" smtClean="0"/>
              <a:t>Javascript “engine” powers many emerging applications and platforms: See the “</a:t>
            </a:r>
            <a:r>
              <a:rPr lang="en-US" dirty="0" smtClean="0">
                <a:hlinkClick r:id="rId2" action="ppaction://hlinkfile"/>
              </a:rPr>
              <a:t>Javascript everywhere and the three amigos paper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It is central to many visual UI (User interfaces): phones, mobiles devices, automobile panels…diagnostics</a:t>
            </a:r>
          </a:p>
          <a:p>
            <a:r>
              <a:rPr lang="en-US" dirty="0" smtClean="0"/>
              <a:t>This is also nice way to ease into Android app development that we are going to learn in our next session</a:t>
            </a:r>
          </a:p>
          <a:p>
            <a:r>
              <a:rPr lang="en-US" dirty="0" err="1" smtClean="0"/>
              <a:t>Thats</a:t>
            </a:r>
            <a:r>
              <a:rPr lang="en-US" dirty="0" smtClean="0"/>
              <a:t> why Javascript is our EAP #3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 Today Emerging Platform #3: Javascript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75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HTML5 </a:t>
            </a:r>
            <a:r>
              <a:rPr lang="en-US" dirty="0" smtClean="0">
                <a:sym typeface="Wingdings" panose="05000000000000000000" pitchFamily="2" charset="2"/>
              </a:rPr>
              <a:t> HTML + CSS + Javascript a powerful web language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Variations; XHTML, DHTML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Very popular JS libraries: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D3.js (data driven documents) look at d3.org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jQuery.js: small, feature-rich animation,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JSON : </a:t>
            </a:r>
            <a:r>
              <a:rPr lang="en-US" dirty="0" err="1" smtClean="0">
                <a:sym typeface="Wingdings" panose="05000000000000000000" pitchFamily="2" charset="2"/>
              </a:rPr>
              <a:t>javascript</a:t>
            </a:r>
            <a:r>
              <a:rPr lang="en-US" dirty="0" smtClean="0">
                <a:sym typeface="Wingdings" panose="05000000000000000000" pitchFamily="2" charset="2"/>
              </a:rPr>
              <a:t> data interchange library.. Very popular ; for example twitter data can be retrieved  in this format for easy extraction of data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Just like web services (WS), and REST API, Javascript API is getting very popular (E.g. </a:t>
            </a:r>
            <a:r>
              <a:rPr lang="en-US" dirty="0" err="1" smtClean="0">
                <a:sym typeface="Wingdings" panose="05000000000000000000" pitchFamily="2" charset="2"/>
              </a:rPr>
              <a:t>Mongodb</a:t>
            </a:r>
            <a:r>
              <a:rPr lang="en-US" dirty="0" smtClean="0">
                <a:sym typeface="Wingdings" panose="05000000000000000000" pitchFamily="2" charset="2"/>
              </a:rPr>
              <a:t> has very popular JS API)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JS libraries are equally popular among the rival tech giants Microsoft, Oracle, Amazon, IBM (see the references)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Hmm…</a:t>
            </a:r>
            <a:r>
              <a:rPr lang="en-US" dirty="0" err="1" smtClean="0"/>
              <a:t>Javascript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84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limit ourselves to pure </a:t>
            </a:r>
            <a:r>
              <a:rPr lang="en-US" dirty="0" err="1" smtClean="0"/>
              <a:t>javascript</a:t>
            </a:r>
            <a:r>
              <a:rPr lang="en-US" dirty="0" smtClean="0"/>
              <a:t> (HTML5) for this course.</a:t>
            </a:r>
          </a:p>
          <a:p>
            <a:r>
              <a:rPr lang="en-US" dirty="0" smtClean="0"/>
              <a:t>Once you get good foundation in this it is quite simple to include/link the </a:t>
            </a:r>
            <a:r>
              <a:rPr lang="en-US" dirty="0" err="1" smtClean="0"/>
              <a:t>js</a:t>
            </a:r>
            <a:r>
              <a:rPr lang="en-US" dirty="0" smtClean="0"/>
              <a:t> libraries and work with them.</a:t>
            </a:r>
          </a:p>
          <a:p>
            <a:r>
              <a:rPr lang="en-US" dirty="0" smtClean="0"/>
              <a:t>Here is a very nice link to get </a:t>
            </a:r>
            <a:r>
              <a:rPr lang="en-US" dirty="0"/>
              <a:t>started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www.w3schools.com/js/DEFAULT.asp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17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Elements of  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981200"/>
            <a:ext cx="7718425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89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HTML  (Hyper text markup language) file is the central component that provides the structure to a “page” or  a “display”</a:t>
            </a:r>
          </a:p>
          <a:p>
            <a:r>
              <a:rPr lang="en-US" dirty="0" smtClean="0"/>
              <a:t>The element of the page are structured using tags or markups.</a:t>
            </a:r>
          </a:p>
          <a:p>
            <a:r>
              <a:rPr lang="en-US" dirty="0" smtClean="0"/>
              <a:t>HTML5 the newest standard includes cascading style sheets (css3) and </a:t>
            </a:r>
            <a:r>
              <a:rPr lang="en-US" dirty="0" err="1" smtClean="0"/>
              <a:t>javascript</a:t>
            </a:r>
            <a:endParaRPr lang="en-US" dirty="0" smtClean="0"/>
          </a:p>
          <a:p>
            <a:r>
              <a:rPr lang="en-US" dirty="0" smtClean="0"/>
              <a:t>CSS provides the style aspect to the elements specified by the html tags</a:t>
            </a:r>
          </a:p>
          <a:p>
            <a:r>
              <a:rPr lang="en-US" dirty="0" smtClean="0"/>
              <a:t>Javascript provides the activities/operations/computations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HTML5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69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627</TotalTime>
  <Words>1568</Words>
  <Application>Microsoft Office PowerPoint</Application>
  <PresentationFormat>On-screen Show (4:3)</PresentationFormat>
  <Paragraphs>244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Waveform</vt:lpstr>
      <vt:lpstr>Emerging Applications and Platform#3: JavaScript </vt:lpstr>
      <vt:lpstr>Review of last week</vt:lpstr>
      <vt:lpstr>Review R-Studio K-means parameters</vt:lpstr>
      <vt:lpstr>Review of K-NN</vt:lpstr>
      <vt:lpstr>For Today Emerging Platform #3: Javascript</vt:lpstr>
      <vt:lpstr>Hmm…Javascript</vt:lpstr>
      <vt:lpstr>Getting started</vt:lpstr>
      <vt:lpstr>Basic Elements of  </vt:lpstr>
      <vt:lpstr>HTML5</vt:lpstr>
      <vt:lpstr>HTML tags</vt:lpstr>
      <vt:lpstr>Required Tags</vt:lpstr>
      <vt:lpstr>PowerPoint Presentation</vt:lpstr>
      <vt:lpstr>Background color style</vt:lpstr>
      <vt:lpstr>Lets add some style</vt:lpstr>
      <vt:lpstr>Style in .css file</vt:lpstr>
      <vt:lpstr>Linking to other pages</vt:lpstr>
      <vt:lpstr>Exercise #2</vt:lpstr>
      <vt:lpstr>Attributes</vt:lpstr>
      <vt:lpstr>Style Attribute</vt:lpstr>
      <vt:lpstr>Attributes for Image tag</vt:lpstr>
      <vt:lpstr>Lets add a Table</vt:lpstr>
      <vt:lpstr>PowerPoint Presentation</vt:lpstr>
      <vt:lpstr>Summary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technology and Platform#3: HTML5</dc:title>
  <dc:creator>bina</dc:creator>
  <cp:lastModifiedBy>bina</cp:lastModifiedBy>
  <cp:revision>38</cp:revision>
  <dcterms:created xsi:type="dcterms:W3CDTF">2014-06-09T23:21:19Z</dcterms:created>
  <dcterms:modified xsi:type="dcterms:W3CDTF">2014-07-02T11:51:52Z</dcterms:modified>
</cp:coreProperties>
</file>