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5" r:id="rId9"/>
    <p:sldId id="266" r:id="rId10"/>
    <p:sldId id="267" r:id="rId11"/>
    <p:sldId id="264"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97D0CA-5FDE-4368-A12E-7396856E32A3}" type="datetimeFigureOut">
              <a:rPr lang="en-US" smtClean="0"/>
              <a:t>7/3/2014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0A09B6-0472-4CE4-ABBF-7E1752469278}" type="slidenum">
              <a:rPr lang="en-US" smtClean="0"/>
              <a:t>‹#›</a:t>
            </a:fld>
            <a:endParaRPr lang="en-US"/>
          </a:p>
        </p:txBody>
      </p:sp>
    </p:spTree>
    <p:extLst>
      <p:ext uri="{BB962C8B-B14F-4D97-AF65-F5344CB8AC3E}">
        <p14:creationId xmlns:p14="http://schemas.microsoft.com/office/powerpoint/2010/main" val="9447349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7/5/2014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7/5/2014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r>
              <a:rPr lang="en-US" smtClean="0"/>
              <a:t>7/5/2014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7/5/2014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7/5/2014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r>
              <a:rPr lang="en-US" smtClean="0"/>
              <a:t>7/5/2014</a:t>
            </a:r>
            <a:endParaRPr lang="en-US"/>
          </a:p>
        </p:txBody>
      </p:sp>
      <p:sp>
        <p:nvSpPr>
          <p:cNvPr id="6" name="Footer Placeholder 5"/>
          <p:cNvSpPr>
            <a:spLocks noGrp="1"/>
          </p:cNvSpPr>
          <p:nvPr>
            <p:ph type="ftr" sz="quarter" idx="11"/>
          </p:nvPr>
        </p:nvSpPr>
        <p:spPr/>
        <p:txBody>
          <a:bodyPr/>
          <a:lstStyle/>
          <a:p>
            <a:r>
              <a:rPr lang="en-US" smtClean="0"/>
              <a:t>CSE651C, B.Ramamurthy</a:t>
            </a:r>
            <a:endParaRPr lang="en-US"/>
          </a:p>
        </p:txBody>
      </p:sp>
      <p:sp>
        <p:nvSpPr>
          <p:cNvPr id="7" name="Slide Number Placeholder 6"/>
          <p:cNvSpPr>
            <a:spLocks noGrp="1"/>
          </p:cNvSpPr>
          <p:nvPr>
            <p:ph type="sldNum" sz="quarter" idx="12"/>
          </p:nvPr>
        </p:nvSpPr>
        <p:spPr/>
        <p:txBody>
          <a:bodyPr/>
          <a:lstStyle/>
          <a:p>
            <a:fld id="{57244BFB-D9F8-4844-9ECF-EA6A2BD720EC}"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7/5/2014</a:t>
            </a:r>
            <a:endParaRPr lang="en-US"/>
          </a:p>
        </p:txBody>
      </p:sp>
      <p:sp>
        <p:nvSpPr>
          <p:cNvPr id="8" name="Footer Placeholder 7"/>
          <p:cNvSpPr>
            <a:spLocks noGrp="1"/>
          </p:cNvSpPr>
          <p:nvPr>
            <p:ph type="ftr" sz="quarter" idx="11"/>
          </p:nvPr>
        </p:nvSpPr>
        <p:spPr/>
        <p:txBody>
          <a:bodyPr/>
          <a:lstStyle/>
          <a:p>
            <a:r>
              <a:rPr lang="en-US" smtClean="0"/>
              <a:t>CSE651C, B.Ramamurthy</a:t>
            </a:r>
            <a:endParaRPr lang="en-US"/>
          </a:p>
        </p:txBody>
      </p:sp>
      <p:sp>
        <p:nvSpPr>
          <p:cNvPr id="9" name="Slide Number Placeholder 8"/>
          <p:cNvSpPr>
            <a:spLocks noGrp="1"/>
          </p:cNvSpPr>
          <p:nvPr>
            <p:ph type="sldNum" sz="quarter" idx="12"/>
          </p:nvPr>
        </p:nvSpPr>
        <p:spPr/>
        <p:txBody>
          <a:bodyPr/>
          <a:lstStyle/>
          <a:p>
            <a:fld id="{57244BFB-D9F8-4844-9ECF-EA6A2BD720E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7/5/2014</a:t>
            </a:r>
            <a:endParaRPr lang="en-US"/>
          </a:p>
        </p:txBody>
      </p:sp>
      <p:sp>
        <p:nvSpPr>
          <p:cNvPr id="4" name="Footer Placeholder 3"/>
          <p:cNvSpPr>
            <a:spLocks noGrp="1"/>
          </p:cNvSpPr>
          <p:nvPr>
            <p:ph type="ftr" sz="quarter" idx="11"/>
          </p:nvPr>
        </p:nvSpPr>
        <p:spPr/>
        <p:txBody>
          <a:bodyPr/>
          <a:lstStyle/>
          <a:p>
            <a:r>
              <a:rPr lang="en-US" smtClean="0"/>
              <a:t>CSE651C, B.Ramamurthy</a:t>
            </a:r>
            <a:endParaRPr lang="en-US"/>
          </a:p>
        </p:txBody>
      </p:sp>
      <p:sp>
        <p:nvSpPr>
          <p:cNvPr id="5" name="Slide Number Placeholder 4"/>
          <p:cNvSpPr>
            <a:spLocks noGrp="1"/>
          </p:cNvSpPr>
          <p:nvPr>
            <p:ph type="sldNum" sz="quarter" idx="12"/>
          </p:nvPr>
        </p:nvSpPr>
        <p:spPr/>
        <p:txBody>
          <a:bodyPr/>
          <a:lstStyle/>
          <a:p>
            <a:fld id="{57244BFB-D9F8-4844-9ECF-EA6A2BD720E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r>
              <a:rPr lang="en-US" smtClean="0"/>
              <a:t>7/5/2014</a:t>
            </a:r>
            <a:endParaRPr lang="en-US"/>
          </a:p>
        </p:txBody>
      </p:sp>
      <p:sp>
        <p:nvSpPr>
          <p:cNvPr id="3" name="Footer Placeholder 2"/>
          <p:cNvSpPr>
            <a:spLocks noGrp="1"/>
          </p:cNvSpPr>
          <p:nvPr>
            <p:ph type="ftr" sz="quarter" idx="11"/>
          </p:nvPr>
        </p:nvSpPr>
        <p:spPr/>
        <p:txBody>
          <a:bodyPr/>
          <a:lstStyle/>
          <a:p>
            <a:r>
              <a:rPr lang="en-US" smtClean="0"/>
              <a:t>CSE651C, B.Ramamurthy</a:t>
            </a:r>
            <a:endParaRPr lang="en-US"/>
          </a:p>
        </p:txBody>
      </p:sp>
      <p:sp>
        <p:nvSpPr>
          <p:cNvPr id="4" name="Slide Number Placeholder 3"/>
          <p:cNvSpPr>
            <a:spLocks noGrp="1"/>
          </p:cNvSpPr>
          <p:nvPr>
            <p:ph type="sldNum" sz="quarter" idx="12"/>
          </p:nvPr>
        </p:nvSpPr>
        <p:spPr/>
        <p:txBody>
          <a:bodyPr/>
          <a:lstStyle/>
          <a:p>
            <a:fld id="{57244BFB-D9F8-4844-9ECF-EA6A2BD720E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r>
              <a:rPr lang="en-US" smtClean="0"/>
              <a:t>7/5/2014</a:t>
            </a:r>
            <a:endParaRPr lang="en-US"/>
          </a:p>
        </p:txBody>
      </p:sp>
      <p:sp>
        <p:nvSpPr>
          <p:cNvPr id="6" name="Footer Placeholder 5"/>
          <p:cNvSpPr>
            <a:spLocks noGrp="1"/>
          </p:cNvSpPr>
          <p:nvPr>
            <p:ph type="ftr" sz="quarter" idx="11"/>
          </p:nvPr>
        </p:nvSpPr>
        <p:spPr/>
        <p:txBody>
          <a:bodyPr/>
          <a:lstStyle/>
          <a:p>
            <a:r>
              <a:rPr lang="en-US" smtClean="0"/>
              <a:t>CSE651C, B.Ramamurthy</a:t>
            </a:r>
            <a:endParaRPr lang="en-US"/>
          </a:p>
        </p:txBody>
      </p:sp>
      <p:sp>
        <p:nvSpPr>
          <p:cNvPr id="7" name="Slide Number Placeholder 6"/>
          <p:cNvSpPr>
            <a:spLocks noGrp="1"/>
          </p:cNvSpPr>
          <p:nvPr>
            <p:ph type="sldNum" sz="quarter" idx="12"/>
          </p:nvPr>
        </p:nvSpPr>
        <p:spPr/>
        <p:txBody>
          <a:bodyPr/>
          <a:lstStyle/>
          <a:p>
            <a:fld id="{57244BFB-D9F8-4844-9ECF-EA6A2BD720EC}"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7/5/2014</a:t>
            </a:r>
            <a:endParaRPr lang="en-US"/>
          </a:p>
        </p:txBody>
      </p:sp>
      <p:sp>
        <p:nvSpPr>
          <p:cNvPr id="6" name="Footer Placeholder 5"/>
          <p:cNvSpPr>
            <a:spLocks noGrp="1"/>
          </p:cNvSpPr>
          <p:nvPr>
            <p:ph type="ftr" sz="quarter" idx="11"/>
          </p:nvPr>
        </p:nvSpPr>
        <p:spPr/>
        <p:txBody>
          <a:bodyPr/>
          <a:lstStyle/>
          <a:p>
            <a:r>
              <a:rPr lang="en-US" smtClean="0"/>
              <a:t>CSE651C, B.Ramamurthy</a:t>
            </a:r>
            <a:endParaRPr lang="en-US"/>
          </a:p>
        </p:txBody>
      </p:sp>
      <p:sp>
        <p:nvSpPr>
          <p:cNvPr id="7" name="Slide Number Placeholder 6"/>
          <p:cNvSpPr>
            <a:spLocks noGrp="1"/>
          </p:cNvSpPr>
          <p:nvPr>
            <p:ph type="sldNum" sz="quarter" idx="12"/>
          </p:nvPr>
        </p:nvSpPr>
        <p:spPr/>
        <p:txBody>
          <a:bodyPr/>
          <a:lstStyle/>
          <a:p>
            <a:fld id="{57244BFB-D9F8-4844-9ECF-EA6A2BD720EC}"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r>
              <a:rPr lang="en-US" smtClean="0"/>
              <a:t>7/5/2014</a:t>
            </a:r>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r>
              <a:rPr lang="en-US" smtClean="0"/>
              <a:t>CSE651C, B.Ramamurthy</a:t>
            </a:r>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7244BFB-D9F8-4844-9ECF-EA6A2BD720EC}"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en.wikipedia.org/wiki/Googl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developer.android.com/guide/components/fundamentals.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developer.android.com/reference/android/content/Intent.html" TargetMode="External"/><Relationship Id="rId2" Type="http://schemas.openxmlformats.org/officeDocument/2006/relationships/hyperlink" Target="http://developer.android.com/reference/android/content/BroadcastReceiver.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developer.android.com/reference/android/content/Intent.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Emerging Platform#4:</a:t>
            </a:r>
            <a:br>
              <a:rPr lang="en-US" dirty="0" smtClean="0"/>
            </a:br>
            <a:r>
              <a:rPr lang="en-US" dirty="0" smtClean="0"/>
              <a:t>Android</a:t>
            </a:r>
            <a:endParaRPr lang="en-US" dirty="0"/>
          </a:p>
        </p:txBody>
      </p:sp>
      <p:sp>
        <p:nvSpPr>
          <p:cNvPr id="3" name="Subtitle 2"/>
          <p:cNvSpPr>
            <a:spLocks noGrp="1"/>
          </p:cNvSpPr>
          <p:nvPr>
            <p:ph type="subTitle" idx="1"/>
          </p:nvPr>
        </p:nvSpPr>
        <p:spPr/>
        <p:txBody>
          <a:bodyPr/>
          <a:lstStyle/>
          <a:p>
            <a:r>
              <a:rPr lang="en-US" dirty="0" err="1" smtClean="0"/>
              <a:t>Bina</a:t>
            </a:r>
            <a:r>
              <a:rPr lang="en-US" dirty="0" smtClean="0"/>
              <a:t> Ramamurthy</a:t>
            </a:r>
            <a:endParaRPr lang="en-US" dirty="0"/>
          </a:p>
        </p:txBody>
      </p:sp>
      <p:sp>
        <p:nvSpPr>
          <p:cNvPr id="4" name="Date Placeholder 3"/>
          <p:cNvSpPr>
            <a:spLocks noGrp="1"/>
          </p:cNvSpPr>
          <p:nvPr>
            <p:ph type="dt" sz="half" idx="10"/>
          </p:nvPr>
        </p:nvSpPr>
        <p:spPr/>
        <p:txBody>
          <a:bodyPr/>
          <a:lstStyle/>
          <a:p>
            <a:r>
              <a:rPr lang="en-US" smtClean="0"/>
              <a:t>7/5/2014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1</a:t>
            </a:fld>
            <a:endParaRPr lang="en-US"/>
          </a:p>
        </p:txBody>
      </p:sp>
    </p:spTree>
    <p:extLst>
      <p:ext uri="{BB962C8B-B14F-4D97-AF65-F5344CB8AC3E}">
        <p14:creationId xmlns:p14="http://schemas.microsoft.com/office/powerpoint/2010/main" val="859899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Before the Android system can start an app component, the system must know that the component exists by reading the app's AndroidManifest.xml file (the "manifest" file). </a:t>
            </a:r>
            <a:endParaRPr lang="en-US" dirty="0" smtClean="0"/>
          </a:p>
          <a:p>
            <a:r>
              <a:rPr lang="en-US" dirty="0" smtClean="0"/>
              <a:t>Your </a:t>
            </a:r>
            <a:r>
              <a:rPr lang="en-US" dirty="0"/>
              <a:t>app must declare all its components in this file, which must be at the root of the app project directory</a:t>
            </a:r>
            <a:r>
              <a:rPr lang="en-US" dirty="0" smtClean="0"/>
              <a:t>.</a:t>
            </a:r>
          </a:p>
          <a:p>
            <a:r>
              <a:rPr lang="en-US" dirty="0"/>
              <a:t>The primary task of the manifest is to inform the system about the app's components</a:t>
            </a:r>
            <a:r>
              <a:rPr lang="en-US" dirty="0" smtClean="0"/>
              <a:t>.</a:t>
            </a:r>
          </a:p>
          <a:p>
            <a:r>
              <a:rPr lang="en-US" dirty="0" smtClean="0"/>
              <a:t>Things such as permissions, libraries needed, APIs, hardware &amp; software features are </a:t>
            </a:r>
            <a:r>
              <a:rPr lang="en-US" b="1" dirty="0" smtClean="0"/>
              <a:t>declared in an xml file</a:t>
            </a:r>
          </a:p>
          <a:p>
            <a:pPr marL="0" indent="0">
              <a:buNone/>
            </a:pPr>
            <a:endParaRPr lang="en-US" b="1" dirty="0"/>
          </a:p>
        </p:txBody>
      </p:sp>
      <p:sp>
        <p:nvSpPr>
          <p:cNvPr id="3" name="Title 2"/>
          <p:cNvSpPr>
            <a:spLocks noGrp="1"/>
          </p:cNvSpPr>
          <p:nvPr>
            <p:ph type="title"/>
          </p:nvPr>
        </p:nvSpPr>
        <p:spPr/>
        <p:txBody>
          <a:bodyPr/>
          <a:lstStyle/>
          <a:p>
            <a:r>
              <a:rPr lang="en-US" dirty="0" smtClean="0"/>
              <a:t>The Manifest File</a:t>
            </a:r>
            <a:endParaRPr lang="en-US" dirty="0"/>
          </a:p>
        </p:txBody>
      </p:sp>
      <p:sp>
        <p:nvSpPr>
          <p:cNvPr id="4" name="Date Placeholder 3"/>
          <p:cNvSpPr>
            <a:spLocks noGrp="1"/>
          </p:cNvSpPr>
          <p:nvPr>
            <p:ph type="dt" sz="half" idx="10"/>
          </p:nvPr>
        </p:nvSpPr>
        <p:spPr/>
        <p:txBody>
          <a:bodyPr/>
          <a:lstStyle/>
          <a:p>
            <a:r>
              <a:rPr lang="en-US" smtClean="0"/>
              <a:t>7/5/2014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10</a:t>
            </a:fld>
            <a:endParaRPr lang="en-US"/>
          </a:p>
        </p:txBody>
      </p:sp>
    </p:spTree>
    <p:extLst>
      <p:ext uri="{BB962C8B-B14F-4D97-AF65-F5344CB8AC3E}">
        <p14:creationId xmlns:p14="http://schemas.microsoft.com/office/powerpoint/2010/main" val="3168790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An Android app is composed of more than just code—it requires resources that are separate from the source code, such as images, audio files, and anything relating to the visual presentation of the app. For example, you should define animations, menus, styles, colors, and the layout of activity user interfaces with XML files</a:t>
            </a:r>
            <a:r>
              <a:rPr lang="en-US" dirty="0" smtClean="0"/>
              <a:t>.</a:t>
            </a:r>
          </a:p>
          <a:p>
            <a:r>
              <a:rPr lang="en-US" dirty="0"/>
              <a:t>For every resource that you include in your Android project, the SDK build tools define a unique integer ID, which you can use to reference the resource from your app code or from other resources defined in XML. </a:t>
            </a:r>
          </a:p>
        </p:txBody>
      </p:sp>
      <p:sp>
        <p:nvSpPr>
          <p:cNvPr id="3" name="Title 2"/>
          <p:cNvSpPr>
            <a:spLocks noGrp="1"/>
          </p:cNvSpPr>
          <p:nvPr>
            <p:ph type="title"/>
          </p:nvPr>
        </p:nvSpPr>
        <p:spPr/>
        <p:txBody>
          <a:bodyPr/>
          <a:lstStyle/>
          <a:p>
            <a:r>
              <a:rPr lang="en-US" dirty="0" smtClean="0"/>
              <a:t>App Resources</a:t>
            </a:r>
            <a:endParaRPr lang="en-US" dirty="0"/>
          </a:p>
        </p:txBody>
      </p:sp>
      <p:sp>
        <p:nvSpPr>
          <p:cNvPr id="4" name="Date Placeholder 3"/>
          <p:cNvSpPr>
            <a:spLocks noGrp="1"/>
          </p:cNvSpPr>
          <p:nvPr>
            <p:ph type="dt" sz="half" idx="10"/>
          </p:nvPr>
        </p:nvSpPr>
        <p:spPr/>
        <p:txBody>
          <a:bodyPr/>
          <a:lstStyle/>
          <a:p>
            <a:r>
              <a:rPr lang="en-US" smtClean="0"/>
              <a:t>7/5/2014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11</a:t>
            </a:fld>
            <a:endParaRPr lang="en-US"/>
          </a:p>
        </p:txBody>
      </p:sp>
    </p:spTree>
    <p:extLst>
      <p:ext uri="{BB962C8B-B14F-4D97-AF65-F5344CB8AC3E}">
        <p14:creationId xmlns:p14="http://schemas.microsoft.com/office/powerpoint/2010/main" val="3219531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We studied various components to be defined for a Android app development.</a:t>
            </a:r>
          </a:p>
          <a:p>
            <a:r>
              <a:rPr lang="en-US" dirty="0" smtClean="0"/>
              <a:t>We need practice this using a complete code example.</a:t>
            </a:r>
          </a:p>
          <a:p>
            <a:r>
              <a:rPr lang="en-US" dirty="0" smtClean="0"/>
              <a:t>That’s what we will do next.</a:t>
            </a:r>
          </a:p>
          <a:p>
            <a:pPr marL="0" indent="0">
              <a:buNone/>
            </a:pPr>
            <a:r>
              <a:rPr lang="en-US" dirty="0" smtClean="0"/>
              <a:t>(This is a quite a complex process if you are not familiar with Eclipse, OOP, </a:t>
            </a:r>
            <a:r>
              <a:rPr lang="en-US" smtClean="0"/>
              <a:t>and Java.)</a:t>
            </a:r>
            <a:endParaRPr lang="en-US" dirty="0" smtClean="0"/>
          </a:p>
          <a:p>
            <a:endParaRPr lang="en-US" dirty="0"/>
          </a:p>
        </p:txBody>
      </p:sp>
      <p:sp>
        <p:nvSpPr>
          <p:cNvPr id="3" name="Title 2"/>
          <p:cNvSpPr>
            <a:spLocks noGrp="1"/>
          </p:cNvSpPr>
          <p:nvPr>
            <p:ph type="title"/>
          </p:nvPr>
        </p:nvSpPr>
        <p:spPr/>
        <p:txBody>
          <a:bodyPr/>
          <a:lstStyle/>
          <a:p>
            <a:r>
              <a:rPr lang="en-US" dirty="0" smtClean="0"/>
              <a:t>Summary</a:t>
            </a:r>
            <a:endParaRPr lang="en-US" dirty="0"/>
          </a:p>
        </p:txBody>
      </p:sp>
      <p:sp>
        <p:nvSpPr>
          <p:cNvPr id="4" name="Date Placeholder 3"/>
          <p:cNvSpPr>
            <a:spLocks noGrp="1"/>
          </p:cNvSpPr>
          <p:nvPr>
            <p:ph type="dt" sz="half" idx="10"/>
          </p:nvPr>
        </p:nvSpPr>
        <p:spPr/>
        <p:txBody>
          <a:bodyPr/>
          <a:lstStyle/>
          <a:p>
            <a:r>
              <a:rPr lang="en-US" smtClean="0"/>
              <a:t>7/5/2014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12</a:t>
            </a:fld>
            <a:endParaRPr lang="en-US"/>
          </a:p>
        </p:txBody>
      </p:sp>
    </p:spTree>
    <p:extLst>
      <p:ext uri="{BB962C8B-B14F-4D97-AF65-F5344CB8AC3E}">
        <p14:creationId xmlns:p14="http://schemas.microsoft.com/office/powerpoint/2010/main" val="2722513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Android is an Operating system.</a:t>
            </a:r>
          </a:p>
          <a:p>
            <a:r>
              <a:rPr lang="en-US" dirty="0" smtClean="0"/>
              <a:t>Android is an emerging platform for mobile devices.</a:t>
            </a:r>
          </a:p>
          <a:p>
            <a:r>
              <a:rPr lang="en-US" dirty="0"/>
              <a:t>Initially developed by Android, Inc., which </a:t>
            </a:r>
            <a:r>
              <a:rPr lang="en-US" dirty="0">
                <a:hlinkClick r:id="rId2" tooltip="Google"/>
              </a:rPr>
              <a:t>Google</a:t>
            </a:r>
            <a:r>
              <a:rPr lang="en-US" dirty="0"/>
              <a:t> backed financially and later bought in 2005</a:t>
            </a:r>
            <a:endParaRPr lang="en-US" dirty="0" smtClean="0"/>
          </a:p>
          <a:p>
            <a:r>
              <a:rPr lang="en-US" dirty="0" smtClean="0"/>
              <a:t>Android </a:t>
            </a:r>
            <a:r>
              <a:rPr lang="en-US" dirty="0"/>
              <a:t>is an open-source software stack for a wide range of mobile devices and a corresponding open-source project led by Google</a:t>
            </a:r>
            <a:r>
              <a:rPr lang="en-US" dirty="0" smtClean="0"/>
              <a:t>.</a:t>
            </a:r>
          </a:p>
          <a:p>
            <a:r>
              <a:rPr lang="en-US" dirty="0" smtClean="0"/>
              <a:t>It is based on Linux kernel; </a:t>
            </a:r>
          </a:p>
          <a:p>
            <a:r>
              <a:rPr lang="en-US" dirty="0" smtClean="0"/>
              <a:t>it has a user interface that can be directly manipulated. </a:t>
            </a:r>
            <a:endParaRPr lang="en-US" dirty="0"/>
          </a:p>
        </p:txBody>
      </p:sp>
      <p:sp>
        <p:nvSpPr>
          <p:cNvPr id="3" name="Title 2"/>
          <p:cNvSpPr>
            <a:spLocks noGrp="1"/>
          </p:cNvSpPr>
          <p:nvPr>
            <p:ph type="title"/>
          </p:nvPr>
        </p:nvSpPr>
        <p:spPr/>
        <p:txBody>
          <a:bodyPr/>
          <a:lstStyle/>
          <a:p>
            <a:r>
              <a:rPr lang="en-US" dirty="0" smtClean="0"/>
              <a:t>What is Android?</a:t>
            </a:r>
            <a:endParaRPr lang="en-US" dirty="0"/>
          </a:p>
        </p:txBody>
      </p:sp>
      <p:sp>
        <p:nvSpPr>
          <p:cNvPr id="4" name="Date Placeholder 3"/>
          <p:cNvSpPr>
            <a:spLocks noGrp="1"/>
          </p:cNvSpPr>
          <p:nvPr>
            <p:ph type="dt" sz="half" idx="10"/>
          </p:nvPr>
        </p:nvSpPr>
        <p:spPr/>
        <p:txBody>
          <a:bodyPr/>
          <a:lstStyle/>
          <a:p>
            <a:r>
              <a:rPr lang="en-US" smtClean="0"/>
              <a:t>7/5/2014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2</a:t>
            </a:fld>
            <a:endParaRPr lang="en-US"/>
          </a:p>
        </p:txBody>
      </p:sp>
    </p:spTree>
    <p:extLst>
      <p:ext uri="{BB962C8B-B14F-4D97-AF65-F5344CB8AC3E}">
        <p14:creationId xmlns:p14="http://schemas.microsoft.com/office/powerpoint/2010/main" val="866020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hlinkClick r:id="rId2"/>
              </a:rPr>
              <a:t>http://</a:t>
            </a:r>
            <a:r>
              <a:rPr lang="en-US" dirty="0" smtClean="0">
                <a:hlinkClick r:id="rId2"/>
              </a:rPr>
              <a:t>developer.android.com/guide/components/fundamentals.html</a:t>
            </a:r>
            <a:endParaRPr lang="en-US" dirty="0" smtClean="0"/>
          </a:p>
          <a:p>
            <a:endParaRPr lang="en-US" dirty="0"/>
          </a:p>
        </p:txBody>
      </p:sp>
      <p:sp>
        <p:nvSpPr>
          <p:cNvPr id="3" name="Title 2"/>
          <p:cNvSpPr>
            <a:spLocks noGrp="1"/>
          </p:cNvSpPr>
          <p:nvPr>
            <p:ph type="title"/>
          </p:nvPr>
        </p:nvSpPr>
        <p:spPr/>
        <p:txBody>
          <a:bodyPr/>
          <a:lstStyle/>
          <a:p>
            <a:r>
              <a:rPr lang="en-US" dirty="0" smtClean="0"/>
              <a:t>Android App Components</a:t>
            </a:r>
            <a:endParaRPr lang="en-US" dirty="0"/>
          </a:p>
        </p:txBody>
      </p:sp>
      <p:sp>
        <p:nvSpPr>
          <p:cNvPr id="4" name="Date Placeholder 3"/>
          <p:cNvSpPr>
            <a:spLocks noGrp="1"/>
          </p:cNvSpPr>
          <p:nvPr>
            <p:ph type="dt" sz="half" idx="10"/>
          </p:nvPr>
        </p:nvSpPr>
        <p:spPr/>
        <p:txBody>
          <a:bodyPr/>
          <a:lstStyle/>
          <a:p>
            <a:r>
              <a:rPr lang="en-US" smtClean="0"/>
              <a:t>7/5/2014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3</a:t>
            </a:fld>
            <a:endParaRPr lang="en-US"/>
          </a:p>
        </p:txBody>
      </p:sp>
    </p:spTree>
    <p:extLst>
      <p:ext uri="{BB962C8B-B14F-4D97-AF65-F5344CB8AC3E}">
        <p14:creationId xmlns:p14="http://schemas.microsoft.com/office/powerpoint/2010/main" val="32057038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447800"/>
            <a:ext cx="6477000" cy="52545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3"/>
          <p:cNvSpPr>
            <a:spLocks noGrp="1"/>
          </p:cNvSpPr>
          <p:nvPr>
            <p:ph type="title"/>
          </p:nvPr>
        </p:nvSpPr>
        <p:spPr/>
        <p:txBody>
          <a:bodyPr>
            <a:normAutofit/>
          </a:bodyPr>
          <a:lstStyle/>
          <a:p>
            <a:r>
              <a:rPr lang="en-US" dirty="0" smtClean="0"/>
              <a:t>Android App Architecture </a:t>
            </a:r>
            <a:r>
              <a:rPr lang="en-US" sz="1600" dirty="0" smtClean="0"/>
              <a:t>(from </a:t>
            </a:r>
            <a:r>
              <a:rPr lang="en-US" sz="1600" dirty="0" err="1" smtClean="0"/>
              <a:t>wikipedia</a:t>
            </a:r>
            <a:r>
              <a:rPr lang="en-US" sz="1600" dirty="0" smtClean="0"/>
              <a:t>)</a:t>
            </a:r>
            <a:endParaRPr lang="en-US" sz="1600" dirty="0"/>
          </a:p>
        </p:txBody>
      </p:sp>
      <p:sp>
        <p:nvSpPr>
          <p:cNvPr id="5" name="Content Placeholder 4"/>
          <p:cNvSpPr>
            <a:spLocks noGrp="1"/>
          </p:cNvSpPr>
          <p:nvPr>
            <p:ph idx="1"/>
          </p:nvPr>
        </p:nvSpPr>
        <p:spPr/>
        <p:txBody>
          <a:bodyPr/>
          <a:lstStyle/>
          <a:p>
            <a:endParaRPr lang="en-US"/>
          </a:p>
        </p:txBody>
      </p:sp>
      <p:sp>
        <p:nvSpPr>
          <p:cNvPr id="2" name="Date Placeholder 1"/>
          <p:cNvSpPr>
            <a:spLocks noGrp="1"/>
          </p:cNvSpPr>
          <p:nvPr>
            <p:ph type="dt" sz="half" idx="10"/>
          </p:nvPr>
        </p:nvSpPr>
        <p:spPr/>
        <p:txBody>
          <a:bodyPr/>
          <a:lstStyle/>
          <a:p>
            <a:r>
              <a:rPr lang="en-US" smtClean="0"/>
              <a:t>7/5/2014</a:t>
            </a:r>
            <a:endParaRPr lang="en-US"/>
          </a:p>
        </p:txBody>
      </p:sp>
      <p:sp>
        <p:nvSpPr>
          <p:cNvPr id="3" name="Footer Placeholder 2"/>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4</a:t>
            </a:fld>
            <a:endParaRPr lang="en-US"/>
          </a:p>
        </p:txBody>
      </p:sp>
    </p:spTree>
    <p:extLst>
      <p:ext uri="{BB962C8B-B14F-4D97-AF65-F5344CB8AC3E}">
        <p14:creationId xmlns:p14="http://schemas.microsoft.com/office/powerpoint/2010/main" val="4262349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Android applications are written in Java.</a:t>
            </a:r>
          </a:p>
          <a:p>
            <a:r>
              <a:rPr lang="en-US" dirty="0" smtClean="0"/>
              <a:t>They run multi-user Linux operating system.</a:t>
            </a:r>
          </a:p>
          <a:p>
            <a:r>
              <a:rPr lang="en-US" dirty="0" smtClean="0"/>
              <a:t>Each application runs on its own sandbox /VM</a:t>
            </a:r>
            <a:r>
              <a:rPr lang="en-US" dirty="0"/>
              <a:t> </a:t>
            </a:r>
            <a:r>
              <a:rPr lang="en-US" dirty="0" smtClean="0"/>
              <a:t>and this provides isolation from other apps</a:t>
            </a:r>
          </a:p>
          <a:p>
            <a:r>
              <a:rPr lang="en-US" dirty="0" smtClean="0"/>
              <a:t>Android SDK compiles the java code and the resources specified into an Android package of type .</a:t>
            </a:r>
            <a:r>
              <a:rPr lang="en-US" dirty="0" err="1" smtClean="0"/>
              <a:t>apk</a:t>
            </a:r>
            <a:endParaRPr lang="en-US" dirty="0" smtClean="0"/>
          </a:p>
          <a:p>
            <a:r>
              <a:rPr lang="en-US" dirty="0" smtClean="0"/>
              <a:t>Each app is assigned a Linux user unique id</a:t>
            </a:r>
          </a:p>
          <a:p>
            <a:endParaRPr lang="en-US" dirty="0" smtClean="0"/>
          </a:p>
          <a:p>
            <a:endParaRPr lang="en-US" dirty="0" smtClean="0"/>
          </a:p>
        </p:txBody>
      </p:sp>
      <p:sp>
        <p:nvSpPr>
          <p:cNvPr id="3" name="Title 2"/>
          <p:cNvSpPr>
            <a:spLocks noGrp="1"/>
          </p:cNvSpPr>
          <p:nvPr>
            <p:ph type="title"/>
          </p:nvPr>
        </p:nvSpPr>
        <p:spPr/>
        <p:txBody>
          <a:bodyPr/>
          <a:lstStyle/>
          <a:p>
            <a:r>
              <a:rPr lang="en-US" dirty="0" smtClean="0"/>
              <a:t>Android Architecture</a:t>
            </a:r>
            <a:endParaRPr lang="en-US" dirty="0"/>
          </a:p>
        </p:txBody>
      </p:sp>
      <p:sp>
        <p:nvSpPr>
          <p:cNvPr id="4" name="Date Placeholder 3"/>
          <p:cNvSpPr>
            <a:spLocks noGrp="1"/>
          </p:cNvSpPr>
          <p:nvPr>
            <p:ph type="dt" sz="half" idx="10"/>
          </p:nvPr>
        </p:nvSpPr>
        <p:spPr/>
        <p:txBody>
          <a:bodyPr/>
          <a:lstStyle/>
          <a:p>
            <a:r>
              <a:rPr lang="en-US" smtClean="0"/>
              <a:t>7/5/2014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5</a:t>
            </a:fld>
            <a:endParaRPr lang="en-US"/>
          </a:p>
        </p:txBody>
      </p:sp>
    </p:spTree>
    <p:extLst>
      <p:ext uri="{BB962C8B-B14F-4D97-AF65-F5344CB8AC3E}">
        <p14:creationId xmlns:p14="http://schemas.microsoft.com/office/powerpoint/2010/main" val="814121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The major components in the Android app development are:</a:t>
            </a:r>
          </a:p>
          <a:p>
            <a:pPr lvl="1"/>
            <a:r>
              <a:rPr lang="en-US" b="1" dirty="0" smtClean="0"/>
              <a:t>App Components</a:t>
            </a:r>
            <a:r>
              <a:rPr lang="en-US" dirty="0" smtClean="0"/>
              <a:t>: The </a:t>
            </a:r>
            <a:r>
              <a:rPr lang="en-US" dirty="0"/>
              <a:t>core framework components that define your app.</a:t>
            </a:r>
          </a:p>
          <a:p>
            <a:pPr lvl="1"/>
            <a:r>
              <a:rPr lang="en-US" b="1" dirty="0"/>
              <a:t>The manifest </a:t>
            </a:r>
            <a:r>
              <a:rPr lang="en-US" b="1" dirty="0" smtClean="0"/>
              <a:t>file</a:t>
            </a:r>
            <a:r>
              <a:rPr lang="en-US" dirty="0" smtClean="0"/>
              <a:t>: in </a:t>
            </a:r>
            <a:r>
              <a:rPr lang="en-US" dirty="0"/>
              <a:t>which you declare components and required device features for your app.</a:t>
            </a:r>
          </a:p>
          <a:p>
            <a:pPr lvl="1"/>
            <a:r>
              <a:rPr lang="en-US" b="1" dirty="0" smtClean="0"/>
              <a:t>App resources</a:t>
            </a:r>
            <a:r>
              <a:rPr lang="en-US" dirty="0" smtClean="0"/>
              <a:t>: Resources </a:t>
            </a:r>
            <a:r>
              <a:rPr lang="en-US" dirty="0"/>
              <a:t>that are separate from the app code and allow your app to gracefully optimize its behavior for a variety of device configurations.</a:t>
            </a:r>
          </a:p>
          <a:p>
            <a:endParaRPr lang="en-US" dirty="0"/>
          </a:p>
        </p:txBody>
      </p:sp>
      <p:sp>
        <p:nvSpPr>
          <p:cNvPr id="3" name="Title 2"/>
          <p:cNvSpPr>
            <a:spLocks noGrp="1"/>
          </p:cNvSpPr>
          <p:nvPr>
            <p:ph type="title"/>
          </p:nvPr>
        </p:nvSpPr>
        <p:spPr/>
        <p:txBody>
          <a:bodyPr/>
          <a:lstStyle/>
          <a:p>
            <a:r>
              <a:rPr lang="en-US" dirty="0" smtClean="0"/>
              <a:t>Major components</a:t>
            </a:r>
            <a:endParaRPr lang="en-US" dirty="0"/>
          </a:p>
        </p:txBody>
      </p:sp>
      <p:sp>
        <p:nvSpPr>
          <p:cNvPr id="4" name="Date Placeholder 3"/>
          <p:cNvSpPr>
            <a:spLocks noGrp="1"/>
          </p:cNvSpPr>
          <p:nvPr>
            <p:ph type="dt" sz="half" idx="10"/>
          </p:nvPr>
        </p:nvSpPr>
        <p:spPr/>
        <p:txBody>
          <a:bodyPr/>
          <a:lstStyle/>
          <a:p>
            <a:r>
              <a:rPr lang="en-US" smtClean="0"/>
              <a:t>7/5/2014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6</a:t>
            </a:fld>
            <a:endParaRPr lang="en-US"/>
          </a:p>
        </p:txBody>
      </p:sp>
    </p:spTree>
    <p:extLst>
      <p:ext uri="{BB962C8B-B14F-4D97-AF65-F5344CB8AC3E}">
        <p14:creationId xmlns:p14="http://schemas.microsoft.com/office/powerpoint/2010/main" val="4219708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Essential building blocks of the app</a:t>
            </a:r>
          </a:p>
          <a:p>
            <a:r>
              <a:rPr lang="en-US" dirty="0" smtClean="0"/>
              <a:t>Entry point for the user as well as the system to the app</a:t>
            </a:r>
          </a:p>
          <a:p>
            <a:r>
              <a:rPr lang="en-US" dirty="0" smtClean="0"/>
              <a:t>There are 4 different types of app components</a:t>
            </a:r>
          </a:p>
          <a:p>
            <a:pPr marL="759143" lvl="1" indent="-457200">
              <a:buFont typeface="+mj-lt"/>
              <a:buAutoNum type="arabicPeriod"/>
            </a:pPr>
            <a:r>
              <a:rPr lang="en-US" dirty="0" smtClean="0"/>
              <a:t>Activities: represents a single screen within a user app ---subclass of Activity; example : email list of email app</a:t>
            </a:r>
          </a:p>
          <a:p>
            <a:pPr marL="759143" lvl="1" indent="-457200">
              <a:buFont typeface="+mj-lt"/>
              <a:buAutoNum type="arabicPeriod"/>
            </a:pPr>
            <a:r>
              <a:rPr lang="en-US" dirty="0"/>
              <a:t>A </a:t>
            </a:r>
            <a:r>
              <a:rPr lang="en-US" i="1" dirty="0"/>
              <a:t>service</a:t>
            </a:r>
            <a:r>
              <a:rPr lang="en-US" dirty="0"/>
              <a:t> is a component that runs in the background to perform long-running operations or to perform work for remote processes</a:t>
            </a:r>
            <a:r>
              <a:rPr lang="en-US" dirty="0" smtClean="0"/>
              <a:t>. Inherits from Service class.</a:t>
            </a:r>
          </a:p>
          <a:p>
            <a:pPr marL="759143" lvl="1" indent="-457200">
              <a:buFont typeface="+mj-lt"/>
              <a:buAutoNum type="arabicPeriod"/>
            </a:pPr>
            <a:endParaRPr lang="en-US" dirty="0" smtClean="0"/>
          </a:p>
          <a:p>
            <a:pPr marL="759143" lvl="1" indent="-457200">
              <a:buFont typeface="+mj-lt"/>
              <a:buAutoNum type="arabicPeriod"/>
            </a:pPr>
            <a:endParaRPr lang="en-US" dirty="0"/>
          </a:p>
        </p:txBody>
      </p:sp>
      <p:sp>
        <p:nvSpPr>
          <p:cNvPr id="3" name="Title 2"/>
          <p:cNvSpPr>
            <a:spLocks noGrp="1"/>
          </p:cNvSpPr>
          <p:nvPr>
            <p:ph type="title"/>
          </p:nvPr>
        </p:nvSpPr>
        <p:spPr/>
        <p:txBody>
          <a:bodyPr/>
          <a:lstStyle/>
          <a:p>
            <a:r>
              <a:rPr lang="en-US" dirty="0" smtClean="0"/>
              <a:t>App Components</a:t>
            </a:r>
            <a:endParaRPr lang="en-US" dirty="0"/>
          </a:p>
        </p:txBody>
      </p:sp>
      <p:sp>
        <p:nvSpPr>
          <p:cNvPr id="4" name="Date Placeholder 3"/>
          <p:cNvSpPr>
            <a:spLocks noGrp="1"/>
          </p:cNvSpPr>
          <p:nvPr>
            <p:ph type="dt" sz="half" idx="10"/>
          </p:nvPr>
        </p:nvSpPr>
        <p:spPr/>
        <p:txBody>
          <a:bodyPr/>
          <a:lstStyle/>
          <a:p>
            <a:r>
              <a:rPr lang="en-US" smtClean="0"/>
              <a:t>7/5/2014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7</a:t>
            </a:fld>
            <a:endParaRPr lang="en-US"/>
          </a:p>
        </p:txBody>
      </p:sp>
    </p:spTree>
    <p:extLst>
      <p:ext uri="{BB962C8B-B14F-4D97-AF65-F5344CB8AC3E}">
        <p14:creationId xmlns:p14="http://schemas.microsoft.com/office/powerpoint/2010/main" val="1172347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301943" lvl="1" indent="0">
              <a:buNone/>
            </a:pPr>
            <a:r>
              <a:rPr lang="en-US" dirty="0"/>
              <a:t>3. A </a:t>
            </a:r>
            <a:r>
              <a:rPr lang="en-US" i="1" dirty="0"/>
              <a:t>content provider</a:t>
            </a:r>
            <a:r>
              <a:rPr lang="en-US" dirty="0"/>
              <a:t> manages a shared set of app data. You can store the data in the file system, an SQLite database, on the web, or any other persistent storage location your app can access. </a:t>
            </a:r>
            <a:endParaRPr lang="en-US" dirty="0" smtClean="0"/>
          </a:p>
          <a:p>
            <a:pPr marL="301943" lvl="1" indent="0">
              <a:buNone/>
            </a:pPr>
            <a:r>
              <a:rPr lang="en-US" dirty="0"/>
              <a:t> </a:t>
            </a:r>
            <a:r>
              <a:rPr lang="en-US" dirty="0" smtClean="0"/>
              <a:t> -- is a subclass of </a:t>
            </a:r>
            <a:r>
              <a:rPr lang="en-US" dirty="0" err="1" smtClean="0"/>
              <a:t>ContentProvider</a:t>
            </a:r>
            <a:endParaRPr lang="en-US" dirty="0" smtClean="0"/>
          </a:p>
          <a:p>
            <a:pPr marL="301943" lvl="1" indent="0">
              <a:buNone/>
            </a:pPr>
            <a:r>
              <a:rPr lang="en-US" dirty="0"/>
              <a:t>4. A </a:t>
            </a:r>
            <a:r>
              <a:rPr lang="en-US" i="1" dirty="0"/>
              <a:t>broadcast receiver</a:t>
            </a:r>
            <a:r>
              <a:rPr lang="en-US" dirty="0"/>
              <a:t> is a component that responds to system-wide broadcast announcements. A broadcast receiver is implemented as a subclass of </a:t>
            </a:r>
            <a:r>
              <a:rPr lang="en-US" dirty="0" err="1">
                <a:hlinkClick r:id="rId2"/>
              </a:rPr>
              <a:t>BroadcastReceiver</a:t>
            </a:r>
            <a:r>
              <a:rPr lang="en-US" dirty="0"/>
              <a:t> and each broadcast is delivered as an </a:t>
            </a:r>
            <a:r>
              <a:rPr lang="en-US" dirty="0">
                <a:hlinkClick r:id="rId3"/>
              </a:rPr>
              <a:t>Intent</a:t>
            </a:r>
            <a:r>
              <a:rPr lang="en-US" dirty="0"/>
              <a:t> object.</a:t>
            </a:r>
          </a:p>
        </p:txBody>
      </p:sp>
      <p:sp>
        <p:nvSpPr>
          <p:cNvPr id="3" name="Title 2"/>
          <p:cNvSpPr>
            <a:spLocks noGrp="1"/>
          </p:cNvSpPr>
          <p:nvPr>
            <p:ph type="title"/>
          </p:nvPr>
        </p:nvSpPr>
        <p:spPr/>
        <p:txBody>
          <a:bodyPr/>
          <a:lstStyle/>
          <a:p>
            <a:r>
              <a:rPr lang="en-US" dirty="0" smtClean="0"/>
              <a:t>App Components (contd.)</a:t>
            </a:r>
            <a:endParaRPr lang="en-US" dirty="0"/>
          </a:p>
        </p:txBody>
      </p:sp>
      <p:sp>
        <p:nvSpPr>
          <p:cNvPr id="4" name="Date Placeholder 3"/>
          <p:cNvSpPr>
            <a:spLocks noGrp="1"/>
          </p:cNvSpPr>
          <p:nvPr>
            <p:ph type="dt" sz="half" idx="10"/>
          </p:nvPr>
        </p:nvSpPr>
        <p:spPr/>
        <p:txBody>
          <a:bodyPr/>
          <a:lstStyle/>
          <a:p>
            <a:r>
              <a:rPr lang="en-US" smtClean="0"/>
              <a:t>7/5/2014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8</a:t>
            </a:fld>
            <a:endParaRPr lang="en-US"/>
          </a:p>
        </p:txBody>
      </p:sp>
    </p:spTree>
    <p:extLst>
      <p:ext uri="{BB962C8B-B14F-4D97-AF65-F5344CB8AC3E}">
        <p14:creationId xmlns:p14="http://schemas.microsoft.com/office/powerpoint/2010/main" val="2294815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Three of the four component types—activities, services, and broadcast receivers—are activated by an asynchronous message called an </a:t>
            </a:r>
            <a:r>
              <a:rPr lang="en-US" b="1" i="1" dirty="0"/>
              <a:t>intent</a:t>
            </a:r>
            <a:r>
              <a:rPr lang="en-US" dirty="0" smtClean="0"/>
              <a:t>.</a:t>
            </a:r>
          </a:p>
          <a:p>
            <a:r>
              <a:rPr lang="en-US" dirty="0"/>
              <a:t>An intent is created with an </a:t>
            </a:r>
            <a:r>
              <a:rPr lang="en-US" dirty="0">
                <a:hlinkClick r:id="rId2"/>
              </a:rPr>
              <a:t>Intent</a:t>
            </a:r>
            <a:r>
              <a:rPr lang="en-US" dirty="0"/>
              <a:t> object, which defines a message to activate either a specific component or a specific </a:t>
            </a:r>
            <a:r>
              <a:rPr lang="en-US" i="1" dirty="0"/>
              <a:t>type</a:t>
            </a:r>
            <a:r>
              <a:rPr lang="en-US" dirty="0"/>
              <a:t> of component</a:t>
            </a:r>
          </a:p>
        </p:txBody>
      </p:sp>
      <p:sp>
        <p:nvSpPr>
          <p:cNvPr id="3" name="Title 2"/>
          <p:cNvSpPr>
            <a:spLocks noGrp="1"/>
          </p:cNvSpPr>
          <p:nvPr>
            <p:ph type="title"/>
          </p:nvPr>
        </p:nvSpPr>
        <p:spPr/>
        <p:txBody>
          <a:bodyPr/>
          <a:lstStyle/>
          <a:p>
            <a:r>
              <a:rPr lang="en-US" dirty="0" smtClean="0"/>
              <a:t>Activating the Components</a:t>
            </a:r>
            <a:endParaRPr lang="en-US" dirty="0"/>
          </a:p>
        </p:txBody>
      </p:sp>
      <p:sp>
        <p:nvSpPr>
          <p:cNvPr id="4" name="Date Placeholder 3"/>
          <p:cNvSpPr>
            <a:spLocks noGrp="1"/>
          </p:cNvSpPr>
          <p:nvPr>
            <p:ph type="dt" sz="half" idx="10"/>
          </p:nvPr>
        </p:nvSpPr>
        <p:spPr/>
        <p:txBody>
          <a:bodyPr/>
          <a:lstStyle/>
          <a:p>
            <a:r>
              <a:rPr lang="en-US" smtClean="0"/>
              <a:t>7/5/2014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9</a:t>
            </a:fld>
            <a:endParaRPr lang="en-US"/>
          </a:p>
        </p:txBody>
      </p:sp>
    </p:spTree>
    <p:extLst>
      <p:ext uri="{BB962C8B-B14F-4D97-AF65-F5344CB8AC3E}">
        <p14:creationId xmlns:p14="http://schemas.microsoft.com/office/powerpoint/2010/main" val="8640075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131</TotalTime>
  <Words>747</Words>
  <Application>Microsoft Office PowerPoint</Application>
  <PresentationFormat>On-screen Show (4:3)</PresentationFormat>
  <Paragraphs>85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Waveform</vt:lpstr>
      <vt:lpstr>Emerging Platform#4: Android</vt:lpstr>
      <vt:lpstr>What is Android?</vt:lpstr>
      <vt:lpstr>Android App Components</vt:lpstr>
      <vt:lpstr>Android App Architecture (from wikipedia)</vt:lpstr>
      <vt:lpstr>Android Architecture</vt:lpstr>
      <vt:lpstr>Major components</vt:lpstr>
      <vt:lpstr>App Components</vt:lpstr>
      <vt:lpstr>App Components (contd.)</vt:lpstr>
      <vt:lpstr>Activating the Components</vt:lpstr>
      <vt:lpstr>The Manifest File</vt:lpstr>
      <vt:lpstr>App Resources</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Emerging Platform#4: Android</dc:title>
  <dc:creator>bina</dc:creator>
  <cp:lastModifiedBy>bina</cp:lastModifiedBy>
  <cp:revision>11</cp:revision>
  <dcterms:created xsi:type="dcterms:W3CDTF">2014-06-11T16:04:02Z</dcterms:created>
  <dcterms:modified xsi:type="dcterms:W3CDTF">2014-07-03T12:23:55Z</dcterms:modified>
</cp:coreProperties>
</file>