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3"/>
  </p:notesMasterIdLst>
  <p:sldIdLst>
    <p:sldId id="256" r:id="rId2"/>
    <p:sldId id="257" r:id="rId3"/>
    <p:sldId id="260" r:id="rId4"/>
    <p:sldId id="258" r:id="rId5"/>
    <p:sldId id="259"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B18A8-6180-4DF1-913A-E657DF973A74}" type="datetimeFigureOut">
              <a:rPr lang="en-US" smtClean="0"/>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0B6D2-494E-47E8-9860-F7620C542CC2}" type="slidenum">
              <a:rPr lang="en-US" smtClean="0"/>
              <a:t>‹#›</a:t>
            </a:fld>
            <a:endParaRPr lang="en-US"/>
          </a:p>
        </p:txBody>
      </p:sp>
    </p:spTree>
    <p:extLst>
      <p:ext uri="{BB962C8B-B14F-4D97-AF65-F5344CB8AC3E}">
        <p14:creationId xmlns:p14="http://schemas.microsoft.com/office/powerpoint/2010/main" val="395830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0B6D2-494E-47E8-9860-F7620C542CC2}" type="slidenum">
              <a:rPr lang="en-US" smtClean="0"/>
              <a:t>18</a:t>
            </a:fld>
            <a:endParaRPr lang="en-US"/>
          </a:p>
        </p:txBody>
      </p:sp>
    </p:spTree>
    <p:extLst>
      <p:ext uri="{BB962C8B-B14F-4D97-AF65-F5344CB8AC3E}">
        <p14:creationId xmlns:p14="http://schemas.microsoft.com/office/powerpoint/2010/main" val="3248164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r>
              <a:rPr lang="en-US" smtClean="0"/>
              <a:t>7/11/2014</a:t>
            </a:r>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CD4BDB0D-5171-4D64-A780-1E471F50A944}"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r>
              <a:rPr lang="en-US" smtClean="0"/>
              <a:t>CSE651, B. Ramamurthy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7/11/2014</a:t>
            </a:r>
            <a:endParaRPr lang="en-US"/>
          </a:p>
        </p:txBody>
      </p:sp>
      <p:sp>
        <p:nvSpPr>
          <p:cNvPr id="23" name="Slide Number Placeholder 22"/>
          <p:cNvSpPr>
            <a:spLocks noGrp="1"/>
          </p:cNvSpPr>
          <p:nvPr>
            <p:ph type="sldNum" sz="quarter" idx="11"/>
          </p:nvPr>
        </p:nvSpPr>
        <p:spPr/>
        <p:txBody>
          <a:bodyPr/>
          <a:lstStyle/>
          <a:p>
            <a:fld id="{CD4BDB0D-5171-4D64-A780-1E471F50A94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CSE651, B. Ramamurthy</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7/11/2014</a:t>
            </a:r>
            <a:endParaRPr lang="en-US"/>
          </a:p>
        </p:txBody>
      </p:sp>
      <p:sp>
        <p:nvSpPr>
          <p:cNvPr id="23" name="Slide Number Placeholder 22"/>
          <p:cNvSpPr>
            <a:spLocks noGrp="1"/>
          </p:cNvSpPr>
          <p:nvPr>
            <p:ph type="sldNum" sz="quarter" idx="11"/>
          </p:nvPr>
        </p:nvSpPr>
        <p:spPr/>
        <p:txBody>
          <a:bodyPr/>
          <a:lstStyle/>
          <a:p>
            <a:fld id="{CD4BDB0D-5171-4D64-A780-1E471F50A94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CSE651, B. Ramamurthy</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r>
              <a:rPr lang="en-US" smtClean="0"/>
              <a:t>7/11/2014</a:t>
            </a:r>
            <a:endParaRPr lang="en-US"/>
          </a:p>
        </p:txBody>
      </p:sp>
      <p:sp>
        <p:nvSpPr>
          <p:cNvPr id="18" name="Slide Number Placeholder 17"/>
          <p:cNvSpPr>
            <a:spLocks noGrp="1"/>
          </p:cNvSpPr>
          <p:nvPr>
            <p:ph type="sldNum" sz="quarter" idx="11"/>
          </p:nvPr>
        </p:nvSpPr>
        <p:spPr/>
        <p:txBody>
          <a:bodyPr/>
          <a:lstStyle/>
          <a:p>
            <a:fld id="{CD4BDB0D-5171-4D64-A780-1E471F50A944}" type="slidenum">
              <a:rPr lang="en-US" smtClean="0"/>
              <a:t>‹#›</a:t>
            </a:fld>
            <a:endParaRPr lang="en-US"/>
          </a:p>
        </p:txBody>
      </p:sp>
      <p:sp>
        <p:nvSpPr>
          <p:cNvPr id="20" name="Footer Placeholder 19"/>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r>
              <a:rPr lang="en-US" smtClean="0"/>
              <a:t>7/11/2014</a:t>
            </a:r>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CD4BDB0D-5171-4D64-A780-1E471F50A944}"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r>
              <a:rPr lang="en-US" smtClean="0"/>
              <a:t>CSE651, B. Ramamurthy</a:t>
            </a:r>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7/11/2014</a:t>
            </a:r>
            <a:endParaRPr lang="en-US"/>
          </a:p>
        </p:txBody>
      </p:sp>
      <p:sp>
        <p:nvSpPr>
          <p:cNvPr id="21" name="Slide Number Placeholder 20"/>
          <p:cNvSpPr>
            <a:spLocks noGrp="1"/>
          </p:cNvSpPr>
          <p:nvPr>
            <p:ph type="sldNum" sz="quarter" idx="16"/>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CSE651, B. Ramamurthy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r>
              <a:rPr lang="en-US" smtClean="0"/>
              <a:t>7/11/2014</a:t>
            </a:r>
            <a:endParaRPr lang="en-US"/>
          </a:p>
        </p:txBody>
      </p:sp>
      <p:sp>
        <p:nvSpPr>
          <p:cNvPr id="24" name="Slide Number Placeholder 23"/>
          <p:cNvSpPr>
            <a:spLocks noGrp="1"/>
          </p:cNvSpPr>
          <p:nvPr>
            <p:ph type="sldNum" sz="quarter" idx="17"/>
          </p:nvPr>
        </p:nvSpPr>
        <p:spPr/>
        <p:txBody>
          <a:bodyPr/>
          <a:lstStyle/>
          <a:p>
            <a:fld id="{CD4BDB0D-5171-4D64-A780-1E471F50A944}" type="slidenum">
              <a:rPr lang="en-US" smtClean="0"/>
              <a:t>‹#›</a:t>
            </a:fld>
            <a:endParaRPr lang="en-US"/>
          </a:p>
        </p:txBody>
      </p:sp>
      <p:sp>
        <p:nvSpPr>
          <p:cNvPr id="25" name="Footer Placeholder 24"/>
          <p:cNvSpPr>
            <a:spLocks noGrp="1"/>
          </p:cNvSpPr>
          <p:nvPr>
            <p:ph type="ftr" sz="quarter" idx="18"/>
          </p:nvPr>
        </p:nvSpPr>
        <p:spPr/>
        <p:txBody>
          <a:bodyPr/>
          <a:lstStyle/>
          <a:p>
            <a:r>
              <a:rPr lang="en-US" smtClean="0"/>
              <a:t>CSE651, B. Ramamurthy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r>
              <a:rPr lang="en-US" smtClean="0"/>
              <a:t>7/11/2014</a:t>
            </a:r>
            <a:endParaRPr lang="en-US"/>
          </a:p>
        </p:txBody>
      </p:sp>
      <p:sp>
        <p:nvSpPr>
          <p:cNvPr id="17" name="Slide Number Placeholder 16"/>
          <p:cNvSpPr>
            <a:spLocks noGrp="1"/>
          </p:cNvSpPr>
          <p:nvPr>
            <p:ph type="sldNum" sz="quarter" idx="11"/>
          </p:nvPr>
        </p:nvSpPr>
        <p:spPr/>
        <p:txBody>
          <a:bodyPr/>
          <a:lstStyle/>
          <a:p>
            <a:fld id="{CD4BDB0D-5171-4D64-A780-1E471F50A944}" type="slidenum">
              <a:rPr lang="en-US" smtClean="0"/>
              <a:t>‹#›</a:t>
            </a:fld>
            <a:endParaRPr lang="en-US"/>
          </a:p>
        </p:txBody>
      </p:sp>
      <p:sp>
        <p:nvSpPr>
          <p:cNvPr id="18" name="Footer Placeholder 17"/>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r>
              <a:rPr lang="en-US" smtClean="0"/>
              <a:t>7/11/2014</a:t>
            </a:r>
            <a:endParaRPr lang="en-US"/>
          </a:p>
        </p:txBody>
      </p:sp>
      <p:sp>
        <p:nvSpPr>
          <p:cNvPr id="14" name="Slide Number Placeholder 13"/>
          <p:cNvSpPr>
            <a:spLocks noGrp="1"/>
          </p:cNvSpPr>
          <p:nvPr>
            <p:ph type="sldNum" sz="quarter" idx="11"/>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7/11/2014</a:t>
            </a:r>
            <a:endParaRPr lang="en-US"/>
          </a:p>
        </p:txBody>
      </p:sp>
      <p:sp>
        <p:nvSpPr>
          <p:cNvPr id="21" name="Slide Number Placeholder 20"/>
          <p:cNvSpPr>
            <a:spLocks noGrp="1"/>
          </p:cNvSpPr>
          <p:nvPr>
            <p:ph type="sldNum" sz="quarter" idx="16"/>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CSE651, B. Ramamurthy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7/11/2014</a:t>
            </a:r>
            <a:endParaRPr lang="en-US"/>
          </a:p>
        </p:txBody>
      </p:sp>
      <p:sp>
        <p:nvSpPr>
          <p:cNvPr id="6" name="Footer Placeholder 5"/>
          <p:cNvSpPr>
            <a:spLocks noGrp="1"/>
          </p:cNvSpPr>
          <p:nvPr>
            <p:ph type="ftr" sz="quarter" idx="11"/>
          </p:nvPr>
        </p:nvSpPr>
        <p:spPr/>
        <p:txBody>
          <a:bodyPr/>
          <a:lstStyle/>
          <a:p>
            <a:r>
              <a:rPr lang="en-US" smtClean="0"/>
              <a:t>CSE651, B. Ramamurthy</a:t>
            </a:r>
            <a:endParaRPr lang="en-US"/>
          </a:p>
        </p:txBody>
      </p:sp>
      <p:sp>
        <p:nvSpPr>
          <p:cNvPr id="7" name="Slide Number Placeholder 6"/>
          <p:cNvSpPr>
            <a:spLocks noGrp="1"/>
          </p:cNvSpPr>
          <p:nvPr>
            <p:ph type="sldNum" sz="quarter" idx="12"/>
          </p:nvPr>
        </p:nvSpPr>
        <p:spPr/>
        <p:txBody>
          <a:bodyPr/>
          <a:lstStyle/>
          <a:p>
            <a:fld id="{CD4BDB0D-5171-4D64-A780-1E471F50A944}"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7/11/2014</a:t>
            </a:r>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CSE651, B. Ramamurthy</a:t>
            </a:r>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CD4BDB0D-5171-4D64-A780-1E471F50A9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ws.amazon.com/documentation/route53/" TargetMode="External"/><Relationship Id="rId7" Type="http://schemas.openxmlformats.org/officeDocument/2006/relationships/image" Target="../media/image15.gif"/><Relationship Id="rId2" Type="http://schemas.openxmlformats.org/officeDocument/2006/relationships/hyperlink" Target="http://aws.amazon.com/documentation/s3/" TargetMode="Externa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2.gif"/><Relationship Id="rId4" Type="http://schemas.openxmlformats.org/officeDocument/2006/relationships/hyperlink" Target="http://aws.amazon.com/documentation/cloudfro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se651c.s3-website-us-east-1.amazonaw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e651cjb.com/" TargetMode="External"/><Relationship Id="rId2" Type="http://schemas.openxmlformats.org/officeDocument/2006/relationships/hyperlink" Target="https://console.aws.amazon.com/s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se651cjb.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ocs.aws.amazon.com/gettingstarted/latest/swh/static-website-hosting-pricing-s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ocs.aws.amazon.com/AmazonS3/latest/gsg/GetStartedWithS3.html" TargetMode="External"/><Relationship Id="rId2" Type="http://schemas.openxmlformats.org/officeDocument/2006/relationships/hyperlink" Target="http://docs.aws.amazon.com/gettingstarted/latest/awsgsg-intro/gsg-aws-intro.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aws.amazon.com/documentation/s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Amazon Web Services (</a:t>
            </a:r>
            <a:r>
              <a:rPr lang="en-US" dirty="0" err="1" smtClean="0"/>
              <a:t>aws</a:t>
            </a:r>
            <a:r>
              <a:rPr lang="en-US" dirty="0" smtClean="0"/>
              <a:t>)</a:t>
            </a:r>
            <a:endParaRPr lang="en-US" dirty="0"/>
          </a:p>
        </p:txBody>
      </p:sp>
      <p:sp>
        <p:nvSpPr>
          <p:cNvPr id="3" name="Subtitle 2"/>
          <p:cNvSpPr>
            <a:spLocks noGrp="1"/>
          </p:cNvSpPr>
          <p:nvPr>
            <p:ph type="subTitle" idx="1"/>
          </p:nvPr>
        </p:nvSpPr>
        <p:spPr/>
        <p:txBody>
          <a:bodyPr/>
          <a:lstStyle/>
          <a:p>
            <a:r>
              <a:rPr lang="en-US" dirty="0" smtClean="0"/>
              <a:t>B. Ramamurthy</a:t>
            </a:r>
            <a:endParaRPr lang="en-US" dirty="0"/>
          </a:p>
        </p:txBody>
      </p:sp>
    </p:spTree>
    <p:extLst>
      <p:ext uri="{BB962C8B-B14F-4D97-AF65-F5344CB8AC3E}">
        <p14:creationId xmlns:p14="http://schemas.microsoft.com/office/powerpoint/2010/main" val="28968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sharing an object</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a:t>All objects by default are private. Only the object owner has permission to access these objects. However, the object owner can optionally share objects with others by creating a pre-signed URL, using their own security credentials, to grant time-limited permission to download the objects.</a:t>
            </a:r>
          </a:p>
          <a:p>
            <a:endParaRPr lang="en-US" sz="2800" dirty="0"/>
          </a:p>
          <a:p>
            <a:r>
              <a:rPr lang="en-US" sz="2800" dirty="0"/>
              <a:t>When you create a pre-signed URL for your object, you must provide your security credentials, specify a bucket name, an object key, specify the HTTP method (GET to download the object) and expiration date and time. The pre-signed URLs are valid only for the specified duration.</a:t>
            </a:r>
          </a:p>
          <a:p>
            <a:endParaRPr lang="en-US" sz="2800" dirty="0"/>
          </a:p>
          <a:p>
            <a:r>
              <a:rPr lang="en-US" sz="2800" dirty="0"/>
              <a:t>Anyone who receives the pre-signed URL can then access the object. For example, if you have a video in your bucket and both the bucket and the object are private, you can share the video with others by generating a pre-signed URL. </a:t>
            </a:r>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92072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Demo</a:t>
            </a:r>
            <a:endParaRPr lang="en-US" dirty="0"/>
          </a:p>
        </p:txBody>
      </p:sp>
      <p:sp>
        <p:nvSpPr>
          <p:cNvPr id="3" name="Content Placeholder 2"/>
          <p:cNvSpPr>
            <a:spLocks noGrp="1"/>
          </p:cNvSpPr>
          <p:nvPr>
            <p:ph idx="1"/>
          </p:nvPr>
        </p:nvSpPr>
        <p:spPr/>
        <p:txBody>
          <a:bodyPr>
            <a:normAutofit/>
          </a:bodyPr>
          <a:lstStyle/>
          <a:p>
            <a:r>
              <a:rPr lang="en-US" sz="3200" dirty="0" smtClean="0"/>
              <a:t>We will demo using S3Fox utility</a:t>
            </a:r>
          </a:p>
          <a:p>
            <a:r>
              <a:rPr lang="en-US" sz="3200" dirty="0" smtClean="0"/>
              <a:t>We will also demo using Amazon console</a:t>
            </a:r>
            <a:endParaRPr lang="en-US" sz="32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507196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Amazon Console</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899878" cy="531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19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a Web Site</a:t>
            </a:r>
            <a:endParaRPr lang="en-US" dirty="0"/>
          </a:p>
        </p:txBody>
      </p:sp>
      <p:sp>
        <p:nvSpPr>
          <p:cNvPr id="3" name="Content Placeholder 2"/>
          <p:cNvSpPr>
            <a:spLocks noGrp="1"/>
          </p:cNvSpPr>
          <p:nvPr>
            <p:ph idx="1"/>
          </p:nvPr>
        </p:nvSpPr>
        <p:spPr/>
        <p:txBody>
          <a:bodyPr>
            <a:normAutofit/>
          </a:bodyPr>
          <a:lstStyle/>
          <a:p>
            <a:r>
              <a:rPr lang="en-US" sz="2800" dirty="0" smtClean="0"/>
              <a:t>Static web site is a web site that does not require server site support: </a:t>
            </a:r>
            <a:r>
              <a:rPr lang="en-US" sz="2800" dirty="0" err="1" smtClean="0"/>
              <a:t>eg</a:t>
            </a:r>
            <a:r>
              <a:rPr lang="en-US" sz="2800" dirty="0" smtClean="0"/>
              <a:t>. html, </a:t>
            </a:r>
            <a:r>
              <a:rPr lang="en-US" sz="2800" dirty="0" err="1" smtClean="0"/>
              <a:t>js</a:t>
            </a:r>
            <a:r>
              <a:rPr lang="en-US" sz="2800" dirty="0" smtClean="0"/>
              <a:t>, </a:t>
            </a:r>
            <a:r>
              <a:rPr lang="en-US" sz="2800" dirty="0" err="1" smtClean="0"/>
              <a:t>css</a:t>
            </a:r>
            <a:endParaRPr lang="en-US" sz="2800" dirty="0" smtClean="0"/>
          </a:p>
          <a:p>
            <a:r>
              <a:rPr lang="en-US" sz="2800" dirty="0"/>
              <a:t>A static website does not require server-side processing and relies only on client-side technologies such as HTML, CSS, and JavaScript. </a:t>
            </a:r>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81926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Services for web site hosting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4685621"/>
              </p:ext>
            </p:extLst>
          </p:nvPr>
        </p:nvGraphicFramePr>
        <p:xfrm>
          <a:off x="457200" y="2110740"/>
          <a:ext cx="8229600" cy="3931920"/>
        </p:xfrm>
        <a:graphic>
          <a:graphicData uri="http://schemas.openxmlformats.org/drawingml/2006/table">
            <a:tbl>
              <a:tblPr/>
              <a:tblGrid>
                <a:gridCol w="2743200"/>
                <a:gridCol w="2743200"/>
                <a:gridCol w="2743200"/>
              </a:tblGrid>
              <a:tr h="0">
                <a:tc>
                  <a:txBody>
                    <a:bodyPr/>
                    <a:lstStyle/>
                    <a:p>
                      <a:r>
                        <a:rPr lang="en-US" b="1" dirty="0"/>
                        <a:t>Amazon Web Service</a:t>
                      </a:r>
                    </a:p>
                  </a:txBody>
                  <a:tcPr anchor="ctr">
                    <a:lnL>
                      <a:noFill/>
                    </a:lnL>
                    <a:lnR>
                      <a:noFill/>
                    </a:lnR>
                    <a:lnT>
                      <a:noFill/>
                    </a:lnT>
                    <a:lnB>
                      <a:noFill/>
                    </a:lnB>
                  </a:tcPr>
                </a:tc>
                <a:tc>
                  <a:txBody>
                    <a:bodyPr/>
                    <a:lstStyle/>
                    <a:p>
                      <a:r>
                        <a:rPr lang="en-US" b="1" dirty="0"/>
                        <a:t>Free usage tier?</a:t>
                      </a:r>
                    </a:p>
                  </a:txBody>
                  <a:tcPr anchor="ctr">
                    <a:lnL>
                      <a:noFill/>
                    </a:lnL>
                    <a:lnR>
                      <a:noFill/>
                    </a:lnR>
                    <a:lnT>
                      <a:noFill/>
                    </a:lnT>
                    <a:lnB>
                      <a:noFill/>
                    </a:lnB>
                  </a:tcPr>
                </a:tc>
                <a:tc>
                  <a:txBody>
                    <a:bodyPr/>
                    <a:lstStyle/>
                    <a:p>
                      <a:r>
                        <a:rPr lang="en-US" b="1" dirty="0"/>
                        <a:t>What it does</a:t>
                      </a:r>
                    </a:p>
                  </a:txBody>
                  <a:tcPr anchor="ctr">
                    <a:lnL>
                      <a:noFill/>
                    </a:lnL>
                    <a:lnR>
                      <a:noFill/>
                    </a:lnR>
                    <a:lnT>
                      <a:noFill/>
                    </a:lnT>
                    <a:lnB>
                      <a:noFill/>
                    </a:lnB>
                  </a:tcPr>
                </a:tc>
              </a:tr>
              <a:tr h="0">
                <a:tc>
                  <a:txBody>
                    <a:bodyPr/>
                    <a:lstStyle/>
                    <a:p>
                      <a:endParaRPr lang="en-US">
                        <a:hlinkClick r:id="rId2"/>
                      </a:endParaRPr>
                    </a:p>
                    <a:p>
                      <a:r>
                        <a:rPr lang="en-US">
                          <a:hlinkClick r:id="rId2"/>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a:t>Stores files and can be configured to deliver them to browsers using an Internet URL. </a:t>
                      </a:r>
                    </a:p>
                  </a:txBody>
                  <a:tcPr anchor="ctr">
                    <a:lnL>
                      <a:noFill/>
                    </a:lnL>
                    <a:lnR>
                      <a:noFill/>
                    </a:lnR>
                    <a:lnT>
                      <a:noFill/>
                    </a:lnT>
                    <a:lnB>
                      <a:noFill/>
                    </a:lnB>
                  </a:tcPr>
                </a:tc>
              </a:tr>
              <a:tr h="0">
                <a:tc>
                  <a:txBody>
                    <a:bodyPr/>
                    <a:lstStyle/>
                    <a:p>
                      <a:endParaRPr lang="en-US" dirty="0">
                        <a:hlinkClick r:id="rId3"/>
                      </a:endParaRPr>
                    </a:p>
                    <a:p>
                      <a:r>
                        <a:rPr lang="en-US" dirty="0">
                          <a:hlinkClick r:id="rId3"/>
                        </a:rPr>
                        <a:t>Amazon Route 53 </a:t>
                      </a:r>
                    </a:p>
                  </a:txBody>
                  <a:tcPr anchor="ctr">
                    <a:lnL>
                      <a:noFill/>
                    </a:lnL>
                    <a:lnR>
                      <a:noFill/>
                    </a:lnR>
                    <a:lnT>
                      <a:noFill/>
                    </a:lnT>
                    <a:lnB>
                      <a:noFill/>
                    </a:lnB>
                  </a:tcPr>
                </a:tc>
                <a:tc>
                  <a:txBody>
                    <a:bodyPr/>
                    <a:lstStyle/>
                    <a:p>
                      <a:r>
                        <a:rPr lang="en-US"/>
                        <a:t>No</a:t>
                      </a:r>
                    </a:p>
                  </a:txBody>
                  <a:tcPr anchor="ctr">
                    <a:lnL>
                      <a:noFill/>
                    </a:lnL>
                    <a:lnR>
                      <a:noFill/>
                    </a:lnR>
                    <a:lnT>
                      <a:noFill/>
                    </a:lnT>
                    <a:lnB>
                      <a:noFill/>
                    </a:lnB>
                  </a:tcPr>
                </a:tc>
                <a:tc>
                  <a:txBody>
                    <a:bodyPr/>
                    <a:lstStyle/>
                    <a:p>
                      <a:r>
                        <a:rPr lang="en-US"/>
                        <a:t>Attaches a custom domain name (e.g., http://example.com) to AWS resources. </a:t>
                      </a:r>
                    </a:p>
                  </a:txBody>
                  <a:tcPr anchor="ctr">
                    <a:lnL>
                      <a:noFill/>
                    </a:lnL>
                    <a:lnR>
                      <a:noFill/>
                    </a:lnR>
                    <a:lnT>
                      <a:noFill/>
                    </a:lnT>
                    <a:lnB>
                      <a:noFill/>
                    </a:lnB>
                  </a:tcPr>
                </a:tc>
              </a:tr>
              <a:tr h="0">
                <a:tc>
                  <a:txBody>
                    <a:bodyPr/>
                    <a:lstStyle/>
                    <a:p>
                      <a:endParaRPr lang="en-US">
                        <a:hlinkClick r:id="rId4"/>
                      </a:endParaRPr>
                    </a:p>
                    <a:p>
                      <a:r>
                        <a:rPr lang="en-US">
                          <a:hlinkClick r:id="rId4"/>
                        </a:rPr>
                        <a:t>Amazon CloudFront </a:t>
                      </a:r>
                    </a:p>
                  </a:txBody>
                  <a:tcPr anchor="ctr">
                    <a:lnL>
                      <a:noFill/>
                    </a:lnL>
                    <a:lnR>
                      <a:noFill/>
                    </a:lnR>
                    <a:lnT>
                      <a:noFill/>
                    </a:lnT>
                    <a:lnB>
                      <a:noFill/>
                    </a:lnB>
                  </a:tcPr>
                </a:tc>
                <a:tc>
                  <a:txBody>
                    <a:bodyPr/>
                    <a:lstStyle/>
                    <a:p>
                      <a:r>
                        <a:rPr lang="en-US"/>
                        <a:t>Yes</a:t>
                      </a:r>
                    </a:p>
                    <a:p>
                      <a:pPr>
                        <a:buFont typeface="Arial"/>
                        <a:buChar char="•"/>
                      </a:pPr>
                      <a:r>
                        <a:rPr lang="en-US"/>
                        <a:t>50 GB data transfer</a:t>
                      </a:r>
                    </a:p>
                    <a:p>
                      <a:pPr>
                        <a:buFont typeface="Arial"/>
                        <a:buChar char="•"/>
                      </a:pPr>
                      <a:r>
                        <a:rPr lang="en-US"/>
                        <a:t>2,000,000 requests per month</a:t>
                      </a:r>
                    </a:p>
                  </a:txBody>
                  <a:tcPr anchor="ctr">
                    <a:lnL>
                      <a:noFill/>
                    </a:lnL>
                    <a:lnR>
                      <a:noFill/>
                    </a:lnR>
                    <a:lnT>
                      <a:noFill/>
                    </a:lnT>
                    <a:lnB>
                      <a:noFill/>
                    </a:lnB>
                  </a:tcPr>
                </a:tc>
                <a:tc>
                  <a:txBody>
                    <a:bodyPr/>
                    <a:lstStyle/>
                    <a:p>
                      <a:r>
                        <a:rPr lang="en-US" dirty="0"/>
                        <a:t>Speeds up access to the website by caching the files in edge locations around the world. </a:t>
                      </a:r>
                    </a:p>
                  </a:txBody>
                  <a:tcPr anchor="ctr">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6145" name="Picture 1" descr="Amazon 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21" y="22723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azon Rout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36004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mazon CloudFro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92" y="455295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3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Static website hosting architecture</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15</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832400" cy="49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69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smtClean="0"/>
              <a:t>Web-site with custom domain (costs money)</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999" y="1524000"/>
            <a:ext cx="4950069" cy="504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85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smtClean="0"/>
              <a:t>Web-site with performance mgt. </a:t>
            </a:r>
            <a:r>
              <a:rPr lang="en-US" smtClean="0"/>
              <a:t>(costs </a:t>
            </a:r>
            <a:r>
              <a:rPr lang="en-US" dirty="0" smtClean="0"/>
              <a:t>money)</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105400" cy="5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54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Step1: Choose a domain name </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 When you host a website on Amazon S3, AWS assigns your website a URL based on the name of the storage location you create in Amazon S3 to hold the website files (called an S3 bucket) and the geographical region where you created the bucket. </a:t>
            </a:r>
            <a:endParaRPr lang="en-US" sz="2800" dirty="0" smtClean="0"/>
          </a:p>
          <a:p>
            <a:r>
              <a:rPr lang="en-US" sz="2800" dirty="0" smtClean="0"/>
              <a:t>For </a:t>
            </a:r>
            <a:r>
              <a:rPr lang="en-US" sz="2800" dirty="0"/>
              <a:t>example, if you create a bucket called </a:t>
            </a:r>
            <a:r>
              <a:rPr lang="en-US" sz="2800" dirty="0" smtClean="0"/>
              <a:t>cse651blr </a:t>
            </a:r>
            <a:r>
              <a:rPr lang="en-US" sz="2800" dirty="0"/>
              <a:t>on the east coast of the United States and use it to host your website, the default URL will be </a:t>
            </a:r>
            <a:r>
              <a:rPr lang="en-US" sz="2800" dirty="0">
                <a:hlinkClick r:id="rId3"/>
              </a:rPr>
              <a:t>http</a:t>
            </a:r>
            <a:r>
              <a:rPr lang="en-US" sz="2800" dirty="0" smtClean="0">
                <a:hlinkClick r:id="rId3"/>
              </a:rPr>
              <a:t>://</a:t>
            </a:r>
            <a:r>
              <a:rPr lang="en-US" sz="2800" dirty="0" smtClean="0">
                <a:hlinkClick r:id="rId3"/>
              </a:rPr>
              <a:t>cse651c.s3-website-us-east-1.amazonaws.com</a:t>
            </a:r>
            <a:r>
              <a:rPr lang="en-US" sz="2800" dirty="0" smtClean="0">
                <a:hlinkClick r:id="rId3"/>
              </a:rPr>
              <a:t>/</a:t>
            </a:r>
            <a:r>
              <a:rPr lang="en-US" sz="2800" dirty="0" smtClean="0"/>
              <a:t>.</a:t>
            </a:r>
          </a:p>
          <a:p>
            <a:r>
              <a:rPr lang="en-US" sz="2800" dirty="0" smtClean="0"/>
              <a:t>We will not use Route 53 and </a:t>
            </a:r>
            <a:r>
              <a:rPr lang="en-US" sz="2800" dirty="0" err="1" smtClean="0"/>
              <a:t>CloudFront</a:t>
            </a:r>
            <a:r>
              <a:rPr lang="en-US" sz="2800" dirty="0" smtClean="0"/>
              <a:t> for this proof-of-concept implementation.</a:t>
            </a:r>
            <a:endParaRPr lang="en-US" sz="2800" dirty="0"/>
          </a:p>
          <a:p>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50601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lnSpcReduction="10000"/>
          </a:bodyPr>
          <a:lstStyle/>
          <a:p>
            <a:r>
              <a:rPr lang="en-US" sz="2800" dirty="0"/>
              <a:t>Open the Amazon S3 console at </a:t>
            </a:r>
            <a:r>
              <a:rPr lang="en-US" sz="2800" dirty="0">
                <a:hlinkClick r:id="rId2"/>
              </a:rPr>
              <a:t>https://console.aws.amazon.com/s3</a:t>
            </a:r>
            <a:r>
              <a:rPr lang="en-US" sz="2800" dirty="0" smtClean="0">
                <a:hlinkClick r:id="rId2"/>
              </a:rPr>
              <a:t>/</a:t>
            </a:r>
            <a:r>
              <a:rPr lang="en-US" sz="2800" dirty="0" smtClean="0"/>
              <a:t>.</a:t>
            </a:r>
          </a:p>
          <a:p>
            <a:r>
              <a:rPr lang="en-US" sz="2800" dirty="0" smtClean="0"/>
              <a:t>Create 3 buckets in s3: </a:t>
            </a:r>
            <a:r>
              <a:rPr lang="en-US" sz="2800" dirty="0" smtClean="0"/>
              <a:t>cse651cjb.com</a:t>
            </a:r>
            <a:r>
              <a:rPr lang="en-US" sz="2800" dirty="0" smtClean="0"/>
              <a:t>, </a:t>
            </a:r>
            <a:r>
              <a:rPr lang="en-US" sz="2800" dirty="0" smtClean="0">
                <a:hlinkClick r:id="rId3"/>
              </a:rPr>
              <a:t>www.cse651cjb.com</a:t>
            </a:r>
            <a:r>
              <a:rPr lang="en-US" sz="2800" dirty="0" smtClean="0"/>
              <a:t>, </a:t>
            </a:r>
            <a:r>
              <a:rPr lang="en-US" sz="2800" dirty="0" smtClean="0"/>
              <a:t>logs.cse651cjb.com</a:t>
            </a:r>
            <a:endParaRPr lang="en-US" sz="2800" dirty="0" smtClean="0"/>
          </a:p>
          <a:p>
            <a:r>
              <a:rPr lang="en-US" sz="2800" dirty="0" smtClean="0"/>
              <a:t>Upload the files of your static web page into </a:t>
            </a:r>
            <a:r>
              <a:rPr lang="en-US" sz="2800" dirty="0" smtClean="0"/>
              <a:t>cse651cjb.com </a:t>
            </a:r>
            <a:r>
              <a:rPr lang="en-US" sz="2800" dirty="0" smtClean="0"/>
              <a:t>bucket</a:t>
            </a:r>
          </a:p>
          <a:p>
            <a:r>
              <a:rPr lang="en-US" sz="2800" dirty="0" smtClean="0"/>
              <a:t>Set the permissions of </a:t>
            </a:r>
            <a:r>
              <a:rPr lang="en-US" sz="2800" dirty="0" smtClean="0"/>
              <a:t>cse651cjb.com </a:t>
            </a:r>
            <a:r>
              <a:rPr lang="en-US" sz="2800" dirty="0" smtClean="0"/>
              <a:t>to allow others to view: In the policy edit window enter the code given below and save.</a:t>
            </a:r>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504538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Amazon.com, the online market place for goods, has leveraged the services that worked for their own business and has made them available as cloud services, amazon web services (</a:t>
            </a:r>
            <a:r>
              <a:rPr lang="en-US" sz="2800" dirty="0" err="1" smtClean="0"/>
              <a:t>aws</a:t>
            </a:r>
            <a:r>
              <a:rPr lang="en-US" sz="2800" dirty="0" smtClean="0"/>
              <a:t>)</a:t>
            </a:r>
          </a:p>
          <a:p>
            <a:r>
              <a:rPr lang="en-US" sz="2800" dirty="0" smtClean="0"/>
              <a:t>aws.amazon.com</a:t>
            </a:r>
          </a:p>
          <a:p>
            <a:r>
              <a:rPr lang="en-US" sz="2800" dirty="0" smtClean="0"/>
              <a:t>Get an account on aws.amazon.com/free the free tier for services</a:t>
            </a:r>
          </a:p>
          <a:p>
            <a:r>
              <a:rPr lang="en-US" sz="2800" dirty="0" smtClean="0"/>
              <a:t>Next step is to study the documentation available on various </a:t>
            </a:r>
            <a:r>
              <a:rPr lang="en-US" sz="2800" dirty="0"/>
              <a:t>services : https://aws.amazon.com/documentation/</a:t>
            </a:r>
            <a:endParaRPr lang="en-US" sz="2800" dirty="0" smtClean="0"/>
          </a:p>
          <a:p>
            <a:r>
              <a:rPr lang="en-US" sz="2800" dirty="0" smtClean="0"/>
              <a:t>Follow the documentation with hands-on tutorials.</a:t>
            </a:r>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400216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policy code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t>
            </a:r>
          </a:p>
          <a:p>
            <a:pPr marL="0" indent="0">
              <a:buNone/>
            </a:pPr>
            <a:r>
              <a:rPr lang="en-US" dirty="0"/>
              <a:t>  "Version":"2008-10-17",</a:t>
            </a:r>
          </a:p>
          <a:p>
            <a:pPr marL="0" indent="0">
              <a:buNone/>
            </a:pPr>
            <a:r>
              <a:rPr lang="en-US" dirty="0"/>
              <a:t>  "Statement":[{</a:t>
            </a:r>
          </a:p>
          <a:p>
            <a:pPr marL="0" indent="0">
              <a:buNone/>
            </a:pPr>
            <a:r>
              <a:rPr lang="en-US" dirty="0"/>
              <a:t>        "</a:t>
            </a:r>
            <a:r>
              <a:rPr lang="en-US" dirty="0" err="1"/>
              <a:t>Sid":"Allow</a:t>
            </a:r>
            <a:r>
              <a:rPr lang="en-US" dirty="0"/>
              <a:t> Public Access to All Objects",</a:t>
            </a:r>
          </a:p>
          <a:p>
            <a:pPr marL="0" indent="0">
              <a:buNone/>
            </a:pPr>
            <a:r>
              <a:rPr lang="en-US" dirty="0"/>
              <a:t>         "</a:t>
            </a:r>
            <a:r>
              <a:rPr lang="en-US" dirty="0" err="1"/>
              <a:t>Effect":"Allow</a:t>
            </a:r>
            <a:r>
              <a:rPr lang="en-US" dirty="0"/>
              <a:t>",</a:t>
            </a:r>
          </a:p>
          <a:p>
            <a:pPr marL="0" indent="0">
              <a:buNone/>
            </a:pPr>
            <a:r>
              <a:rPr lang="en-US" dirty="0"/>
              <a:t>           "Principal": {</a:t>
            </a:r>
          </a:p>
          <a:p>
            <a:pPr marL="0" indent="0">
              <a:buNone/>
            </a:pPr>
            <a:r>
              <a:rPr lang="en-US" dirty="0"/>
              <a:t>             "AWS": "*"</a:t>
            </a:r>
          </a:p>
          <a:p>
            <a:pPr marL="0" indent="0">
              <a:buNone/>
            </a:pPr>
            <a:r>
              <a:rPr lang="en-US" dirty="0"/>
              <a:t>          },</a:t>
            </a:r>
          </a:p>
          <a:p>
            <a:pPr marL="0" indent="0">
              <a:buNone/>
            </a:pPr>
            <a:r>
              <a:rPr lang="en-US" dirty="0"/>
              <a:t>       "Action":["s3:GetObject"],</a:t>
            </a:r>
          </a:p>
          <a:p>
            <a:pPr marL="0" indent="0">
              <a:buNone/>
            </a:pPr>
            <a:r>
              <a:rPr lang="en-US" dirty="0"/>
              <a:t>       "Resource":["arn:aws:s3:::example.com/*"</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706596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t>Enable logging and redirection</a:t>
            </a:r>
            <a:endParaRPr lang="en-US" dirty="0"/>
          </a:p>
        </p:txBody>
      </p:sp>
      <p:sp>
        <p:nvSpPr>
          <p:cNvPr id="3" name="Content Placeholder 2"/>
          <p:cNvSpPr>
            <a:spLocks noGrp="1"/>
          </p:cNvSpPr>
          <p:nvPr>
            <p:ph idx="1"/>
          </p:nvPr>
        </p:nvSpPr>
        <p:spPr>
          <a:xfrm>
            <a:off x="457200" y="1447800"/>
            <a:ext cx="8229600" cy="4144963"/>
          </a:xfrm>
        </p:spPr>
        <p:txBody>
          <a:bodyPr>
            <a:noAutofit/>
          </a:bodyPr>
          <a:lstStyle/>
          <a:p>
            <a:r>
              <a:rPr lang="en-US" sz="2800" dirty="0" smtClean="0"/>
              <a:t>In the logging window enter </a:t>
            </a:r>
            <a:r>
              <a:rPr lang="en-US" sz="2800" dirty="0" smtClean="0"/>
              <a:t>logs.cse651cjb.com </a:t>
            </a:r>
            <a:r>
              <a:rPr lang="en-US" sz="2800" dirty="0" smtClean="0"/>
              <a:t>and /root in the next box</a:t>
            </a:r>
          </a:p>
          <a:p>
            <a:r>
              <a:rPr lang="en-US" sz="2800" dirty="0" smtClean="0"/>
              <a:t>Right click on </a:t>
            </a:r>
            <a:r>
              <a:rPr lang="en-US" sz="2800" dirty="0" smtClean="0">
                <a:hlinkClick r:id="rId2"/>
              </a:rPr>
              <a:t>www.cse651cjb.com</a:t>
            </a:r>
            <a:r>
              <a:rPr lang="en-US" sz="2800" dirty="0" smtClean="0"/>
              <a:t> </a:t>
            </a:r>
            <a:r>
              <a:rPr lang="en-US" sz="2800" dirty="0" smtClean="0"/>
              <a:t>and redirect it to cse651blr.com</a:t>
            </a:r>
          </a:p>
          <a:p>
            <a:r>
              <a:rPr lang="en-US" sz="2800" dirty="0" smtClean="0"/>
              <a:t>Now upload all the files of static application into the bucket </a:t>
            </a:r>
            <a:r>
              <a:rPr lang="en-US" sz="2800" dirty="0" smtClean="0"/>
              <a:t>cse651cjb.com</a:t>
            </a:r>
            <a:endParaRPr lang="en-US" sz="2800" dirty="0" smtClean="0"/>
          </a:p>
          <a:p>
            <a:r>
              <a:rPr lang="en-US" sz="2800" dirty="0" smtClean="0"/>
              <a:t>Click on the endpoint address that shows up in properties window of </a:t>
            </a:r>
            <a:r>
              <a:rPr lang="en-US" sz="2800" dirty="0" smtClean="0"/>
              <a:t>cse651cjb.com</a:t>
            </a:r>
            <a:endParaRPr lang="en-US" sz="2800" dirty="0" smtClean="0"/>
          </a:p>
          <a:p>
            <a:r>
              <a:rPr lang="en-US" sz="2800" dirty="0" smtClean="0"/>
              <a:t>You should be able to see the static application. </a:t>
            </a:r>
            <a:endParaRPr lang="en-US" sz="2800" dirty="0"/>
          </a:p>
          <a:p>
            <a:r>
              <a:rPr lang="en-US" sz="2800" dirty="0" smtClean="0"/>
              <a:t>Enjoy.</a:t>
            </a:r>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050429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architecture </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9787" y="1981200"/>
            <a:ext cx="4844425"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392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Estimated Monthly Bill for this site</a:t>
            </a:r>
            <a:endParaRPr lang="en-US" dirty="0"/>
          </a:p>
        </p:txBody>
      </p:sp>
      <p:sp>
        <p:nvSpPr>
          <p:cNvPr id="3" name="Content Placeholder 2"/>
          <p:cNvSpPr>
            <a:spLocks noGrp="1"/>
          </p:cNvSpPr>
          <p:nvPr>
            <p:ph idx="1"/>
          </p:nvPr>
        </p:nvSpPr>
        <p:spPr/>
        <p:txBody>
          <a:bodyPr>
            <a:normAutofit/>
          </a:bodyPr>
          <a:lstStyle/>
          <a:p>
            <a:r>
              <a:rPr lang="en-US" sz="2800" dirty="0" smtClean="0"/>
              <a:t>If it is active with 30000 requests/client accesses is about $5.22/month</a:t>
            </a:r>
          </a:p>
          <a:p>
            <a:r>
              <a:rPr lang="en-US" sz="2800" dirty="0">
                <a:hlinkClick r:id="rId2"/>
              </a:rPr>
              <a:t>http://</a:t>
            </a:r>
            <a:r>
              <a:rPr lang="en-US" sz="2800" dirty="0" smtClean="0">
                <a:hlinkClick r:id="rId2"/>
              </a:rPr>
              <a:t>docs.aws.amazon.com/gettingstarted/latest/swh/static-website-hosting-pricing-s3.html</a:t>
            </a:r>
            <a:endParaRPr lang="en-US" sz="2800" dirty="0" smtClean="0"/>
          </a:p>
          <a:p>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58994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Run a virtual server on AWS: Linux server</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8040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Elastic Compute Cloud (EC2)</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We completed an application using S3.</a:t>
            </a:r>
          </a:p>
          <a:p>
            <a:r>
              <a:rPr lang="en-US" sz="2800" dirty="0" smtClean="0"/>
              <a:t>For this exercise we will use the EC2 that is preeminent product of </a:t>
            </a:r>
            <a:r>
              <a:rPr lang="en-US" sz="2800" dirty="0" err="1" smtClean="0"/>
              <a:t>aws</a:t>
            </a:r>
            <a:endParaRPr lang="en-US" sz="2800" dirty="0" smtClean="0"/>
          </a:p>
          <a:p>
            <a:r>
              <a:rPr lang="en-US" sz="2800" dirty="0" smtClean="0"/>
              <a:t>One </a:t>
            </a:r>
            <a:r>
              <a:rPr lang="en-US" sz="2800" dirty="0"/>
              <a:t>can </a:t>
            </a:r>
            <a:r>
              <a:rPr lang="en-US" sz="2800" dirty="0" smtClean="0"/>
              <a:t>use EC2 </a:t>
            </a:r>
            <a:r>
              <a:rPr lang="en-US" sz="2800" dirty="0"/>
              <a:t>to run and manage virtual servers on AWS. Your servers are launched as EC2 instances and initialized with a machine image called an AMI</a:t>
            </a:r>
            <a:r>
              <a:rPr lang="en-US" sz="2800" dirty="0" smtClean="0"/>
              <a:t>.</a:t>
            </a:r>
            <a:endParaRPr lang="en-US" sz="2800" dirty="0"/>
          </a:p>
          <a:p>
            <a:r>
              <a:rPr lang="en-US" sz="2800" dirty="0"/>
              <a:t>In the free usage tier, you can launch a t1.micro Amazon EC2 instance. Micro instances provide a small amount of consistent CPU resources and allow you to burst CPU capacity when additional cycles are available. </a:t>
            </a:r>
            <a:endParaRPr lang="en-US" sz="2800" dirty="0" smtClean="0"/>
          </a:p>
          <a:p>
            <a:r>
              <a:rPr lang="en-US" sz="2800" dirty="0" smtClean="0"/>
              <a:t>A </a:t>
            </a:r>
            <a:r>
              <a:rPr lang="en-US" sz="2800" dirty="0"/>
              <a:t>t1.micro instance is well suited for low-throughput applications and websites that consume significant compute cycles only occasionally. </a:t>
            </a:r>
            <a:endParaRPr lang="en-US" sz="2800" dirty="0" smtClean="0"/>
          </a:p>
          <a:p>
            <a:r>
              <a:rPr lang="en-US" sz="2800" dirty="0" smtClean="0"/>
              <a:t>For this exercise we will launch a Linux server using a Amazon Machine Image that is eligible for the free tier.</a:t>
            </a:r>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25</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60832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normAutofit fontScale="90000"/>
          </a:bodyPr>
          <a:lstStyle/>
          <a:p>
            <a:r>
              <a:rPr lang="en-US" dirty="0" smtClean="0"/>
              <a:t>Amazon Machine Images (AMI)</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056914" cy="5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335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server </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After you launch the instance you need putty to </a:t>
            </a:r>
            <a:r>
              <a:rPr lang="en-US" sz="2800" dirty="0" err="1" smtClean="0"/>
              <a:t>ssh</a:t>
            </a:r>
            <a:r>
              <a:rPr lang="en-US" sz="2800" dirty="0" smtClean="0"/>
              <a:t> into your server.</a:t>
            </a:r>
          </a:p>
          <a:p>
            <a:r>
              <a:rPr lang="en-US" sz="2800" dirty="0" smtClean="0"/>
              <a:t>Note the </a:t>
            </a:r>
            <a:r>
              <a:rPr lang="en-US" sz="2800" dirty="0" err="1" smtClean="0"/>
              <a:t>dns</a:t>
            </a:r>
            <a:r>
              <a:rPr lang="en-US" sz="2800" dirty="0" smtClean="0"/>
              <a:t> for the launched server at the bottom half of the console</a:t>
            </a:r>
            <a:r>
              <a:rPr lang="en-US" sz="2800" dirty="0"/>
              <a:t>: </a:t>
            </a:r>
            <a:r>
              <a:rPr lang="en-US" sz="2800" dirty="0" smtClean="0"/>
              <a:t>ec2-54-198-95-68.compute-1.amazonaws.com</a:t>
            </a:r>
          </a:p>
          <a:p>
            <a:r>
              <a:rPr lang="en-US" sz="2800" dirty="0" smtClean="0"/>
              <a:t>Convert the cse651b.pem into .</a:t>
            </a:r>
            <a:r>
              <a:rPr lang="en-US" sz="2800" dirty="0" err="1" smtClean="0"/>
              <a:t>ppk</a:t>
            </a:r>
            <a:r>
              <a:rPr lang="en-US" sz="2800" dirty="0" smtClean="0"/>
              <a:t> private key</a:t>
            </a:r>
          </a:p>
          <a:p>
            <a:r>
              <a:rPr lang="en-US" sz="2800" dirty="0" smtClean="0"/>
              <a:t>Launch a putty window and use all these items above and username ec2-user to log into the launched server.</a:t>
            </a:r>
          </a:p>
          <a:p>
            <a:r>
              <a:rPr lang="en-US" sz="2800" dirty="0" smtClean="0"/>
              <a:t>Work on some Linux commands to check this new launch out. (</a:t>
            </a:r>
            <a:r>
              <a:rPr lang="en-US" sz="2800" dirty="0" err="1" smtClean="0"/>
              <a:t>sudo</a:t>
            </a:r>
            <a:r>
              <a:rPr lang="en-US" sz="2800" dirty="0" smtClean="0"/>
              <a:t> yum install </a:t>
            </a:r>
            <a:r>
              <a:rPr lang="en-US" sz="2800" dirty="0" err="1" smtClean="0"/>
              <a:t>emacs</a:t>
            </a:r>
            <a:r>
              <a:rPr lang="en-US" sz="2800" dirty="0" smtClean="0"/>
              <a:t>)</a:t>
            </a:r>
          </a:p>
          <a:p>
            <a:r>
              <a:rPr lang="en-US" sz="2800" dirty="0" smtClean="0"/>
              <a:t>Make sure you terminate the server when you are done using it. This can be done from the EC2 dashboard</a:t>
            </a:r>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865203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14400"/>
          </a:xfrm>
        </p:spPr>
        <p:txBody>
          <a:bodyPr/>
          <a:lstStyle/>
          <a:p>
            <a:r>
              <a:rPr lang="en-US" dirty="0" smtClean="0"/>
              <a:t>Putty connect to Linux Server</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295399"/>
            <a:ext cx="5529943" cy="534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66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Run a virtual server on AWS: Windows server</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069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800" dirty="0"/>
              <a:t>a</a:t>
            </a:r>
            <a:r>
              <a:rPr lang="en-US" sz="2800" dirty="0" smtClean="0"/>
              <a:t>ws.amazon.com</a:t>
            </a:r>
          </a:p>
          <a:p>
            <a:r>
              <a:rPr lang="en-US" sz="2800" dirty="0" smtClean="0">
                <a:hlinkClick r:id="rId2"/>
              </a:rPr>
              <a:t>http</a:t>
            </a:r>
            <a:r>
              <a:rPr lang="en-US" sz="2800" dirty="0">
                <a:hlinkClick r:id="rId2"/>
              </a:rPr>
              <a:t>://</a:t>
            </a:r>
            <a:r>
              <a:rPr lang="en-US" sz="2800" dirty="0" smtClean="0">
                <a:hlinkClick r:id="rId2"/>
              </a:rPr>
              <a:t>docs.aws.amazon.com/gettingstarted/latest/awsgsg-intro/gsg-aws-intro.html</a:t>
            </a:r>
            <a:endParaRPr lang="en-US" sz="2800" dirty="0" smtClean="0"/>
          </a:p>
          <a:p>
            <a:r>
              <a:rPr lang="en-US" sz="2800" dirty="0">
                <a:hlinkClick r:id="rId3"/>
              </a:rPr>
              <a:t>http://</a:t>
            </a:r>
            <a:r>
              <a:rPr lang="en-US" sz="2800" dirty="0" smtClean="0">
                <a:hlinkClick r:id="rId3"/>
              </a:rPr>
              <a:t>docs.aws.amazon.com/AmazonS3/latest/gsg/GetStartedWithS3.html</a:t>
            </a:r>
            <a:endParaRPr lang="en-US" sz="2800" dirty="0" smtClean="0"/>
          </a:p>
          <a:p>
            <a:endParaRPr lang="en-US" sz="28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923718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acquire a Windows Server on </a:t>
            </a:r>
            <a:r>
              <a:rPr lang="en-US" dirty="0" err="1" smtClean="0"/>
              <a:t>aws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Similar to Linux instance:</a:t>
            </a:r>
          </a:p>
          <a:p>
            <a:r>
              <a:rPr lang="en-US" sz="2800" dirty="0" smtClean="0"/>
              <a:t>Choose a free tier Windows 64 bit instance</a:t>
            </a:r>
          </a:p>
          <a:p>
            <a:r>
              <a:rPr lang="en-US" sz="2800" dirty="0" smtClean="0"/>
              <a:t>Use the same security keys-pair</a:t>
            </a:r>
          </a:p>
          <a:p>
            <a:r>
              <a:rPr lang="en-US" sz="2800" dirty="0" smtClean="0"/>
              <a:t>Set the security group to allow RDP, SSH</a:t>
            </a:r>
          </a:p>
          <a:p>
            <a:r>
              <a:rPr lang="en-US" sz="2800" dirty="0" smtClean="0"/>
              <a:t>Connect using RDP </a:t>
            </a:r>
          </a:p>
          <a:p>
            <a:r>
              <a:rPr lang="en-US" sz="2800" dirty="0" smtClean="0"/>
              <a:t>You can see the local system if you enable appropriate privileges when connecting</a:t>
            </a:r>
          </a:p>
          <a:p>
            <a:r>
              <a:rPr lang="en-US" sz="2800" dirty="0" smtClean="0"/>
              <a:t>Transfer software and install and use the server.</a:t>
            </a:r>
          </a:p>
          <a:p>
            <a:r>
              <a:rPr lang="en-US" sz="2800" dirty="0" smtClean="0"/>
              <a:t>Lets go on to the demo. Make sure you stop, and terminate the instance after done.</a:t>
            </a:r>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210495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We looked at the capabilities of Amazon Web Services through 4 different examples;</a:t>
            </a:r>
          </a:p>
          <a:p>
            <a:pPr lvl="1"/>
            <a:r>
              <a:rPr lang="en-US" sz="2400" dirty="0" smtClean="0"/>
              <a:t>Working with S3</a:t>
            </a:r>
          </a:p>
          <a:p>
            <a:pPr lvl="1"/>
            <a:r>
              <a:rPr lang="en-US" sz="2400" dirty="0" smtClean="0"/>
              <a:t>Static web app</a:t>
            </a:r>
          </a:p>
          <a:p>
            <a:pPr lvl="1"/>
            <a:r>
              <a:rPr lang="en-US" sz="2400" dirty="0" smtClean="0"/>
              <a:t>Launching an instance of Linux instance + working with it</a:t>
            </a:r>
          </a:p>
          <a:p>
            <a:pPr lvl="1"/>
            <a:r>
              <a:rPr lang="en-US" sz="2400" dirty="0" smtClean="0"/>
              <a:t>Launching an instance of Windows instance + working with it </a:t>
            </a:r>
          </a:p>
          <a:p>
            <a:r>
              <a:rPr lang="en-US" sz="2800" dirty="0" smtClean="0"/>
              <a:t>You can try all these if you can get an account on </a:t>
            </a:r>
            <a:r>
              <a:rPr lang="en-US" sz="2800" dirty="0" err="1" smtClean="0"/>
              <a:t>aws</a:t>
            </a:r>
            <a:r>
              <a:rPr lang="en-US" sz="2800" smtClean="0"/>
              <a:t>.</a:t>
            </a:r>
            <a:endParaRPr lang="en-US" sz="2800" dirty="0" smtClean="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94409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 y="0"/>
            <a:ext cx="9211734"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Point Star 8"/>
          <p:cNvSpPr/>
          <p:nvPr/>
        </p:nvSpPr>
        <p:spPr>
          <a:xfrm>
            <a:off x="3429000" y="1099457"/>
            <a:ext cx="2286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997" y="26670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881" y="54102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52259"/>
            <a:ext cx="489172" cy="32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75" y="5504656"/>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76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Getting Started with AWS</a:t>
            </a:r>
            <a:endParaRPr lang="en-US" dirty="0"/>
          </a:p>
        </p:txBody>
      </p:sp>
      <p:sp>
        <p:nvSpPr>
          <p:cNvPr id="7" name="Content Placeholder 6"/>
          <p:cNvSpPr>
            <a:spLocks noGrp="1"/>
          </p:cNvSpPr>
          <p:nvPr>
            <p:ph idx="1"/>
          </p:nvPr>
        </p:nvSpPr>
        <p:spPr/>
        <p:txBody>
          <a:bodyPr>
            <a:normAutofit fontScale="92500" lnSpcReduction="20000"/>
          </a:bodyPr>
          <a:lstStyle/>
          <a:p>
            <a:r>
              <a:rPr lang="en-US" sz="2800" dirty="0"/>
              <a:t>Amazon Web Services (AWS) provides computing resources and services that you can use to build applications within minutes at pay-as-you-go </a:t>
            </a:r>
            <a:r>
              <a:rPr lang="en-US" sz="2800" dirty="0" smtClean="0"/>
              <a:t>pricing.</a:t>
            </a:r>
          </a:p>
          <a:p>
            <a:r>
              <a:rPr lang="en-US" sz="2800" dirty="0" smtClean="0"/>
              <a:t>For </a:t>
            </a:r>
            <a:r>
              <a:rPr lang="en-US" sz="2800" dirty="0"/>
              <a:t>example, you can rent a server on AWS that you can connect to, configure, secure, and run just as you would a physical server. </a:t>
            </a:r>
            <a:endParaRPr lang="en-US" sz="2800" dirty="0" smtClean="0"/>
          </a:p>
          <a:p>
            <a:r>
              <a:rPr lang="en-US" sz="2800" dirty="0" smtClean="0"/>
              <a:t>The </a:t>
            </a:r>
            <a:r>
              <a:rPr lang="en-US" sz="2800" dirty="0"/>
              <a:t>difference is the virtual server runs on top of a planet-scale network managed by AWS. </a:t>
            </a:r>
            <a:endParaRPr lang="en-US" sz="2800" dirty="0" smtClean="0"/>
          </a:p>
          <a:p>
            <a:r>
              <a:rPr lang="en-US" sz="2800" dirty="0"/>
              <a:t>Using AWS to build your Internet application is like purchasing electricity from a power company instead of running your own generator</a:t>
            </a:r>
          </a:p>
        </p:txBody>
      </p:sp>
      <p:sp>
        <p:nvSpPr>
          <p:cNvPr id="2" name="Date Placeholder 1"/>
          <p:cNvSpPr>
            <a:spLocks noGrp="1"/>
          </p:cNvSpPr>
          <p:nvPr>
            <p:ph type="dt" sz="half" idx="10"/>
          </p:nvPr>
        </p:nvSpPr>
        <p:spPr/>
        <p:txBody>
          <a:bodyPr/>
          <a:lstStyle/>
          <a:p>
            <a:r>
              <a:rPr lang="en-US" smtClean="0"/>
              <a:t>7/11/2014</a:t>
            </a:r>
            <a:endParaRPr lang="en-US"/>
          </a:p>
        </p:txBody>
      </p:sp>
      <p:sp>
        <p:nvSpPr>
          <p:cNvPr id="3" name="Slide Number Placeholder 2"/>
          <p:cNvSpPr>
            <a:spLocks noGrp="1"/>
          </p:cNvSpPr>
          <p:nvPr>
            <p:ph type="sldNum" sz="quarter" idx="11"/>
          </p:nvPr>
        </p:nvSpPr>
        <p:spPr/>
        <p:txBody>
          <a:bodyPr/>
          <a:lstStyle/>
          <a:p>
            <a:fld id="{CD4BDB0D-5171-4D64-A780-1E471F50A944}" type="slidenum">
              <a:rPr lang="en-US" smtClean="0"/>
              <a:t>5</a:t>
            </a:fld>
            <a:endParaRPr lang="en-US"/>
          </a:p>
        </p:txBody>
      </p:sp>
      <p:sp>
        <p:nvSpPr>
          <p:cNvPr id="4" name="Footer Placeholder 3"/>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6547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Service layers</a:t>
            </a:r>
            <a:endParaRPr lang="en-US"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196" y="1981200"/>
            <a:ext cx="6231607"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27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a:t>
            </a:r>
            <a:r>
              <a:rPr lang="en-US" dirty="0" err="1" smtClean="0"/>
              <a:t>aws</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t>You can run nearly anything on AWS that you would run on physical hardware: websites, applications, databases, mobile apps, email campaigns, distributed data analysis, media storage, and private networks. </a:t>
            </a:r>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8546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file: lets try it out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9998493"/>
              </p:ext>
            </p:extLst>
          </p:nvPr>
        </p:nvGraphicFramePr>
        <p:xfrm>
          <a:off x="457200" y="2590800"/>
          <a:ext cx="8229600" cy="2590799"/>
        </p:xfrm>
        <a:graphic>
          <a:graphicData uri="http://schemas.openxmlformats.org/drawingml/2006/table">
            <a:tbl>
              <a:tblPr/>
              <a:tblGrid>
                <a:gridCol w="2743200"/>
                <a:gridCol w="2743200"/>
                <a:gridCol w="2743200"/>
              </a:tblGrid>
              <a:tr h="609600">
                <a:tc>
                  <a:txBody>
                    <a:bodyPr/>
                    <a:lstStyle/>
                    <a:p>
                      <a:r>
                        <a:rPr lang="en-US" dirty="0"/>
                        <a:t>Amazon Web Service</a:t>
                      </a:r>
                    </a:p>
                  </a:txBody>
                  <a:tcPr anchor="ctr">
                    <a:lnL>
                      <a:noFill/>
                    </a:lnL>
                    <a:lnR>
                      <a:noFill/>
                    </a:lnR>
                    <a:lnT>
                      <a:noFill/>
                    </a:lnT>
                    <a:lnB>
                      <a:noFill/>
                    </a:lnB>
                  </a:tcPr>
                </a:tc>
                <a:tc>
                  <a:txBody>
                    <a:bodyPr/>
                    <a:lstStyle/>
                    <a:p>
                      <a:r>
                        <a:rPr lang="en-US"/>
                        <a:t>Free usage tier?</a:t>
                      </a:r>
                    </a:p>
                  </a:txBody>
                  <a:tcPr anchor="ctr">
                    <a:lnL>
                      <a:noFill/>
                    </a:lnL>
                    <a:lnR>
                      <a:noFill/>
                    </a:lnR>
                    <a:lnT>
                      <a:noFill/>
                    </a:lnT>
                    <a:lnB>
                      <a:noFill/>
                    </a:lnB>
                  </a:tcPr>
                </a:tc>
                <a:tc>
                  <a:txBody>
                    <a:bodyPr/>
                    <a:lstStyle/>
                    <a:p>
                      <a:r>
                        <a:rPr lang="en-US"/>
                        <a:t>What it does</a:t>
                      </a:r>
                    </a:p>
                  </a:txBody>
                  <a:tcPr anchor="ctr">
                    <a:lnL>
                      <a:noFill/>
                    </a:lnL>
                    <a:lnR>
                      <a:noFill/>
                    </a:lnR>
                    <a:lnT>
                      <a:noFill/>
                    </a:lnT>
                    <a:lnB>
                      <a:noFill/>
                    </a:lnB>
                  </a:tcPr>
                </a:tc>
              </a:tr>
              <a:tr h="1981199">
                <a:tc>
                  <a:txBody>
                    <a:bodyPr/>
                    <a:lstStyle/>
                    <a:p>
                      <a:endParaRPr lang="en-US">
                        <a:hlinkClick r:id="rId2"/>
                      </a:endParaRPr>
                    </a:p>
                    <a:p>
                      <a:r>
                        <a:rPr lang="en-US">
                          <a:hlinkClick r:id="rId2"/>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dirty="0"/>
                        <a:t>Stores and retrieves digital files. </a:t>
                      </a:r>
                    </a:p>
                  </a:txBody>
                  <a:tcPr anchor="ctr">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3073" name="Picture 1" descr="Amazon 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6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14400"/>
          </a:xfrm>
        </p:spPr>
        <p:txBody>
          <a:bodyPr/>
          <a:lstStyle/>
          <a:p>
            <a:r>
              <a:rPr lang="en-US" dirty="0" smtClean="0"/>
              <a:t>Simple Storage Service (S3)</a:t>
            </a:r>
            <a:endParaRPr lang="en-US" dirty="0"/>
          </a:p>
        </p:txBody>
      </p:sp>
      <p:sp>
        <p:nvSpPr>
          <p:cNvPr id="3" name="Content Placeholder 2"/>
          <p:cNvSpPr>
            <a:spLocks noGrp="1"/>
          </p:cNvSpPr>
          <p:nvPr>
            <p:ph idx="1"/>
          </p:nvPr>
        </p:nvSpPr>
        <p:spPr>
          <a:xfrm>
            <a:off x="457200" y="1752600"/>
            <a:ext cx="8229600" cy="4724400"/>
          </a:xfrm>
        </p:spPr>
        <p:txBody>
          <a:bodyPr>
            <a:normAutofit fontScale="70000" lnSpcReduction="20000"/>
          </a:bodyPr>
          <a:lstStyle/>
          <a:p>
            <a:r>
              <a:rPr lang="en-US" sz="2800" dirty="0"/>
              <a:t>Amazon Simple Storage Service (Amazon S3) is storage for the internet. You can use Amazon S3 to store and retrieve any amount of data at any time, from anywhere on the </a:t>
            </a:r>
            <a:r>
              <a:rPr lang="en-US" sz="2800" dirty="0" smtClean="0"/>
              <a:t>web.</a:t>
            </a:r>
          </a:p>
          <a:p>
            <a:r>
              <a:rPr lang="en-US" sz="2800" dirty="0"/>
              <a:t>The bucket name you choose must be unique across all existing bucket names in Amazon S3. One way to help ensure uniqueness is to prefix your bucket names with the name of your </a:t>
            </a:r>
            <a:r>
              <a:rPr lang="en-US" sz="2800" dirty="0" smtClean="0"/>
              <a:t>organization.</a:t>
            </a:r>
          </a:p>
          <a:p>
            <a:r>
              <a:rPr lang="en-US" sz="2800" dirty="0" smtClean="0"/>
              <a:t>Steps involved in using S3:</a:t>
            </a:r>
          </a:p>
          <a:p>
            <a:pPr marL="914400" lvl="1" indent="-457200">
              <a:buFont typeface="+mj-lt"/>
              <a:buAutoNum type="arabicPeriod"/>
            </a:pPr>
            <a:r>
              <a:rPr lang="en-US" sz="2400" dirty="0" smtClean="0"/>
              <a:t>Sign up for s3 service</a:t>
            </a:r>
          </a:p>
          <a:p>
            <a:pPr marL="914400" lvl="1" indent="-457200">
              <a:buFont typeface="+mj-lt"/>
              <a:buAutoNum type="arabicPeriod"/>
            </a:pPr>
            <a:r>
              <a:rPr lang="en-US" sz="2400" dirty="0" smtClean="0"/>
              <a:t>Create a bucket</a:t>
            </a:r>
          </a:p>
          <a:p>
            <a:pPr marL="914400" lvl="1" indent="-457200">
              <a:buFont typeface="+mj-lt"/>
              <a:buAutoNum type="arabicPeriod"/>
            </a:pPr>
            <a:r>
              <a:rPr lang="en-US" sz="2400" dirty="0" smtClean="0"/>
              <a:t>Add an object to bucket</a:t>
            </a:r>
          </a:p>
          <a:p>
            <a:pPr marL="914400" lvl="1" indent="-457200">
              <a:buFont typeface="+mj-lt"/>
              <a:buAutoNum type="arabicPeriod"/>
            </a:pPr>
            <a:r>
              <a:rPr lang="en-US" sz="2400" dirty="0" smtClean="0"/>
              <a:t>View an object</a:t>
            </a:r>
          </a:p>
          <a:p>
            <a:pPr marL="914400" lvl="1" indent="-457200">
              <a:buFont typeface="+mj-lt"/>
              <a:buAutoNum type="arabicPeriod"/>
            </a:pPr>
            <a:r>
              <a:rPr lang="en-US" sz="2400" dirty="0" smtClean="0"/>
              <a:t>Move an object</a:t>
            </a:r>
          </a:p>
          <a:p>
            <a:pPr marL="914400" lvl="1" indent="-457200">
              <a:buFont typeface="+mj-lt"/>
              <a:buAutoNum type="arabicPeriod"/>
            </a:pPr>
            <a:r>
              <a:rPr lang="en-US" sz="2400" dirty="0" smtClean="0"/>
              <a:t>Access an object from programs/consoles/web using</a:t>
            </a:r>
            <a:r>
              <a:rPr lang="en-US" sz="2400" dirty="0"/>
              <a:t>:</a:t>
            </a:r>
            <a:r>
              <a:rPr lang="en-US" sz="2400" dirty="0" smtClean="0"/>
              <a:t> https</a:t>
            </a:r>
            <a:r>
              <a:rPr lang="en-US" sz="2400" dirty="0"/>
              <a:t>://s3.amazonaws.com/Bucket/Object</a:t>
            </a:r>
            <a:endParaRPr lang="en-US" sz="2400" dirty="0" smtClean="0"/>
          </a:p>
          <a:p>
            <a:pPr marL="914400" lvl="1" indent="-457200">
              <a:buFont typeface="+mj-lt"/>
              <a:buAutoNum type="arabicPeriod"/>
            </a:pPr>
            <a:r>
              <a:rPr lang="en-US" sz="2400" dirty="0" smtClean="0"/>
              <a:t>Delete an object and a bucket</a:t>
            </a:r>
            <a:endParaRPr lang="en-US" sz="2400" dirty="0"/>
          </a:p>
        </p:txBody>
      </p:sp>
      <p:sp>
        <p:nvSpPr>
          <p:cNvPr id="4" name="Date Placeholder 3"/>
          <p:cNvSpPr>
            <a:spLocks noGrp="1"/>
          </p:cNvSpPr>
          <p:nvPr>
            <p:ph type="dt" sz="half" idx="10"/>
          </p:nvPr>
        </p:nvSpPr>
        <p:spPr/>
        <p:txBody>
          <a:bodyPr/>
          <a:lstStyle/>
          <a:p>
            <a:r>
              <a:rPr lang="en-US" smtClean="0"/>
              <a:t>7/11/2014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12888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656</TotalTime>
  <Words>1642</Words>
  <Application>Microsoft Office PowerPoint</Application>
  <PresentationFormat>On-screen Show (4:3)</PresentationFormat>
  <Paragraphs>234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Macro</vt:lpstr>
      <vt:lpstr>Amazon Web Services (aws)</vt:lpstr>
      <vt:lpstr>Introduction</vt:lpstr>
      <vt:lpstr>References</vt:lpstr>
      <vt:lpstr>PowerPoint Presentation</vt:lpstr>
      <vt:lpstr>Getting Started with AWS</vt:lpstr>
      <vt:lpstr>Service layers</vt:lpstr>
      <vt:lpstr>What can you do with aws?</vt:lpstr>
      <vt:lpstr>Store file: lets try it out</vt:lpstr>
      <vt:lpstr>Simple Storage Service (S3)</vt:lpstr>
      <vt:lpstr>Privacy and sharing an object</vt:lpstr>
      <vt:lpstr>S3 Demo</vt:lpstr>
      <vt:lpstr>Amazon Console</vt:lpstr>
      <vt:lpstr>Hosting a Web Site</vt:lpstr>
      <vt:lpstr>AWS Services for web site hosting</vt:lpstr>
      <vt:lpstr>Static website hosting architecture</vt:lpstr>
      <vt:lpstr>Web-site with custom domain (costs money)</vt:lpstr>
      <vt:lpstr>Web-site with performance mgt. (costs money)</vt:lpstr>
      <vt:lpstr>Step1: Choose a domain name </vt:lpstr>
      <vt:lpstr>Next steps</vt:lpstr>
      <vt:lpstr>Permissions: policy code</vt:lpstr>
      <vt:lpstr>Enable logging and redirection</vt:lpstr>
      <vt:lpstr>High-level architecture </vt:lpstr>
      <vt:lpstr>Pricing: Estimated Monthly Bill for this site</vt:lpstr>
      <vt:lpstr>Run a virtual server on AWS: Linux server</vt:lpstr>
      <vt:lpstr>Amazon Elastic Compute Cloud (EC2)</vt:lpstr>
      <vt:lpstr>Amazon Machine Images (AMI)</vt:lpstr>
      <vt:lpstr>Connect to the server </vt:lpstr>
      <vt:lpstr>Putty connect to Linux Server</vt:lpstr>
      <vt:lpstr>Run a virtual server on AWS: Windows server</vt:lpstr>
      <vt:lpstr>Steps to acquire a Windows Server on aws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Web Services (aws)</dc:title>
  <dc:creator>bina</dc:creator>
  <cp:lastModifiedBy>bina</cp:lastModifiedBy>
  <cp:revision>47</cp:revision>
  <dcterms:created xsi:type="dcterms:W3CDTF">2014-06-18T03:12:11Z</dcterms:created>
  <dcterms:modified xsi:type="dcterms:W3CDTF">2014-07-10T11:27:40Z</dcterms:modified>
</cp:coreProperties>
</file>