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3" r:id="rId16"/>
    <p:sldId id="274" r:id="rId17"/>
    <p:sldId id="275" r:id="rId18"/>
    <p:sldId id="279" r:id="rId19"/>
    <p:sldId id="280" r:id="rId20"/>
    <p:sldId id="311" r:id="rId21"/>
    <p:sldId id="282" r:id="rId22"/>
    <p:sldId id="283" r:id="rId23"/>
    <p:sldId id="284" r:id="rId24"/>
    <p:sldId id="285" r:id="rId25"/>
    <p:sldId id="286" r:id="rId26"/>
    <p:sldId id="287" r:id="rId27"/>
    <p:sldId id="305" r:id="rId28"/>
    <p:sldId id="307" r:id="rId29"/>
    <p:sldId id="308" r:id="rId30"/>
    <p:sldId id="309"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4" autoAdjust="0"/>
    <p:restoredTop sz="86458" autoAdjust="0"/>
  </p:normalViewPr>
  <p:slideViewPr>
    <p:cSldViewPr snapToGrid="0" showGuides="1">
      <p:cViewPr varScale="1">
        <p:scale>
          <a:sx n="60" d="100"/>
          <a:sy n="60" d="100"/>
        </p:scale>
        <p:origin x="328" y="4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4/21/2017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Loops and Arrays</a:t>
            </a:r>
            <a:endParaRPr lang="en-US" dirty="0"/>
          </a:p>
        </p:txBody>
      </p:sp>
      <p:sp>
        <p:nvSpPr>
          <p:cNvPr id="3" name="Subtitle 2"/>
          <p:cNvSpPr>
            <a:spLocks noGrp="1"/>
          </p:cNvSpPr>
          <p:nvPr>
            <p:ph type="subTitle" idx="1"/>
          </p:nvPr>
        </p:nvSpPr>
        <p:spPr/>
        <p:txBody>
          <a:bodyPr/>
          <a:lstStyle/>
          <a:p>
            <a:r>
              <a:rPr lang="en-US" dirty="0" smtClean="0"/>
              <a:t>Chapter 19 and Material Adapted from </a:t>
            </a:r>
            <a:r>
              <a:rPr lang="en-US" smtClean="0"/>
              <a:t>Fluency Text book</a:t>
            </a:r>
            <a:endParaRPr lang="en-US" dirty="0"/>
          </a:p>
        </p:txBody>
      </p:sp>
    </p:spTree>
    <p:extLst>
      <p:ext uri="{BB962C8B-B14F-4D97-AF65-F5344CB8AC3E}">
        <p14:creationId xmlns:p14="http://schemas.microsoft.com/office/powerpoint/2010/main" val="2477767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US" i="1" smtClean="0"/>
              <a:t>for</a:t>
            </a:r>
            <a:r>
              <a:rPr lang="en-US" smtClean="0"/>
              <a:t> Loop Syntax</a:t>
            </a:r>
          </a:p>
        </p:txBody>
      </p:sp>
      <p:sp>
        <p:nvSpPr>
          <p:cNvPr id="3" name="Content Placeholder 2"/>
          <p:cNvSpPr>
            <a:spLocks noGrp="1"/>
          </p:cNvSpPr>
          <p:nvPr>
            <p:ph idx="1"/>
          </p:nvPr>
        </p:nvSpPr>
        <p:spPr/>
        <p:txBody>
          <a:bodyPr>
            <a:normAutofit fontScale="92500" lnSpcReduction="10000"/>
          </a:bodyPr>
          <a:lstStyle/>
          <a:p>
            <a:pPr eaLnBrk="1" hangingPunct="1">
              <a:buFontTx/>
              <a:buNone/>
              <a:defRPr/>
            </a:pPr>
            <a:r>
              <a:rPr lang="en-US" dirty="0" smtClean="0"/>
              <a:t>for </a:t>
            </a:r>
            <a:r>
              <a:rPr lang="en-US" sz="2400" dirty="0"/>
              <a:t>( &lt;</a:t>
            </a:r>
            <a:r>
              <a:rPr lang="en-US" sz="2400" i="1" dirty="0"/>
              <a:t>initialization&gt;; </a:t>
            </a:r>
            <a:r>
              <a:rPr lang="en-US" sz="2400" b="1" i="1" dirty="0">
                <a:solidFill>
                  <a:schemeClr val="accent2">
                    <a:lumMod val="75000"/>
                  </a:schemeClr>
                </a:solidFill>
              </a:rPr>
              <a:t>&lt;continuation&gt;</a:t>
            </a:r>
            <a:r>
              <a:rPr lang="en-US" sz="2400" i="1" dirty="0"/>
              <a:t>; </a:t>
            </a:r>
            <a:r>
              <a:rPr lang="en-US" sz="2400" b="1" i="1" dirty="0">
                <a:solidFill>
                  <a:schemeClr val="accent1">
                    <a:lumMod val="25000"/>
                  </a:schemeClr>
                </a:solidFill>
              </a:rPr>
              <a:t>&lt;next iteration</a:t>
            </a:r>
            <a:r>
              <a:rPr lang="en-US" b="1" i="1" dirty="0">
                <a:solidFill>
                  <a:schemeClr val="accent1">
                    <a:lumMod val="25000"/>
                  </a:schemeClr>
                </a:solidFill>
              </a:rPr>
              <a:t>&gt;</a:t>
            </a:r>
            <a:r>
              <a:rPr lang="en-US" i="1" dirty="0"/>
              <a:t> </a:t>
            </a:r>
            <a:r>
              <a:rPr lang="en-US" sz="2400" i="1" dirty="0"/>
              <a:t>)</a:t>
            </a:r>
            <a:r>
              <a:rPr lang="en-US" i="1" dirty="0" smtClean="0"/>
              <a:t> {</a:t>
            </a:r>
          </a:p>
          <a:p>
            <a:pPr eaLnBrk="1" hangingPunct="1">
              <a:buFontTx/>
              <a:buNone/>
              <a:defRPr/>
            </a:pPr>
            <a:r>
              <a:rPr lang="en-US" sz="2400" dirty="0"/>
              <a:t>&lt; </a:t>
            </a:r>
            <a:r>
              <a:rPr lang="en-US" sz="2400" i="1" dirty="0"/>
              <a:t>statement list&gt;</a:t>
            </a:r>
            <a:endParaRPr lang="en-US" i="1" dirty="0" smtClean="0"/>
          </a:p>
          <a:p>
            <a:pPr eaLnBrk="1" hangingPunct="1">
              <a:buFontTx/>
              <a:buNone/>
              <a:defRPr/>
            </a:pPr>
            <a:r>
              <a:rPr lang="en-US" dirty="0" smtClean="0"/>
              <a:t>}</a:t>
            </a:r>
          </a:p>
          <a:p>
            <a:pPr eaLnBrk="1" hangingPunct="1">
              <a:buFontTx/>
              <a:buNone/>
              <a:defRPr/>
            </a:pPr>
            <a:endParaRPr lang="en-US" dirty="0" smtClean="0"/>
          </a:p>
          <a:p>
            <a:pPr eaLnBrk="1" hangingPunct="1">
              <a:defRPr/>
            </a:pPr>
            <a:r>
              <a:rPr lang="en-US" sz="2800" dirty="0"/>
              <a:t>If </a:t>
            </a:r>
            <a:r>
              <a:rPr lang="en-US" sz="2800" b="1" dirty="0">
                <a:solidFill>
                  <a:schemeClr val="accent2">
                    <a:lumMod val="75000"/>
                  </a:schemeClr>
                </a:solidFill>
              </a:rPr>
              <a:t>&lt;</a:t>
            </a:r>
            <a:r>
              <a:rPr lang="en-US" sz="2800" b="1" i="1" dirty="0">
                <a:solidFill>
                  <a:schemeClr val="accent2">
                    <a:lumMod val="75000"/>
                  </a:schemeClr>
                </a:solidFill>
              </a:rPr>
              <a:t>continuation&gt; </a:t>
            </a:r>
            <a:r>
              <a:rPr lang="en-US" sz="2800" dirty="0"/>
              <a:t>has a true outcome, the </a:t>
            </a:r>
            <a:r>
              <a:rPr lang="en-US" sz="2800" i="1" dirty="0"/>
              <a:t>&lt; statement list&gt; </a:t>
            </a:r>
            <a:r>
              <a:rPr lang="en-US" sz="2800" dirty="0"/>
              <a:t>is performed</a:t>
            </a:r>
          </a:p>
          <a:p>
            <a:pPr eaLnBrk="1" hangingPunct="1">
              <a:defRPr/>
            </a:pPr>
            <a:r>
              <a:rPr lang="en-US" sz="2800" dirty="0"/>
              <a:t>When the statements are completed, the </a:t>
            </a:r>
            <a:r>
              <a:rPr lang="en-US" sz="2800" b="1" dirty="0">
                <a:solidFill>
                  <a:schemeClr val="accent1">
                    <a:lumMod val="25000"/>
                  </a:schemeClr>
                </a:solidFill>
              </a:rPr>
              <a:t>&lt;</a:t>
            </a:r>
            <a:r>
              <a:rPr lang="en-US" sz="2800" b="1" i="1" dirty="0">
                <a:solidFill>
                  <a:schemeClr val="accent1">
                    <a:lumMod val="25000"/>
                  </a:schemeClr>
                </a:solidFill>
              </a:rPr>
              <a:t>next iteration&gt; </a:t>
            </a:r>
            <a:r>
              <a:rPr lang="en-US" sz="2800" dirty="0"/>
              <a:t>operation is performed</a:t>
            </a:r>
          </a:p>
          <a:p>
            <a:pPr eaLnBrk="1" hangingPunct="1">
              <a:defRPr/>
            </a:pPr>
            <a:r>
              <a:rPr lang="en-US" sz="2800" dirty="0"/>
              <a:t>&lt;</a:t>
            </a:r>
            <a:r>
              <a:rPr lang="en-US" sz="2800" i="1" dirty="0"/>
              <a:t>next iteration&gt; </a:t>
            </a:r>
            <a:r>
              <a:rPr lang="en-US" sz="2800" dirty="0"/>
              <a:t>changes iteration variable</a:t>
            </a:r>
          </a:p>
        </p:txBody>
      </p:sp>
    </p:spTree>
    <p:extLst>
      <p:ext uri="{BB962C8B-B14F-4D97-AF65-F5344CB8AC3E}">
        <p14:creationId xmlns:p14="http://schemas.microsoft.com/office/powerpoint/2010/main" val="31389472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en-US" i="1" smtClean="0"/>
              <a:t>for</a:t>
            </a:r>
            <a:r>
              <a:rPr lang="en-US" smtClean="0"/>
              <a:t> Loop Syntax</a:t>
            </a:r>
          </a:p>
        </p:txBody>
      </p:sp>
      <p:sp>
        <p:nvSpPr>
          <p:cNvPr id="3" name="Content Placeholder 2"/>
          <p:cNvSpPr>
            <a:spLocks noGrp="1"/>
          </p:cNvSpPr>
          <p:nvPr>
            <p:ph idx="1"/>
          </p:nvPr>
        </p:nvSpPr>
        <p:spPr/>
        <p:txBody>
          <a:bodyPr/>
          <a:lstStyle/>
          <a:p>
            <a:pPr eaLnBrk="1" hangingPunct="1">
              <a:buFontTx/>
              <a:buNone/>
              <a:defRPr/>
            </a:pPr>
            <a:r>
              <a:rPr lang="en-US" dirty="0" smtClean="0"/>
              <a:t>for </a:t>
            </a:r>
            <a:r>
              <a:rPr lang="en-US" sz="2400" dirty="0"/>
              <a:t>( &lt;</a:t>
            </a:r>
            <a:r>
              <a:rPr lang="en-US" sz="2400" i="1" dirty="0"/>
              <a:t>initialization&gt;; </a:t>
            </a:r>
            <a:r>
              <a:rPr lang="en-US" sz="2400" b="1" i="1" dirty="0">
                <a:solidFill>
                  <a:schemeClr val="accent2">
                    <a:lumMod val="75000"/>
                  </a:schemeClr>
                </a:solidFill>
              </a:rPr>
              <a:t>&lt;continuation&gt;</a:t>
            </a:r>
            <a:r>
              <a:rPr lang="en-US" sz="2400" i="1" dirty="0"/>
              <a:t>; </a:t>
            </a:r>
            <a:r>
              <a:rPr lang="en-US" sz="2400" b="1" i="1" dirty="0">
                <a:solidFill>
                  <a:schemeClr val="accent1">
                    <a:lumMod val="25000"/>
                  </a:schemeClr>
                </a:solidFill>
              </a:rPr>
              <a:t>&lt;next iteration</a:t>
            </a:r>
            <a:r>
              <a:rPr lang="en-US" b="1" i="1" dirty="0">
                <a:solidFill>
                  <a:schemeClr val="accent1">
                    <a:lumMod val="25000"/>
                  </a:schemeClr>
                </a:solidFill>
              </a:rPr>
              <a:t>&gt;</a:t>
            </a:r>
            <a:r>
              <a:rPr lang="en-US" i="1" dirty="0"/>
              <a:t> </a:t>
            </a:r>
            <a:r>
              <a:rPr lang="en-US" sz="2400" i="1" dirty="0"/>
              <a:t>)</a:t>
            </a:r>
            <a:r>
              <a:rPr lang="en-US" i="1" dirty="0" smtClean="0"/>
              <a:t> {</a:t>
            </a:r>
          </a:p>
          <a:p>
            <a:pPr eaLnBrk="1" hangingPunct="1">
              <a:buFontTx/>
              <a:buNone/>
              <a:defRPr/>
            </a:pPr>
            <a:r>
              <a:rPr lang="en-US" sz="2400" dirty="0"/>
              <a:t>&lt; </a:t>
            </a:r>
            <a:r>
              <a:rPr lang="en-US" sz="2400" i="1" dirty="0"/>
              <a:t>statement list&gt;</a:t>
            </a:r>
            <a:endParaRPr lang="en-US" i="1" dirty="0" smtClean="0"/>
          </a:p>
          <a:p>
            <a:pPr eaLnBrk="1" hangingPunct="1">
              <a:buFontTx/>
              <a:buNone/>
              <a:defRPr/>
            </a:pPr>
            <a:r>
              <a:rPr lang="en-US" dirty="0" smtClean="0"/>
              <a:t>}</a:t>
            </a:r>
          </a:p>
          <a:p>
            <a:pPr eaLnBrk="1" hangingPunct="1">
              <a:buFontTx/>
              <a:buNone/>
              <a:defRPr/>
            </a:pPr>
            <a:endParaRPr lang="en-US" dirty="0" smtClean="0"/>
          </a:p>
          <a:p>
            <a:pPr eaLnBrk="1" hangingPunct="1">
              <a:defRPr/>
            </a:pPr>
            <a:r>
              <a:rPr lang="en-US" sz="2800" dirty="0"/>
              <a:t>Next iteration starts with the </a:t>
            </a:r>
            <a:r>
              <a:rPr lang="en-US" sz="2800" b="1" i="1" dirty="0">
                <a:solidFill>
                  <a:schemeClr val="accent2">
                    <a:lumMod val="75000"/>
                  </a:schemeClr>
                </a:solidFill>
              </a:rPr>
              <a:t>&lt;continuation&gt; </a:t>
            </a:r>
            <a:r>
              <a:rPr lang="en-US" sz="2800" dirty="0"/>
              <a:t>test, performing the same sequence of operations</a:t>
            </a:r>
          </a:p>
          <a:p>
            <a:pPr eaLnBrk="1" hangingPunct="1">
              <a:defRPr/>
            </a:pPr>
            <a:r>
              <a:rPr lang="en-US" sz="2800" dirty="0"/>
              <a:t>Iterations proceed until the &lt;</a:t>
            </a:r>
            <a:r>
              <a:rPr lang="en-US" sz="2800" i="1" dirty="0"/>
              <a:t>continuation&gt; </a:t>
            </a:r>
            <a:r>
              <a:rPr lang="en-US" sz="2800" dirty="0"/>
              <a:t>test has a false outcome, terminating the loop</a:t>
            </a:r>
          </a:p>
        </p:txBody>
      </p:sp>
    </p:spTree>
    <p:extLst>
      <p:ext uri="{BB962C8B-B14F-4D97-AF65-F5344CB8AC3E}">
        <p14:creationId xmlns:p14="http://schemas.microsoft.com/office/powerpoint/2010/main" val="13172203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US" i="1" smtClean="0"/>
              <a:t>for</a:t>
            </a:r>
            <a:r>
              <a:rPr lang="en-US" smtClean="0"/>
              <a:t> Loop</a:t>
            </a:r>
          </a:p>
        </p:txBody>
      </p:sp>
      <p:pic>
        <p:nvPicPr>
          <p:cNvPr id="1026" name="Picture 2"/>
          <p:cNvPicPr>
            <a:picLocks noGrp="1" noChangeAspect="1" noChangeArrowheads="1"/>
          </p:cNvPicPr>
          <p:nvPr>
            <p:ph idx="1"/>
          </p:nvPr>
        </p:nvPicPr>
        <p:blipFill>
          <a:blip r:embed="rId2"/>
          <a:srcRect/>
          <a:stretch>
            <a:fillRect/>
          </a:stretch>
        </p:blipFill>
        <p:spPr>
          <a:xfrm>
            <a:off x="2152650" y="2819400"/>
            <a:ext cx="7772400" cy="2057400"/>
          </a:xfrm>
          <a:ln>
            <a:solidFill>
              <a:schemeClr val="accent2">
                <a:lumMod val="75000"/>
              </a:schemeClr>
            </a:solidFill>
          </a:ln>
        </p:spPr>
      </p:pic>
    </p:spTree>
    <p:extLst>
      <p:ext uri="{BB962C8B-B14F-4D97-AF65-F5344CB8AC3E}">
        <p14:creationId xmlns:p14="http://schemas.microsoft.com/office/powerpoint/2010/main" val="16289500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US" i="1" smtClean="0"/>
              <a:t>for</a:t>
            </a:r>
            <a:r>
              <a:rPr lang="en-US" smtClean="0"/>
              <a:t> Sequence</a:t>
            </a:r>
          </a:p>
        </p:txBody>
      </p:sp>
      <p:pic>
        <p:nvPicPr>
          <p:cNvPr id="2050" name="Picture 2"/>
          <p:cNvPicPr>
            <a:picLocks noGrp="1" noChangeAspect="1" noChangeArrowheads="1"/>
          </p:cNvPicPr>
          <p:nvPr>
            <p:ph idx="1"/>
          </p:nvPr>
        </p:nvPicPr>
        <p:blipFill>
          <a:blip r:embed="rId2"/>
          <a:srcRect/>
          <a:stretch>
            <a:fillRect/>
          </a:stretch>
        </p:blipFill>
        <p:spPr>
          <a:xfrm>
            <a:off x="2860675" y="2095501"/>
            <a:ext cx="6470650" cy="3535363"/>
          </a:xfrm>
          <a:ln>
            <a:solidFill>
              <a:schemeClr val="accent2">
                <a:lumMod val="75000"/>
              </a:schemeClr>
            </a:solidFill>
          </a:ln>
        </p:spPr>
      </p:pic>
    </p:spTree>
    <p:extLst>
      <p:ext uri="{BB962C8B-B14F-4D97-AF65-F5344CB8AC3E}">
        <p14:creationId xmlns:p14="http://schemas.microsoft.com/office/powerpoint/2010/main" val="5813482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US" i="1" smtClean="0"/>
              <a:t>for</a:t>
            </a:r>
            <a:r>
              <a:rPr lang="en-US" smtClean="0"/>
              <a:t> Example</a:t>
            </a:r>
          </a:p>
        </p:txBody>
      </p:sp>
      <p:pic>
        <p:nvPicPr>
          <p:cNvPr id="26626" name="Picture 2"/>
          <p:cNvPicPr>
            <a:picLocks noGrp="1" noChangeAspect="1" noChangeArrowheads="1"/>
          </p:cNvPicPr>
          <p:nvPr>
            <p:ph idx="1"/>
          </p:nvPr>
        </p:nvPicPr>
        <p:blipFill>
          <a:blip r:embed="rId2"/>
          <a:srcRect/>
          <a:stretch>
            <a:fillRect/>
          </a:stretch>
        </p:blipFill>
        <p:spPr>
          <a:xfrm>
            <a:off x="3581401" y="1600200"/>
            <a:ext cx="4968875" cy="1485900"/>
          </a:xfrm>
        </p:spPr>
      </p:pic>
      <p:pic>
        <p:nvPicPr>
          <p:cNvPr id="26627" name="Picture 3"/>
          <p:cNvPicPr>
            <a:picLocks noChangeAspect="1" noChangeArrowheads="1"/>
          </p:cNvPicPr>
          <p:nvPr/>
        </p:nvPicPr>
        <p:blipFill>
          <a:blip r:embed="rId3"/>
          <a:srcRect l="7813" t="6757" r="7813" b="15765"/>
          <a:stretch>
            <a:fillRect/>
          </a:stretch>
        </p:blipFill>
        <p:spPr bwMode="auto">
          <a:xfrm>
            <a:off x="4038600" y="3200400"/>
            <a:ext cx="4114800" cy="3276600"/>
          </a:xfrm>
          <a:prstGeom prst="rect">
            <a:avLst/>
          </a:prstGeom>
          <a:noFill/>
          <a:ln w="9525">
            <a:noFill/>
            <a:miter lim="800000"/>
            <a:headEnd/>
            <a:tailEnd/>
          </a:ln>
        </p:spPr>
      </p:pic>
    </p:spTree>
    <p:extLst>
      <p:ext uri="{BB962C8B-B14F-4D97-AF65-F5344CB8AC3E}">
        <p14:creationId xmlns:p14="http://schemas.microsoft.com/office/powerpoint/2010/main" val="3338627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US" smtClean="0"/>
              <a:t>Continuation/Termination Test</a:t>
            </a:r>
          </a:p>
        </p:txBody>
      </p:sp>
      <p:sp>
        <p:nvSpPr>
          <p:cNvPr id="29698" name="Content Placeholder 2"/>
          <p:cNvSpPr>
            <a:spLocks noGrp="1"/>
          </p:cNvSpPr>
          <p:nvPr>
            <p:ph idx="1"/>
          </p:nvPr>
        </p:nvSpPr>
        <p:spPr/>
        <p:txBody>
          <a:bodyPr/>
          <a:lstStyle/>
          <a:p>
            <a:pPr eaLnBrk="1" hangingPunct="1"/>
            <a:r>
              <a:rPr lang="en-US" smtClean="0"/>
              <a:t>If you can begin an iteration anywhere, you can end it anywhere</a:t>
            </a:r>
          </a:p>
          <a:p>
            <a:pPr eaLnBrk="1" hangingPunct="1"/>
            <a:r>
              <a:rPr lang="en-US" smtClean="0"/>
              <a:t>The &lt;</a:t>
            </a:r>
            <a:r>
              <a:rPr lang="en-US" i="1" smtClean="0"/>
              <a:t>continuation&gt; </a:t>
            </a:r>
            <a:r>
              <a:rPr lang="en-US" smtClean="0"/>
              <a:t>test follows the rules for predicates—the tests in if statements. </a:t>
            </a:r>
          </a:p>
          <a:p>
            <a:pPr eaLnBrk="1" hangingPunct="1"/>
            <a:r>
              <a:rPr lang="en-US" smtClean="0"/>
              <a:t>The test is any expression resulting in a Boolean value</a:t>
            </a:r>
          </a:p>
          <a:p>
            <a:pPr eaLnBrk="1" hangingPunct="1"/>
            <a:r>
              <a:rPr lang="en-US" smtClean="0"/>
              <a:t>It must involve the iteration variable</a:t>
            </a:r>
          </a:p>
        </p:txBody>
      </p:sp>
    </p:spTree>
    <p:extLst>
      <p:ext uri="{BB962C8B-B14F-4D97-AF65-F5344CB8AC3E}">
        <p14:creationId xmlns:p14="http://schemas.microsoft.com/office/powerpoint/2010/main" val="31810850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US" smtClean="0"/>
              <a:t>Step-by-Step</a:t>
            </a:r>
          </a:p>
        </p:txBody>
      </p:sp>
      <p:sp>
        <p:nvSpPr>
          <p:cNvPr id="30722" name="Content Placeholder 2"/>
          <p:cNvSpPr>
            <a:spLocks noGrp="1"/>
          </p:cNvSpPr>
          <p:nvPr>
            <p:ph idx="1"/>
          </p:nvPr>
        </p:nvSpPr>
        <p:spPr/>
        <p:txBody>
          <a:bodyPr/>
          <a:lstStyle/>
          <a:p>
            <a:pPr eaLnBrk="1" hangingPunct="1"/>
            <a:r>
              <a:rPr lang="en-US" smtClean="0"/>
              <a:t>&lt;</a:t>
            </a:r>
            <a:r>
              <a:rPr lang="en-US" i="1" smtClean="0"/>
              <a:t>next iteration&gt; </a:t>
            </a:r>
            <a:r>
              <a:rPr lang="en-US" smtClean="0"/>
              <a:t>also allows considerable freedom</a:t>
            </a:r>
          </a:p>
          <a:p>
            <a:pPr eaLnBrk="1" hangingPunct="1"/>
            <a:r>
              <a:rPr lang="en-US" smtClean="0"/>
              <a:t>It allows you to specify how big or small the change in the iteration variable</a:t>
            </a:r>
          </a:p>
          <a:p>
            <a:pPr eaLnBrk="1" hangingPunct="1"/>
            <a:r>
              <a:rPr lang="en-US" smtClean="0"/>
              <a:t>The amount of change is known as the </a:t>
            </a:r>
            <a:r>
              <a:rPr lang="en-US" b="1" smtClean="0"/>
              <a:t>step or step size</a:t>
            </a:r>
            <a:r>
              <a:rPr lang="en-US" smtClean="0"/>
              <a:t>:</a:t>
            </a:r>
            <a:br>
              <a:rPr lang="en-US" smtClean="0"/>
            </a:br>
            <a:r>
              <a:rPr lang="en-US" smtClean="0"/>
              <a:t>	j=j+1</a:t>
            </a:r>
            <a:br>
              <a:rPr lang="en-US" smtClean="0"/>
            </a:br>
            <a:r>
              <a:rPr lang="en-US" smtClean="0"/>
              <a:t>	j=j+10</a:t>
            </a:r>
          </a:p>
        </p:txBody>
      </p:sp>
    </p:spTree>
    <p:extLst>
      <p:ext uri="{BB962C8B-B14F-4D97-AF65-F5344CB8AC3E}">
        <p14:creationId xmlns:p14="http://schemas.microsoft.com/office/powerpoint/2010/main" val="28119518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eaLnBrk="1" hangingPunct="1"/>
            <a:r>
              <a:rPr lang="en-US" smtClean="0"/>
              <a:t>Iteration Variable does Math!</a:t>
            </a:r>
          </a:p>
        </p:txBody>
      </p:sp>
      <p:sp>
        <p:nvSpPr>
          <p:cNvPr id="31746" name="Content Placeholder 2"/>
          <p:cNvSpPr>
            <a:spLocks noGrp="1"/>
          </p:cNvSpPr>
          <p:nvPr>
            <p:ph idx="1"/>
          </p:nvPr>
        </p:nvSpPr>
        <p:spPr/>
        <p:txBody>
          <a:bodyPr/>
          <a:lstStyle/>
          <a:p>
            <a:pPr eaLnBrk="1" hangingPunct="1"/>
            <a:r>
              <a:rPr lang="en-US" smtClean="0"/>
              <a:t>iteration variable is often used in computations in the &lt;</a:t>
            </a:r>
            <a:r>
              <a:rPr lang="en-US" i="1" smtClean="0"/>
              <a:t>statement list&gt;</a:t>
            </a:r>
          </a:p>
          <a:p>
            <a:pPr eaLnBrk="1" hangingPunct="1"/>
            <a:r>
              <a:rPr lang="en-US" smtClean="0"/>
              <a:t>Important that you focus on the values of the iteration variable during the loops</a:t>
            </a:r>
          </a:p>
          <a:p>
            <a:pPr eaLnBrk="1" hangingPunct="1"/>
            <a:r>
              <a:rPr lang="en-US" smtClean="0"/>
              <a:t>For example:</a:t>
            </a:r>
            <a:br>
              <a:rPr lang="en-US" smtClean="0"/>
            </a:br>
            <a:r>
              <a:rPr lang="en-US" smtClean="0"/>
              <a:t>	</a:t>
            </a:r>
            <a:r>
              <a:rPr lang="en-US" i="1" smtClean="0"/>
              <a:t>fact = 1;</a:t>
            </a:r>
            <a:br>
              <a:rPr lang="en-US" i="1" smtClean="0"/>
            </a:br>
            <a:r>
              <a:rPr lang="en-US" i="1" smtClean="0"/>
              <a:t>	for ( j = 1; j &lt;= 5; j = j + 1) {</a:t>
            </a:r>
            <a:br>
              <a:rPr lang="en-US" i="1" smtClean="0"/>
            </a:br>
            <a:r>
              <a:rPr lang="en-US" i="1" smtClean="0"/>
              <a:t>		fact = fact * j;</a:t>
            </a:r>
            <a:br>
              <a:rPr lang="en-US" i="1" smtClean="0"/>
            </a:br>
            <a:r>
              <a:rPr lang="en-US" i="1" smtClean="0"/>
              <a:t>	{</a:t>
            </a:r>
          </a:p>
        </p:txBody>
      </p:sp>
    </p:spTree>
    <p:extLst>
      <p:ext uri="{BB962C8B-B14F-4D97-AF65-F5344CB8AC3E}">
        <p14:creationId xmlns:p14="http://schemas.microsoft.com/office/powerpoint/2010/main" val="37878580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r>
              <a:rPr lang="en-US" smtClean="0"/>
              <a:t>for Loop Practice: Heads/Tails</a:t>
            </a:r>
          </a:p>
        </p:txBody>
      </p:sp>
      <p:sp>
        <p:nvSpPr>
          <p:cNvPr id="35842" name="Content Placeholder 2"/>
          <p:cNvSpPr>
            <a:spLocks noGrp="1"/>
          </p:cNvSpPr>
          <p:nvPr>
            <p:ph idx="1"/>
          </p:nvPr>
        </p:nvSpPr>
        <p:spPr/>
        <p:txBody>
          <a:bodyPr/>
          <a:lstStyle/>
          <a:p>
            <a:pPr eaLnBrk="1" hangingPunct="1"/>
            <a:r>
              <a:rPr lang="en-US" smtClean="0"/>
              <a:t>Let’s use randNum(2) from Chapter 19</a:t>
            </a:r>
          </a:p>
          <a:p>
            <a:pPr lvl="1" eaLnBrk="1" hangingPunct="1"/>
            <a:r>
              <a:rPr lang="en-US" smtClean="0"/>
              <a:t>It will return 0 (tails) or 1 (heads)</a:t>
            </a:r>
          </a:p>
          <a:p>
            <a:pPr eaLnBrk="1" hangingPunct="1"/>
            <a:r>
              <a:rPr lang="en-US" smtClean="0"/>
              <a:t>And flip the “coin” 100 times</a:t>
            </a:r>
          </a:p>
          <a:p>
            <a:pPr eaLnBrk="1" hangingPunct="1"/>
            <a:r>
              <a:rPr lang="en-US" smtClean="0"/>
              <a:t>Use WFI</a:t>
            </a:r>
          </a:p>
          <a:p>
            <a:pPr eaLnBrk="1" hangingPunct="1">
              <a:buFontTx/>
              <a:buNone/>
            </a:pPr>
            <a:endParaRPr lang="en-US" sz="2800"/>
          </a:p>
        </p:txBody>
      </p:sp>
    </p:spTree>
    <p:extLst>
      <p:ext uri="{BB962C8B-B14F-4D97-AF65-F5344CB8AC3E}">
        <p14:creationId xmlns:p14="http://schemas.microsoft.com/office/powerpoint/2010/main" val="23057878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srcRect/>
          <a:stretch>
            <a:fillRect/>
          </a:stretch>
        </p:blipFill>
        <p:spPr>
          <a:xfrm>
            <a:off x="2384426" y="1752600"/>
            <a:ext cx="7369175" cy="4191000"/>
          </a:xfrm>
          <a:ln>
            <a:solidFill>
              <a:schemeClr val="accent2">
                <a:lumMod val="75000"/>
              </a:schemeClr>
            </a:solidFill>
          </a:ln>
        </p:spPr>
      </p:pic>
      <p:sp>
        <p:nvSpPr>
          <p:cNvPr id="5" name="Rectangle 4"/>
          <p:cNvSpPr/>
          <p:nvPr/>
        </p:nvSpPr>
        <p:spPr>
          <a:xfrm>
            <a:off x="2362200" y="1752600"/>
            <a:ext cx="7391400" cy="381000"/>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p:cNvSpPr/>
          <p:nvPr/>
        </p:nvSpPr>
        <p:spPr>
          <a:xfrm>
            <a:off x="2362200" y="5562600"/>
            <a:ext cx="7391400" cy="381000"/>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Rectangle 6"/>
          <p:cNvSpPr/>
          <p:nvPr/>
        </p:nvSpPr>
        <p:spPr>
          <a:xfrm>
            <a:off x="2362200" y="2667000"/>
            <a:ext cx="7391400" cy="304800"/>
          </a:xfrm>
          <a:prstGeom prst="rect">
            <a:avLst/>
          </a:prstGeom>
          <a:solidFill>
            <a:srgbClr val="FFFF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extLst>
      <p:ext uri="{BB962C8B-B14F-4D97-AF65-F5344CB8AC3E}">
        <p14:creationId xmlns:p14="http://schemas.microsoft.com/office/powerpoint/2010/main" val="3692169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p:txBody>
          <a:bodyPr/>
          <a:lstStyle/>
          <a:p>
            <a:pPr eaLnBrk="1" hangingPunct="1"/>
            <a:r>
              <a:rPr lang="en-US" smtClean="0"/>
              <a:t>Learning Objectives</a:t>
            </a:r>
          </a:p>
        </p:txBody>
      </p:sp>
      <p:sp>
        <p:nvSpPr>
          <p:cNvPr id="14338" name="Rectangle 3"/>
          <p:cNvSpPr>
            <a:spLocks noGrp="1" noChangeArrowheads="1"/>
          </p:cNvSpPr>
          <p:nvPr>
            <p:ph type="body" idx="1"/>
          </p:nvPr>
        </p:nvSpPr>
        <p:spPr/>
        <p:txBody>
          <a:bodyPr/>
          <a:lstStyle/>
          <a:p>
            <a:pPr eaLnBrk="1" hangingPunct="1"/>
            <a:r>
              <a:rPr lang="en-US" sz="2400"/>
              <a:t>Trace the execution of a given for loop</a:t>
            </a:r>
          </a:p>
          <a:p>
            <a:pPr eaLnBrk="1" hangingPunct="1"/>
            <a:r>
              <a:rPr lang="en-US" sz="2400"/>
              <a:t>Write a World-Famous Iteration for loop</a:t>
            </a:r>
          </a:p>
          <a:p>
            <a:pPr eaLnBrk="1" hangingPunct="1"/>
            <a:r>
              <a:rPr lang="en-US" sz="2400"/>
              <a:t>Discuss the structure of nested loops</a:t>
            </a:r>
          </a:p>
          <a:p>
            <a:pPr eaLnBrk="1" hangingPunct="1"/>
            <a:r>
              <a:rPr lang="en-US" sz="2400"/>
              <a:t>Explain the use of indexes</a:t>
            </a:r>
          </a:p>
          <a:p>
            <a:pPr eaLnBrk="1" hangingPunct="1"/>
            <a:r>
              <a:rPr lang="en-US" sz="2400"/>
              <a:t>List the rules for arrays; describe the syntax of an array reference</a:t>
            </a:r>
          </a:p>
          <a:p>
            <a:pPr eaLnBrk="1" hangingPunct="1"/>
            <a:r>
              <a:rPr lang="en-US" sz="2400"/>
              <a:t>Explain the main programming tasks for online animations</a:t>
            </a:r>
          </a:p>
        </p:txBody>
      </p:sp>
    </p:spTree>
    <p:extLst>
      <p:ext uri="{BB962C8B-B14F-4D97-AF65-F5344CB8AC3E}">
        <p14:creationId xmlns:p14="http://schemas.microsoft.com/office/powerpoint/2010/main" val="36699880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Conditional Operators</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&gt;=  greater than or equal to</a:t>
            </a:r>
          </a:p>
          <a:p>
            <a:pPr marL="0" indent="0">
              <a:buNone/>
            </a:pPr>
            <a:r>
              <a:rPr lang="en-US" sz="2800" dirty="0" smtClean="0"/>
              <a:t>&gt;    Greater than</a:t>
            </a:r>
          </a:p>
          <a:p>
            <a:pPr marL="0" indent="0">
              <a:buNone/>
            </a:pPr>
            <a:r>
              <a:rPr lang="en-US" sz="2800" dirty="0" smtClean="0"/>
              <a:t>&lt;    less than</a:t>
            </a:r>
          </a:p>
          <a:p>
            <a:pPr marL="0" indent="0">
              <a:buNone/>
            </a:pPr>
            <a:r>
              <a:rPr lang="en-US" sz="2800" dirty="0" smtClean="0"/>
              <a:t>&lt;=   less than or equal to</a:t>
            </a:r>
          </a:p>
          <a:p>
            <a:pPr marL="0" indent="0">
              <a:buNone/>
            </a:pPr>
            <a:r>
              <a:rPr lang="en-US" sz="2800" dirty="0" smtClean="0"/>
              <a:t>== equal to</a:t>
            </a:r>
          </a:p>
          <a:p>
            <a:pPr marL="0" indent="0">
              <a:buNone/>
            </a:pPr>
            <a:r>
              <a:rPr lang="en-US" sz="2800" dirty="0" smtClean="0"/>
              <a:t>!= not equal to</a:t>
            </a:r>
          </a:p>
        </p:txBody>
      </p:sp>
    </p:spTree>
    <p:extLst>
      <p:ext uri="{BB962C8B-B14F-4D97-AF65-F5344CB8AC3E}">
        <p14:creationId xmlns:p14="http://schemas.microsoft.com/office/powerpoint/2010/main" val="33086435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pPr eaLnBrk="1" hangingPunct="1"/>
            <a:r>
              <a:rPr lang="en-US" smtClean="0"/>
              <a:t>Indexing</a:t>
            </a:r>
          </a:p>
        </p:txBody>
      </p:sp>
      <p:sp>
        <p:nvSpPr>
          <p:cNvPr id="38914" name="Content Placeholder 2"/>
          <p:cNvSpPr>
            <a:spLocks noGrp="1"/>
          </p:cNvSpPr>
          <p:nvPr>
            <p:ph idx="1"/>
          </p:nvPr>
        </p:nvSpPr>
        <p:spPr/>
        <p:txBody>
          <a:bodyPr/>
          <a:lstStyle/>
          <a:p>
            <a:pPr eaLnBrk="1" hangingPunct="1"/>
            <a:r>
              <a:rPr lang="en-US" smtClean="0"/>
              <a:t>Indexing is the process of creating a sequence of names by associating a base name with a number</a:t>
            </a:r>
          </a:p>
          <a:p>
            <a:pPr eaLnBrk="1" hangingPunct="1"/>
            <a:r>
              <a:rPr lang="en-US" smtClean="0"/>
              <a:t>Each indexed item is called an element of the base-named sequence</a:t>
            </a:r>
          </a:p>
          <a:p>
            <a:pPr eaLnBrk="1" hangingPunct="1"/>
            <a:r>
              <a:rPr lang="en-US" smtClean="0"/>
              <a:t>An index is enclosed in [square brackets] in JavaScript</a:t>
            </a:r>
          </a:p>
        </p:txBody>
      </p:sp>
    </p:spTree>
    <p:extLst>
      <p:ext uri="{BB962C8B-B14F-4D97-AF65-F5344CB8AC3E}">
        <p14:creationId xmlns:p14="http://schemas.microsoft.com/office/powerpoint/2010/main" val="40605042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pPr eaLnBrk="1" hangingPunct="1"/>
            <a:r>
              <a:rPr lang="en-US" smtClean="0"/>
              <a:t>Arrays [1]</a:t>
            </a:r>
          </a:p>
        </p:txBody>
      </p:sp>
      <p:sp>
        <p:nvSpPr>
          <p:cNvPr id="39938" name="Content Placeholder 2"/>
          <p:cNvSpPr>
            <a:spLocks noGrp="1"/>
          </p:cNvSpPr>
          <p:nvPr>
            <p:ph idx="1"/>
          </p:nvPr>
        </p:nvSpPr>
        <p:spPr/>
        <p:txBody>
          <a:bodyPr/>
          <a:lstStyle/>
          <a:p>
            <a:pPr eaLnBrk="1" hangingPunct="1"/>
            <a:r>
              <a:rPr lang="en-US" smtClean="0"/>
              <a:t>In programming, an indexed base name is called an array</a:t>
            </a:r>
          </a:p>
          <a:p>
            <a:pPr eaLnBrk="1" hangingPunct="1"/>
            <a:r>
              <a:rPr lang="en-US" smtClean="0"/>
              <a:t>Arrays must be declared</a:t>
            </a:r>
          </a:p>
          <a:p>
            <a:pPr eaLnBrk="1" hangingPunct="1"/>
            <a:r>
              <a:rPr lang="en-US" smtClean="0"/>
              <a:t>In JavaScript, arrays are declared:</a:t>
            </a:r>
            <a:br>
              <a:rPr lang="en-US" smtClean="0"/>
            </a:br>
            <a:r>
              <a:rPr lang="en-US" smtClean="0"/>
              <a:t>var &lt;</a:t>
            </a:r>
            <a:r>
              <a:rPr lang="en-US" i="1" smtClean="0"/>
              <a:t>variable&gt; = new Array(&lt;number of elements&gt;)</a:t>
            </a:r>
          </a:p>
          <a:p>
            <a:pPr eaLnBrk="1" hangingPunct="1"/>
            <a:r>
              <a:rPr lang="en-US" smtClean="0"/>
              <a:t>Notice that Array starts with an </a:t>
            </a:r>
            <a:br>
              <a:rPr lang="en-US" smtClean="0"/>
            </a:br>
            <a:r>
              <a:rPr lang="en-US" smtClean="0"/>
              <a:t>uppercase “A”</a:t>
            </a:r>
          </a:p>
        </p:txBody>
      </p:sp>
    </p:spTree>
    <p:extLst>
      <p:ext uri="{BB962C8B-B14F-4D97-AF65-F5344CB8AC3E}">
        <p14:creationId xmlns:p14="http://schemas.microsoft.com/office/powerpoint/2010/main" val="41730803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US" smtClean="0"/>
              <a:t>Arrays [2]</a:t>
            </a:r>
          </a:p>
        </p:txBody>
      </p:sp>
      <p:sp>
        <p:nvSpPr>
          <p:cNvPr id="40962" name="Content Placeholder 2"/>
          <p:cNvSpPr>
            <a:spLocks noGrp="1"/>
          </p:cNvSpPr>
          <p:nvPr>
            <p:ph idx="1"/>
          </p:nvPr>
        </p:nvSpPr>
        <p:spPr/>
        <p:txBody>
          <a:bodyPr/>
          <a:lstStyle/>
          <a:p>
            <a:pPr eaLnBrk="1" hangingPunct="1"/>
            <a:r>
              <a:rPr lang="en-US" smtClean="0"/>
              <a:t>Variables either are or are not arrays</a:t>
            </a:r>
            <a:br>
              <a:rPr lang="en-US" smtClean="0"/>
            </a:br>
            <a:r>
              <a:rPr lang="en-US" smtClean="0"/>
              <a:t>var week = new Array(7);</a:t>
            </a:r>
          </a:p>
          <a:p>
            <a:pPr lvl="1" eaLnBrk="1" hangingPunct="1"/>
            <a:r>
              <a:rPr lang="en-US" smtClean="0"/>
              <a:t>week is the identifier being declared,</a:t>
            </a:r>
          </a:p>
          <a:p>
            <a:pPr lvl="1" eaLnBrk="1" hangingPunct="1"/>
            <a:r>
              <a:rPr lang="en-US" smtClean="0"/>
              <a:t>new Array(7) specifies that the identifier will be an array variable.</a:t>
            </a:r>
          </a:p>
          <a:p>
            <a:pPr lvl="1" eaLnBrk="1" hangingPunct="1"/>
            <a:r>
              <a:rPr lang="en-US" smtClean="0"/>
              <a:t>number in parentheses gives the number of array elements</a:t>
            </a:r>
          </a:p>
          <a:p>
            <a:pPr eaLnBrk="1" hangingPunct="1"/>
            <a:r>
              <a:rPr lang="en-US" smtClean="0"/>
              <a:t>To refer to an array’s length, we use &lt;</a:t>
            </a:r>
            <a:r>
              <a:rPr lang="en-US" i="1" smtClean="0"/>
              <a:t>variable&gt;.length</a:t>
            </a:r>
            <a:endParaRPr lang="en-US" smtClean="0"/>
          </a:p>
        </p:txBody>
      </p:sp>
    </p:spTree>
    <p:extLst>
      <p:ext uri="{BB962C8B-B14F-4D97-AF65-F5344CB8AC3E}">
        <p14:creationId xmlns:p14="http://schemas.microsoft.com/office/powerpoint/2010/main" val="4837299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pPr eaLnBrk="1" hangingPunct="1"/>
            <a:r>
              <a:rPr lang="en-US" smtClean="0"/>
              <a:t>Arrays [3]</a:t>
            </a:r>
          </a:p>
        </p:txBody>
      </p:sp>
      <p:sp>
        <p:nvSpPr>
          <p:cNvPr id="41986" name="Content Placeholder 2"/>
          <p:cNvSpPr>
            <a:spLocks noGrp="1"/>
          </p:cNvSpPr>
          <p:nvPr>
            <p:ph idx="1"/>
          </p:nvPr>
        </p:nvSpPr>
        <p:spPr/>
        <p:txBody>
          <a:bodyPr/>
          <a:lstStyle/>
          <a:p>
            <a:pPr eaLnBrk="1" hangingPunct="1"/>
            <a:r>
              <a:rPr lang="en-US" smtClean="0"/>
              <a:t>Rules for arrays in JavaScript:</a:t>
            </a:r>
          </a:p>
          <a:p>
            <a:pPr lvl="1" eaLnBrk="1" hangingPunct="1"/>
            <a:r>
              <a:rPr lang="en-US" smtClean="0"/>
              <a:t>Arrays are normal variables initialized by new Array(&lt;</a:t>
            </a:r>
            <a:r>
              <a:rPr lang="en-US" i="1" smtClean="0"/>
              <a:t>number of elements&gt;)</a:t>
            </a:r>
          </a:p>
          <a:p>
            <a:pPr lvl="1" eaLnBrk="1" hangingPunct="1"/>
            <a:r>
              <a:rPr lang="en-US" smtClean="0"/>
              <a:t>&lt;</a:t>
            </a:r>
            <a:r>
              <a:rPr lang="en-US" i="1" smtClean="0"/>
              <a:t>number of elements&gt; </a:t>
            </a:r>
            <a:r>
              <a:rPr lang="en-US" smtClean="0"/>
              <a:t>in the declaration is just that—the number of array elements</a:t>
            </a:r>
          </a:p>
          <a:p>
            <a:pPr lvl="1" eaLnBrk="1" hangingPunct="1"/>
            <a:r>
              <a:rPr lang="en-US" smtClean="0"/>
              <a:t>Array indexing begins at 0</a:t>
            </a:r>
          </a:p>
          <a:p>
            <a:pPr lvl="1" eaLnBrk="1" hangingPunct="1"/>
            <a:r>
              <a:rPr lang="en-US" smtClean="0"/>
              <a:t>Number of elements in an array is its </a:t>
            </a:r>
            <a:r>
              <a:rPr lang="en-US" i="1" smtClean="0"/>
              <a:t>length</a:t>
            </a:r>
          </a:p>
          <a:p>
            <a:pPr lvl="1" eaLnBrk="1" hangingPunct="1"/>
            <a:r>
              <a:rPr lang="en-US" smtClean="0"/>
              <a:t>Greatest index of an array is &lt;</a:t>
            </a:r>
            <a:r>
              <a:rPr lang="en-US" i="1" smtClean="0"/>
              <a:t>number of elements&gt; − 1 (</a:t>
            </a:r>
            <a:r>
              <a:rPr lang="en-US" smtClean="0"/>
              <a:t>because the origin is 0)</a:t>
            </a:r>
          </a:p>
        </p:txBody>
      </p:sp>
    </p:spTree>
    <p:extLst>
      <p:ext uri="{BB962C8B-B14F-4D97-AF65-F5344CB8AC3E}">
        <p14:creationId xmlns:p14="http://schemas.microsoft.com/office/powerpoint/2010/main" val="11340618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r>
              <a:rPr lang="en-US" smtClean="0"/>
              <a:t>Arrays [4]</a:t>
            </a:r>
          </a:p>
        </p:txBody>
      </p:sp>
      <p:sp>
        <p:nvSpPr>
          <p:cNvPr id="43010" name="Content Placeholder 2"/>
          <p:cNvSpPr>
            <a:spLocks noGrp="1"/>
          </p:cNvSpPr>
          <p:nvPr>
            <p:ph idx="1"/>
          </p:nvPr>
        </p:nvSpPr>
        <p:spPr/>
        <p:txBody>
          <a:bodyPr/>
          <a:lstStyle/>
          <a:p>
            <a:pPr eaLnBrk="1" hangingPunct="1"/>
            <a:r>
              <a:rPr lang="en-US" smtClean="0"/>
              <a:t>Array reference consists of array </a:t>
            </a:r>
            <a:br>
              <a:rPr lang="en-US" smtClean="0"/>
            </a:br>
            <a:r>
              <a:rPr lang="en-US" smtClean="0"/>
              <a:t>name with an index [enclosed in brackets] </a:t>
            </a:r>
          </a:p>
          <a:p>
            <a:pPr eaLnBrk="1" hangingPunct="1"/>
            <a:r>
              <a:rPr lang="en-US" smtClean="0"/>
              <a:t>Value to which the index evaluates must be less than the array’s length</a:t>
            </a:r>
          </a:p>
          <a:p>
            <a:pPr eaLnBrk="1" hangingPunct="1"/>
            <a:r>
              <a:rPr lang="en-US" smtClean="0"/>
              <a:t>Example:</a:t>
            </a:r>
          </a:p>
          <a:p>
            <a:pPr lvl="1" eaLnBrk="1" hangingPunct="1"/>
            <a:r>
              <a:rPr lang="en-US" smtClean="0"/>
              <a:t>var dwarf = new Array(7); </a:t>
            </a:r>
          </a:p>
          <a:p>
            <a:pPr lvl="1" eaLnBrk="1" hangingPunct="1"/>
            <a:r>
              <a:rPr lang="en-US" smtClean="0"/>
              <a:t>dwarf[0] = "Happy"; </a:t>
            </a:r>
          </a:p>
          <a:p>
            <a:pPr lvl="1" eaLnBrk="1" hangingPunct="1"/>
            <a:r>
              <a:rPr lang="en-US" smtClean="0"/>
              <a:t>dwarf[1] = "Sleepy"; </a:t>
            </a:r>
          </a:p>
        </p:txBody>
      </p:sp>
      <p:sp>
        <p:nvSpPr>
          <p:cNvPr id="4" name="Oval Callout 3"/>
          <p:cNvSpPr/>
          <p:nvPr/>
        </p:nvSpPr>
        <p:spPr>
          <a:xfrm>
            <a:off x="6553200" y="381000"/>
            <a:ext cx="914400" cy="990600"/>
          </a:xfrm>
          <a:prstGeom prst="wedgeEllipseCallout">
            <a:avLst>
              <a:gd name="adj1" fmla="val 172271"/>
              <a:gd name="adj2" fmla="val 33284"/>
            </a:avLst>
          </a:prstGeom>
          <a:no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TextBox 4"/>
          <p:cNvSpPr txBox="1">
            <a:spLocks noChangeArrowheads="1"/>
          </p:cNvSpPr>
          <p:nvPr/>
        </p:nvSpPr>
        <p:spPr bwMode="auto">
          <a:xfrm>
            <a:off x="8610600" y="838201"/>
            <a:ext cx="2057400" cy="1200329"/>
          </a:xfrm>
          <a:prstGeom prst="rect">
            <a:avLst/>
          </a:prstGeom>
          <a:noFill/>
          <a:ln w="9525">
            <a:noFill/>
            <a:miter lim="800000"/>
            <a:headEnd/>
            <a:tailEnd/>
          </a:ln>
        </p:spPr>
        <p:txBody>
          <a:bodyPr>
            <a:spAutoFit/>
          </a:bodyPr>
          <a:lstStyle/>
          <a:p>
            <a:r>
              <a:rPr lang="en-US"/>
              <a:t>The number in the bracket is called the subscript</a:t>
            </a:r>
          </a:p>
        </p:txBody>
      </p:sp>
    </p:spTree>
    <p:extLst>
      <p:ext uri="{BB962C8B-B14F-4D97-AF65-F5344CB8AC3E}">
        <p14:creationId xmlns:p14="http://schemas.microsoft.com/office/powerpoint/2010/main" val="3768461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pPr eaLnBrk="1" hangingPunct="1"/>
            <a:r>
              <a:rPr lang="en-US" smtClean="0"/>
              <a:t>WFI and Arrays</a:t>
            </a:r>
          </a:p>
        </p:txBody>
      </p:sp>
      <p:sp>
        <p:nvSpPr>
          <p:cNvPr id="44034" name="Content Placeholder 2"/>
          <p:cNvSpPr>
            <a:spLocks noGrp="1"/>
          </p:cNvSpPr>
          <p:nvPr>
            <p:ph idx="1"/>
          </p:nvPr>
        </p:nvSpPr>
        <p:spPr/>
        <p:txBody>
          <a:bodyPr/>
          <a:lstStyle/>
          <a:p>
            <a:pPr eaLnBrk="1" hangingPunct="1"/>
            <a:r>
              <a:rPr lang="en-US" smtClean="0"/>
              <a:t>0-origin of the WFI is perfect for 0-origin indexing</a:t>
            </a:r>
          </a:p>
          <a:p>
            <a:pPr eaLnBrk="1" hangingPunct="1"/>
            <a:r>
              <a:rPr lang="en-US" smtClean="0"/>
              <a:t>Easily allows for iterating through all the values of an array</a:t>
            </a:r>
          </a:p>
        </p:txBody>
      </p:sp>
      <p:pic>
        <p:nvPicPr>
          <p:cNvPr id="1026" name="Picture 2"/>
          <p:cNvPicPr>
            <a:picLocks noChangeAspect="1" noChangeArrowheads="1"/>
          </p:cNvPicPr>
          <p:nvPr/>
        </p:nvPicPr>
        <p:blipFill>
          <a:blip r:embed="rId2"/>
          <a:srcRect/>
          <a:stretch>
            <a:fillRect/>
          </a:stretch>
        </p:blipFill>
        <p:spPr bwMode="auto">
          <a:xfrm>
            <a:off x="2971801" y="3733800"/>
            <a:ext cx="6124575" cy="857250"/>
          </a:xfrm>
          <a:prstGeom prst="rect">
            <a:avLst/>
          </a:prstGeom>
          <a:noFill/>
          <a:ln w="9525">
            <a:solidFill>
              <a:schemeClr val="accent2">
                <a:lumMod val="75000"/>
              </a:schemeClr>
            </a:solidFill>
            <a:miter lim="800000"/>
            <a:headEnd/>
            <a:tailEnd/>
          </a:ln>
        </p:spPr>
      </p:pic>
      <p:pic>
        <p:nvPicPr>
          <p:cNvPr id="1027" name="Picture 3"/>
          <p:cNvPicPr>
            <a:picLocks noChangeAspect="1" noChangeArrowheads="1"/>
          </p:cNvPicPr>
          <p:nvPr/>
        </p:nvPicPr>
        <p:blipFill>
          <a:blip r:embed="rId3"/>
          <a:srcRect/>
          <a:stretch>
            <a:fillRect/>
          </a:stretch>
        </p:blipFill>
        <p:spPr bwMode="auto">
          <a:xfrm>
            <a:off x="3886201" y="4419600"/>
            <a:ext cx="4391025" cy="2133600"/>
          </a:xfrm>
          <a:prstGeom prst="rect">
            <a:avLst/>
          </a:prstGeom>
          <a:noFill/>
          <a:ln w="9525">
            <a:solidFill>
              <a:schemeClr val="accent2">
                <a:lumMod val="75000"/>
              </a:schemeClr>
            </a:solidFill>
            <a:miter lim="800000"/>
            <a:headEnd/>
            <a:tailEnd/>
          </a:ln>
        </p:spPr>
      </p:pic>
    </p:spTree>
    <p:extLst>
      <p:ext uri="{BB962C8B-B14F-4D97-AF65-F5344CB8AC3E}">
        <p14:creationId xmlns:p14="http://schemas.microsoft.com/office/powerpoint/2010/main" val="1703789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pPr eaLnBrk="1" hangingPunct="1"/>
            <a:r>
              <a:rPr lang="en-US" smtClean="0"/>
              <a:t>Summary</a:t>
            </a:r>
          </a:p>
        </p:txBody>
      </p:sp>
      <p:sp>
        <p:nvSpPr>
          <p:cNvPr id="62466" name="Content Placeholder 2"/>
          <p:cNvSpPr>
            <a:spLocks noGrp="1"/>
          </p:cNvSpPr>
          <p:nvPr>
            <p:ph idx="1"/>
          </p:nvPr>
        </p:nvSpPr>
        <p:spPr/>
        <p:txBody>
          <a:bodyPr/>
          <a:lstStyle/>
          <a:p>
            <a:pPr eaLnBrk="1" hangingPunct="1"/>
            <a:r>
              <a:rPr lang="en-US" dirty="0" smtClean="0"/>
              <a:t>The basics of for loop iteration. The control part of a </a:t>
            </a:r>
            <a:r>
              <a:rPr lang="en-US" i="1" dirty="0" smtClean="0"/>
              <a:t>for</a:t>
            </a:r>
            <a:r>
              <a:rPr lang="en-US" dirty="0" smtClean="0"/>
              <a:t> statement is written in parentheses and the &lt; </a:t>
            </a:r>
            <a:r>
              <a:rPr lang="en-US" i="1" dirty="0" smtClean="0"/>
              <a:t>statement list</a:t>
            </a:r>
            <a:r>
              <a:rPr lang="en-US" dirty="0" smtClean="0"/>
              <a:t>&gt; is enclosed in curly braces. With each iteration, the entire statement list is performed. The number of iterations is determined by assignments to, and tests of, the iteration variable as specified in the control part.</a:t>
            </a:r>
          </a:p>
          <a:p>
            <a:r>
              <a:rPr lang="en-US" dirty="0"/>
              <a:t>In the JavaScript for statement, the &lt;</a:t>
            </a:r>
            <a:r>
              <a:rPr lang="en-US" i="1" dirty="0"/>
              <a:t>initialization</a:t>
            </a:r>
            <a:r>
              <a:rPr lang="en-US" dirty="0"/>
              <a:t>&gt; component is executed first. Then, prior to each iteration, including the first, the &lt;</a:t>
            </a:r>
            <a:r>
              <a:rPr lang="en-US" i="1" dirty="0"/>
              <a:t>continuation</a:t>
            </a:r>
            <a:r>
              <a:rPr lang="en-US" dirty="0"/>
              <a:t>&gt; predicate is tested. If it is true, the &lt; </a:t>
            </a:r>
            <a:r>
              <a:rPr lang="en-US" i="1" dirty="0"/>
              <a:t>statement list</a:t>
            </a:r>
            <a:r>
              <a:rPr lang="en-US" dirty="0"/>
              <a:t>&gt; is performed; otherwise, it is skipped, and the for statement terminates. After each iteration, the &lt;</a:t>
            </a:r>
            <a:r>
              <a:rPr lang="en-US" i="1" dirty="0"/>
              <a:t>next iteration</a:t>
            </a:r>
            <a:r>
              <a:rPr lang="en-US" dirty="0"/>
              <a:t>&gt; operation is performed.</a:t>
            </a:r>
          </a:p>
          <a:p>
            <a:pPr eaLnBrk="1" hangingPunct="1"/>
            <a:endParaRPr lang="en-US" dirty="0" smtClean="0"/>
          </a:p>
        </p:txBody>
      </p:sp>
    </p:spTree>
    <p:extLst>
      <p:ext uri="{BB962C8B-B14F-4D97-AF65-F5344CB8AC3E}">
        <p14:creationId xmlns:p14="http://schemas.microsoft.com/office/powerpoint/2010/main" val="35720635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pPr eaLnBrk="1" hangingPunct="1"/>
            <a:r>
              <a:rPr lang="en-US" smtClean="0"/>
              <a:t>Summary</a:t>
            </a:r>
          </a:p>
        </p:txBody>
      </p:sp>
      <p:sp>
        <p:nvSpPr>
          <p:cNvPr id="64514" name="Content Placeholder 2"/>
          <p:cNvSpPr>
            <a:spLocks noGrp="1"/>
          </p:cNvSpPr>
          <p:nvPr>
            <p:ph idx="1"/>
          </p:nvPr>
        </p:nvSpPr>
        <p:spPr/>
        <p:txBody>
          <a:bodyPr/>
          <a:lstStyle/>
          <a:p>
            <a:pPr eaLnBrk="1" hangingPunct="1"/>
            <a:r>
              <a:rPr lang="en-US" smtClean="0"/>
              <a:t>The principles of iteration ensure that every iteration contains a test and that the test is dependent on variables that change in the loop.</a:t>
            </a:r>
          </a:p>
          <a:p>
            <a:pPr eaLnBrk="1" hangingPunct="1"/>
            <a:r>
              <a:rPr lang="en-US" smtClean="0"/>
              <a:t>The </a:t>
            </a:r>
            <a:r>
              <a:rPr lang="en-US" i="1" smtClean="0"/>
              <a:t>for</a:t>
            </a:r>
            <a:r>
              <a:rPr lang="en-US" smtClean="0"/>
              <a:t> statement is very flexible. The &lt;</a:t>
            </a:r>
            <a:r>
              <a:rPr lang="en-US" i="1" smtClean="0"/>
              <a:t>initialization</a:t>
            </a:r>
            <a:r>
              <a:rPr lang="en-US" smtClean="0"/>
              <a:t>&gt; can begin with any number, the &lt;</a:t>
            </a:r>
            <a:r>
              <a:rPr lang="en-US" i="1" smtClean="0"/>
              <a:t>continuation</a:t>
            </a:r>
            <a:r>
              <a:rPr lang="en-US" smtClean="0"/>
              <a:t>&gt; test can stop the loop at any number, and the &lt;</a:t>
            </a:r>
            <a:r>
              <a:rPr lang="en-US" i="1" smtClean="0"/>
              <a:t>next iteration</a:t>
            </a:r>
            <a:r>
              <a:rPr lang="en-US" smtClean="0"/>
              <a:t>&gt; operation can increment by various amounts upward or downward.</a:t>
            </a:r>
          </a:p>
        </p:txBody>
      </p:sp>
    </p:spTree>
    <p:extLst>
      <p:ext uri="{BB962C8B-B14F-4D97-AF65-F5344CB8AC3E}">
        <p14:creationId xmlns:p14="http://schemas.microsoft.com/office/powerpoint/2010/main" val="36041846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pPr eaLnBrk="1" hangingPunct="1"/>
            <a:r>
              <a:rPr lang="en-US" smtClean="0"/>
              <a:t>Summary</a:t>
            </a:r>
          </a:p>
        </p:txBody>
      </p:sp>
      <p:sp>
        <p:nvSpPr>
          <p:cNvPr id="65538" name="Content Placeholder 2"/>
          <p:cNvSpPr>
            <a:spLocks noGrp="1"/>
          </p:cNvSpPr>
          <p:nvPr>
            <p:ph idx="1"/>
          </p:nvPr>
        </p:nvSpPr>
        <p:spPr/>
        <p:txBody>
          <a:bodyPr/>
          <a:lstStyle/>
          <a:p>
            <a:pPr eaLnBrk="1" hangingPunct="1"/>
            <a:r>
              <a:rPr lang="en-US" smtClean="0"/>
              <a:t>In indexing, we create a series of names by associating a number with a base name. If we need more names, we count more numbers. Indexed variables are known as arrays in programming. Like ordinary variables, arrays must be declared, but they use the new Array(&lt;</a:t>
            </a:r>
            <a:r>
              <a:rPr lang="en-US" i="1" smtClean="0"/>
              <a:t>length</a:t>
            </a:r>
            <a:r>
              <a:rPr lang="en-US" smtClean="0"/>
              <a:t>&gt;) syntax, in which &lt;</a:t>
            </a:r>
            <a:r>
              <a:rPr lang="en-US" i="1" smtClean="0"/>
              <a:t>length</a:t>
            </a:r>
            <a:r>
              <a:rPr lang="en-US" smtClean="0"/>
              <a:t>&gt; is the number of elements of the array.</a:t>
            </a:r>
          </a:p>
        </p:txBody>
      </p:sp>
    </p:spTree>
    <p:extLst>
      <p:ext uri="{BB962C8B-B14F-4D97-AF65-F5344CB8AC3E}">
        <p14:creationId xmlns:p14="http://schemas.microsoft.com/office/powerpoint/2010/main" val="2540820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p:txBody>
          <a:bodyPr/>
          <a:lstStyle/>
          <a:p>
            <a:pPr eaLnBrk="1" hangingPunct="1"/>
            <a:r>
              <a:rPr lang="en-US" smtClean="0"/>
              <a:t>Terminology</a:t>
            </a:r>
          </a:p>
        </p:txBody>
      </p:sp>
      <p:sp>
        <p:nvSpPr>
          <p:cNvPr id="15362" name="Rectangle 3"/>
          <p:cNvSpPr>
            <a:spLocks noGrp="1" noChangeArrowheads="1"/>
          </p:cNvSpPr>
          <p:nvPr>
            <p:ph type="body" idx="1"/>
          </p:nvPr>
        </p:nvSpPr>
        <p:spPr/>
        <p:txBody>
          <a:bodyPr/>
          <a:lstStyle/>
          <a:p>
            <a:pPr eaLnBrk="1" hangingPunct="1"/>
            <a:r>
              <a:rPr lang="en-US" smtClean="0"/>
              <a:t>Repeat</a:t>
            </a:r>
          </a:p>
          <a:p>
            <a:pPr lvl="1" eaLnBrk="1" hangingPunct="1"/>
            <a:r>
              <a:rPr lang="en-US" smtClean="0"/>
              <a:t>5 repeats, means you may have done it once followed by 5 more times (the repeats!)</a:t>
            </a:r>
          </a:p>
          <a:p>
            <a:pPr eaLnBrk="1" hangingPunct="1"/>
            <a:r>
              <a:rPr lang="en-US" smtClean="0"/>
              <a:t>Iterate</a:t>
            </a:r>
          </a:p>
          <a:p>
            <a:pPr lvl="1" eaLnBrk="1" hangingPunct="1"/>
            <a:r>
              <a:rPr lang="en-US" smtClean="0"/>
              <a:t>5 iterations means that you do it 5 times</a:t>
            </a:r>
          </a:p>
          <a:p>
            <a:pPr eaLnBrk="1" hangingPunct="1"/>
            <a:r>
              <a:rPr lang="en-US" smtClean="0"/>
              <a:t>Iteration means looping through a series of statements to repeat them</a:t>
            </a:r>
          </a:p>
          <a:p>
            <a:pPr eaLnBrk="1" hangingPunct="1"/>
            <a:r>
              <a:rPr lang="en-US" smtClean="0"/>
              <a:t>In JavaScript, the main iteration </a:t>
            </a:r>
            <a:br>
              <a:rPr lang="en-US" smtClean="0"/>
            </a:br>
            <a:r>
              <a:rPr lang="en-US" smtClean="0"/>
              <a:t>statement is the </a:t>
            </a:r>
            <a:r>
              <a:rPr lang="en-US" i="1" smtClean="0"/>
              <a:t>for</a:t>
            </a:r>
            <a:r>
              <a:rPr lang="en-US" smtClean="0"/>
              <a:t> loop</a:t>
            </a:r>
          </a:p>
        </p:txBody>
      </p:sp>
    </p:spTree>
    <p:extLst>
      <p:ext uri="{BB962C8B-B14F-4D97-AF65-F5344CB8AC3E}">
        <p14:creationId xmlns:p14="http://schemas.microsoft.com/office/powerpoint/2010/main" val="28379910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p:txBody>
          <a:bodyPr/>
          <a:lstStyle/>
          <a:p>
            <a:pPr eaLnBrk="1" hangingPunct="1"/>
            <a:r>
              <a:rPr lang="en-US" smtClean="0"/>
              <a:t>Summary</a:t>
            </a:r>
          </a:p>
        </p:txBody>
      </p:sp>
      <p:sp>
        <p:nvSpPr>
          <p:cNvPr id="66562" name="Content Placeholder 2"/>
          <p:cNvSpPr>
            <a:spLocks noGrp="1"/>
          </p:cNvSpPr>
          <p:nvPr>
            <p:ph idx="1"/>
          </p:nvPr>
        </p:nvSpPr>
        <p:spPr/>
        <p:txBody>
          <a:bodyPr/>
          <a:lstStyle/>
          <a:p>
            <a:pPr eaLnBrk="1" hangingPunct="1"/>
            <a:r>
              <a:rPr lang="en-US" smtClean="0"/>
              <a:t>Array elements—referenced by giving the name and a non-negative index in brackets—can be used like ordinary variables. Arrays and iterations can be effectively used together.</a:t>
            </a:r>
          </a:p>
          <a:p>
            <a:pPr eaLnBrk="1" hangingPunct="1"/>
            <a:r>
              <a:rPr lang="en-US" smtClean="0"/>
              <a:t>Basic concepts of online animation. All animations achieve the appearance of motion by rapidly displaying a series of still frames.</a:t>
            </a:r>
          </a:p>
        </p:txBody>
      </p:sp>
    </p:spTree>
    <p:extLst>
      <p:ext uri="{BB962C8B-B14F-4D97-AF65-F5344CB8AC3E}">
        <p14:creationId xmlns:p14="http://schemas.microsoft.com/office/powerpoint/2010/main" val="1630700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r>
              <a:rPr lang="en-US" i="1" smtClean="0"/>
              <a:t>for</a:t>
            </a:r>
            <a:r>
              <a:rPr lang="en-US" smtClean="0"/>
              <a:t> Loop Syntax</a:t>
            </a:r>
          </a:p>
        </p:txBody>
      </p:sp>
      <p:sp>
        <p:nvSpPr>
          <p:cNvPr id="16386" name="Content Placeholder 2"/>
          <p:cNvSpPr>
            <a:spLocks noGrp="1"/>
          </p:cNvSpPr>
          <p:nvPr>
            <p:ph idx="1"/>
          </p:nvPr>
        </p:nvSpPr>
        <p:spPr/>
        <p:txBody>
          <a:bodyPr/>
          <a:lstStyle/>
          <a:p>
            <a:pPr eaLnBrk="1" hangingPunct="1">
              <a:buFontTx/>
              <a:buNone/>
            </a:pPr>
            <a:r>
              <a:rPr lang="en-US" smtClean="0"/>
              <a:t>for </a:t>
            </a:r>
            <a:r>
              <a:rPr lang="en-US" sz="2400"/>
              <a:t>( &lt;</a:t>
            </a:r>
            <a:r>
              <a:rPr lang="en-US" sz="2400" i="1"/>
              <a:t>initialization&gt;; &lt;continuation&gt;; &lt;next iteration</a:t>
            </a:r>
            <a:r>
              <a:rPr lang="en-US" i="1"/>
              <a:t>&gt; </a:t>
            </a:r>
            <a:r>
              <a:rPr lang="en-US" sz="2400" i="1"/>
              <a:t>)</a:t>
            </a:r>
            <a:r>
              <a:rPr lang="en-US" i="1" smtClean="0"/>
              <a:t> {</a:t>
            </a:r>
          </a:p>
          <a:p>
            <a:pPr eaLnBrk="1" hangingPunct="1">
              <a:buFontTx/>
              <a:buNone/>
            </a:pPr>
            <a:r>
              <a:rPr lang="en-US" sz="2400"/>
              <a:t>&lt; </a:t>
            </a:r>
            <a:r>
              <a:rPr lang="en-US" sz="2400" i="1"/>
              <a:t>statement list&gt;</a:t>
            </a:r>
            <a:endParaRPr lang="en-US" i="1" smtClean="0"/>
          </a:p>
          <a:p>
            <a:pPr eaLnBrk="1" hangingPunct="1">
              <a:buFontTx/>
              <a:buNone/>
            </a:pPr>
            <a:r>
              <a:rPr lang="en-US" smtClean="0"/>
              <a:t>}</a:t>
            </a:r>
          </a:p>
          <a:p>
            <a:pPr eaLnBrk="1" hangingPunct="1">
              <a:buFontTx/>
              <a:buNone/>
            </a:pPr>
            <a:endParaRPr lang="en-US" smtClean="0"/>
          </a:p>
          <a:p>
            <a:pPr eaLnBrk="1" hangingPunct="1"/>
            <a:r>
              <a:rPr lang="en-US" sz="2800"/>
              <a:t>Text that is not in &lt;meta-brackets&gt; must be given literally</a:t>
            </a:r>
          </a:p>
          <a:p>
            <a:pPr eaLnBrk="1" hangingPunct="1"/>
            <a:r>
              <a:rPr lang="en-US" sz="2800"/>
              <a:t>The </a:t>
            </a:r>
            <a:r>
              <a:rPr lang="en-US" sz="2800" b="1" i="1"/>
              <a:t>statement</a:t>
            </a:r>
            <a:r>
              <a:rPr lang="en-US" sz="2800"/>
              <a:t> sequence to be repeated is in the &lt;</a:t>
            </a:r>
            <a:r>
              <a:rPr lang="en-US" sz="2800" i="1"/>
              <a:t>statement list&gt;</a:t>
            </a:r>
            <a:endParaRPr lang="en-US" sz="2800"/>
          </a:p>
          <a:p>
            <a:pPr eaLnBrk="1" hangingPunct="1">
              <a:buFontTx/>
              <a:buNone/>
            </a:pPr>
            <a:endParaRPr lang="en-US" smtClean="0"/>
          </a:p>
          <a:p>
            <a:pPr eaLnBrk="1" hangingPunct="1"/>
            <a:endParaRPr lang="en-US" smtClean="0"/>
          </a:p>
        </p:txBody>
      </p:sp>
    </p:spTree>
    <p:extLst>
      <p:ext uri="{BB962C8B-B14F-4D97-AF65-F5344CB8AC3E}">
        <p14:creationId xmlns:p14="http://schemas.microsoft.com/office/powerpoint/2010/main" val="1175453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US" i="1" smtClean="0"/>
              <a:t>for</a:t>
            </a:r>
            <a:r>
              <a:rPr lang="en-US" smtClean="0"/>
              <a:t> Loop Syntax</a:t>
            </a:r>
          </a:p>
        </p:txBody>
      </p:sp>
      <p:sp>
        <p:nvSpPr>
          <p:cNvPr id="17410" name="Content Placeholder 2"/>
          <p:cNvSpPr>
            <a:spLocks noGrp="1"/>
          </p:cNvSpPr>
          <p:nvPr>
            <p:ph idx="1"/>
          </p:nvPr>
        </p:nvSpPr>
        <p:spPr/>
        <p:txBody>
          <a:bodyPr>
            <a:normAutofit/>
          </a:bodyPr>
          <a:lstStyle/>
          <a:p>
            <a:pPr eaLnBrk="1" hangingPunct="1">
              <a:buFontTx/>
              <a:buNone/>
            </a:pPr>
            <a:r>
              <a:rPr lang="en-US" dirty="0" smtClean="0"/>
              <a:t>for </a:t>
            </a:r>
            <a:r>
              <a:rPr lang="en-US" sz="2400" dirty="0"/>
              <a:t>( &lt;</a:t>
            </a:r>
            <a:r>
              <a:rPr lang="en-US" sz="2400" i="1" dirty="0"/>
              <a:t>initialization&gt;; &lt;continuation&gt;; &lt;next iteration</a:t>
            </a:r>
            <a:r>
              <a:rPr lang="en-US" i="1" dirty="0"/>
              <a:t>&gt; </a:t>
            </a:r>
            <a:r>
              <a:rPr lang="en-US" sz="2400" i="1" dirty="0"/>
              <a:t>)</a:t>
            </a:r>
            <a:r>
              <a:rPr lang="en-US" i="1" dirty="0" smtClean="0"/>
              <a:t> {</a:t>
            </a:r>
          </a:p>
          <a:p>
            <a:pPr eaLnBrk="1" hangingPunct="1">
              <a:buFontTx/>
              <a:buNone/>
            </a:pPr>
            <a:r>
              <a:rPr lang="en-US" sz="2400" dirty="0"/>
              <a:t>&lt; </a:t>
            </a:r>
            <a:r>
              <a:rPr lang="en-US" sz="2400" i="1" dirty="0"/>
              <a:t>statement list&gt;</a:t>
            </a:r>
            <a:endParaRPr lang="en-US" i="1" dirty="0" smtClean="0"/>
          </a:p>
          <a:p>
            <a:pPr eaLnBrk="1" hangingPunct="1">
              <a:buFontTx/>
              <a:buNone/>
            </a:pPr>
            <a:r>
              <a:rPr lang="en-US" dirty="0" smtClean="0"/>
              <a:t>}</a:t>
            </a:r>
          </a:p>
          <a:p>
            <a:pPr eaLnBrk="1" hangingPunct="1">
              <a:buFontTx/>
              <a:buNone/>
            </a:pPr>
            <a:endParaRPr lang="en-US" dirty="0" smtClean="0"/>
          </a:p>
          <a:p>
            <a:pPr eaLnBrk="1" hangingPunct="1"/>
            <a:r>
              <a:rPr lang="en-US" sz="2800" dirty="0"/>
              <a:t>&lt;</a:t>
            </a:r>
            <a:r>
              <a:rPr lang="en-US" sz="2800" dirty="0" smtClean="0"/>
              <a:t>statement list&gt; </a:t>
            </a:r>
            <a:r>
              <a:rPr lang="en-US" sz="2800" dirty="0"/>
              <a:t>is performed for each iteration</a:t>
            </a:r>
          </a:p>
          <a:p>
            <a:pPr eaLnBrk="1" hangingPunct="1"/>
            <a:r>
              <a:rPr lang="en-US" sz="2800" dirty="0"/>
              <a:t>Computer completes the whole statement sequence of the &lt;</a:t>
            </a:r>
            <a:r>
              <a:rPr lang="en-US" sz="2800" i="1" dirty="0"/>
              <a:t>statement list</a:t>
            </a:r>
            <a:r>
              <a:rPr lang="en-US" sz="2800" dirty="0"/>
              <a:t>&gt; before beginning the next iteration</a:t>
            </a:r>
          </a:p>
          <a:p>
            <a:pPr eaLnBrk="1" hangingPunct="1"/>
            <a:endParaRPr lang="en-US" dirty="0" smtClean="0"/>
          </a:p>
        </p:txBody>
      </p:sp>
    </p:spTree>
    <p:extLst>
      <p:ext uri="{BB962C8B-B14F-4D97-AF65-F5344CB8AC3E}">
        <p14:creationId xmlns:p14="http://schemas.microsoft.com/office/powerpoint/2010/main" val="8221986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i="1" smtClean="0"/>
              <a:t>for</a:t>
            </a:r>
            <a:r>
              <a:rPr lang="en-US" smtClean="0"/>
              <a:t> Loop Syntax</a:t>
            </a:r>
          </a:p>
        </p:txBody>
      </p:sp>
      <p:sp>
        <p:nvSpPr>
          <p:cNvPr id="18434" name="Content Placeholder 2"/>
          <p:cNvSpPr>
            <a:spLocks noGrp="1"/>
          </p:cNvSpPr>
          <p:nvPr>
            <p:ph idx="1"/>
          </p:nvPr>
        </p:nvSpPr>
        <p:spPr/>
        <p:txBody>
          <a:bodyPr/>
          <a:lstStyle/>
          <a:p>
            <a:pPr eaLnBrk="1" hangingPunct="1">
              <a:buFontTx/>
              <a:buNone/>
            </a:pPr>
            <a:r>
              <a:rPr lang="en-US" smtClean="0"/>
              <a:t>for </a:t>
            </a:r>
            <a:r>
              <a:rPr lang="en-US" sz="2400"/>
              <a:t>( &lt;</a:t>
            </a:r>
            <a:r>
              <a:rPr lang="en-US" sz="2400" i="1"/>
              <a:t>initialization&gt;; &lt;continuation&gt;; &lt;next iteration</a:t>
            </a:r>
            <a:r>
              <a:rPr lang="en-US" i="1"/>
              <a:t>&gt; </a:t>
            </a:r>
            <a:r>
              <a:rPr lang="en-US" sz="2400" i="1"/>
              <a:t>)</a:t>
            </a:r>
            <a:r>
              <a:rPr lang="en-US" i="1" smtClean="0"/>
              <a:t> {</a:t>
            </a:r>
          </a:p>
          <a:p>
            <a:pPr eaLnBrk="1" hangingPunct="1">
              <a:buFontTx/>
              <a:buNone/>
            </a:pPr>
            <a:r>
              <a:rPr lang="en-US" sz="2400"/>
              <a:t>&lt; </a:t>
            </a:r>
            <a:r>
              <a:rPr lang="en-US" sz="2400" i="1"/>
              <a:t>statement list&gt;</a:t>
            </a:r>
            <a:endParaRPr lang="en-US" i="1" smtClean="0"/>
          </a:p>
          <a:p>
            <a:pPr eaLnBrk="1" hangingPunct="1">
              <a:buFontTx/>
              <a:buNone/>
            </a:pPr>
            <a:r>
              <a:rPr lang="en-US" smtClean="0"/>
              <a:t>}</a:t>
            </a:r>
          </a:p>
          <a:p>
            <a:pPr eaLnBrk="1" hangingPunct="1">
              <a:buFontTx/>
              <a:buNone/>
            </a:pPr>
            <a:endParaRPr lang="en-US" smtClean="0"/>
          </a:p>
          <a:p>
            <a:pPr eaLnBrk="1" hangingPunct="1"/>
            <a:r>
              <a:rPr lang="en-US" sz="2800"/>
              <a:t>Three operations in the parentheses of the for loop </a:t>
            </a:r>
            <a:r>
              <a:rPr lang="en-US" sz="2800" i="1"/>
              <a:t>control the number of times </a:t>
            </a:r>
            <a:r>
              <a:rPr lang="en-US" sz="2800"/>
              <a:t>the loop iterates</a:t>
            </a:r>
          </a:p>
          <a:p>
            <a:pPr eaLnBrk="1" hangingPunct="1"/>
            <a:r>
              <a:rPr lang="en-US" sz="2800"/>
              <a:t>Called the </a:t>
            </a:r>
            <a:r>
              <a:rPr lang="en-US" sz="2800" i="1"/>
              <a:t>control specification</a:t>
            </a:r>
            <a:endParaRPr lang="en-US" smtClean="0"/>
          </a:p>
        </p:txBody>
      </p:sp>
    </p:spTree>
    <p:extLst>
      <p:ext uri="{BB962C8B-B14F-4D97-AF65-F5344CB8AC3E}">
        <p14:creationId xmlns:p14="http://schemas.microsoft.com/office/powerpoint/2010/main" val="745384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r>
              <a:rPr lang="en-US" i="1" smtClean="0"/>
              <a:t>for</a:t>
            </a:r>
            <a:r>
              <a:rPr lang="en-US" smtClean="0"/>
              <a:t> Loop Syntax</a:t>
            </a:r>
          </a:p>
        </p:txBody>
      </p:sp>
      <p:sp>
        <p:nvSpPr>
          <p:cNvPr id="19458" name="Content Placeholder 2"/>
          <p:cNvSpPr>
            <a:spLocks noGrp="1"/>
          </p:cNvSpPr>
          <p:nvPr>
            <p:ph idx="1"/>
          </p:nvPr>
        </p:nvSpPr>
        <p:spPr/>
        <p:txBody>
          <a:bodyPr/>
          <a:lstStyle/>
          <a:p>
            <a:pPr eaLnBrk="1" hangingPunct="1">
              <a:buFontTx/>
              <a:buNone/>
            </a:pPr>
            <a:r>
              <a:rPr lang="en-US" smtClean="0"/>
              <a:t>for </a:t>
            </a:r>
            <a:r>
              <a:rPr lang="en-US" sz="2400"/>
              <a:t>(</a:t>
            </a:r>
            <a:r>
              <a:rPr lang="en-US" sz="2400" i="1"/>
              <a:t>j = 1; j &lt; = 3; j = j + 1</a:t>
            </a:r>
            <a:r>
              <a:rPr lang="en-US" i="1"/>
              <a:t> </a:t>
            </a:r>
            <a:r>
              <a:rPr lang="en-US" sz="2400" i="1"/>
              <a:t>)</a:t>
            </a:r>
            <a:r>
              <a:rPr lang="en-US" i="1" smtClean="0"/>
              <a:t> {</a:t>
            </a:r>
          </a:p>
          <a:p>
            <a:pPr eaLnBrk="1" hangingPunct="1">
              <a:buFontTx/>
              <a:buNone/>
            </a:pPr>
            <a:r>
              <a:rPr lang="en-US" sz="2400"/>
              <a:t>&lt; </a:t>
            </a:r>
            <a:r>
              <a:rPr lang="en-US" sz="2400" i="1"/>
              <a:t>statement list&gt;</a:t>
            </a:r>
            <a:endParaRPr lang="en-US" i="1" smtClean="0"/>
          </a:p>
          <a:p>
            <a:pPr eaLnBrk="1" hangingPunct="1">
              <a:buFontTx/>
              <a:buNone/>
            </a:pPr>
            <a:r>
              <a:rPr lang="en-US" smtClean="0"/>
              <a:t>}</a:t>
            </a:r>
          </a:p>
          <a:p>
            <a:pPr eaLnBrk="1" hangingPunct="1">
              <a:buFontTx/>
              <a:buNone/>
            </a:pPr>
            <a:endParaRPr lang="en-US" smtClean="0"/>
          </a:p>
          <a:p>
            <a:pPr eaLnBrk="1" hangingPunct="1"/>
            <a:r>
              <a:rPr lang="en-US" sz="2800"/>
              <a:t>Use an iteration variable</a:t>
            </a:r>
          </a:p>
          <a:p>
            <a:pPr eaLnBrk="1" hangingPunct="1"/>
            <a:r>
              <a:rPr lang="en-US" sz="2800"/>
              <a:t>Iteration variables are normal variables and must be declared</a:t>
            </a:r>
          </a:p>
          <a:p>
            <a:pPr eaLnBrk="1" hangingPunct="1"/>
            <a:r>
              <a:rPr lang="en-US" sz="2800"/>
              <a:t>This example uses j as the iteration variable</a:t>
            </a:r>
          </a:p>
        </p:txBody>
      </p:sp>
    </p:spTree>
    <p:extLst>
      <p:ext uri="{BB962C8B-B14F-4D97-AF65-F5344CB8AC3E}">
        <p14:creationId xmlns:p14="http://schemas.microsoft.com/office/powerpoint/2010/main" val="20141758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US" i="1" smtClean="0"/>
              <a:t>for</a:t>
            </a:r>
            <a:r>
              <a:rPr lang="en-US" smtClean="0"/>
              <a:t> Loop Syntax</a:t>
            </a:r>
          </a:p>
        </p:txBody>
      </p:sp>
      <p:sp>
        <p:nvSpPr>
          <p:cNvPr id="3" name="Content Placeholder 2"/>
          <p:cNvSpPr>
            <a:spLocks noGrp="1"/>
          </p:cNvSpPr>
          <p:nvPr>
            <p:ph idx="1"/>
          </p:nvPr>
        </p:nvSpPr>
        <p:spPr/>
        <p:txBody>
          <a:bodyPr/>
          <a:lstStyle/>
          <a:p>
            <a:pPr eaLnBrk="1" hangingPunct="1">
              <a:buFontTx/>
              <a:buNone/>
              <a:defRPr/>
            </a:pPr>
            <a:r>
              <a:rPr lang="en-US" dirty="0" smtClean="0"/>
              <a:t>for </a:t>
            </a:r>
            <a:r>
              <a:rPr lang="en-US" sz="2400" dirty="0"/>
              <a:t>( </a:t>
            </a:r>
            <a:r>
              <a:rPr lang="en-US" sz="2400" b="1" dirty="0">
                <a:solidFill>
                  <a:schemeClr val="accent2">
                    <a:lumMod val="75000"/>
                  </a:schemeClr>
                </a:solidFill>
              </a:rPr>
              <a:t>&lt;</a:t>
            </a:r>
            <a:r>
              <a:rPr lang="en-US" sz="2400" b="1" i="1" dirty="0">
                <a:solidFill>
                  <a:schemeClr val="accent2">
                    <a:lumMod val="75000"/>
                  </a:schemeClr>
                </a:solidFill>
              </a:rPr>
              <a:t>initialization&gt;</a:t>
            </a:r>
            <a:r>
              <a:rPr lang="en-US" sz="2400" i="1" dirty="0"/>
              <a:t>; &lt;continuation&gt;; &lt;next iteration</a:t>
            </a:r>
            <a:r>
              <a:rPr lang="en-US" i="1" dirty="0"/>
              <a:t>&gt; </a:t>
            </a:r>
            <a:r>
              <a:rPr lang="en-US" sz="2400" i="1" dirty="0"/>
              <a:t>)</a:t>
            </a:r>
            <a:r>
              <a:rPr lang="en-US" i="1" dirty="0" smtClean="0"/>
              <a:t> {</a:t>
            </a:r>
          </a:p>
          <a:p>
            <a:pPr eaLnBrk="1" hangingPunct="1">
              <a:buFontTx/>
              <a:buNone/>
              <a:defRPr/>
            </a:pPr>
            <a:r>
              <a:rPr lang="en-US" sz="2400" dirty="0"/>
              <a:t>&lt; </a:t>
            </a:r>
            <a:r>
              <a:rPr lang="en-US" sz="2400" i="1" dirty="0"/>
              <a:t>statement list&gt;</a:t>
            </a:r>
            <a:endParaRPr lang="en-US" i="1" dirty="0" smtClean="0"/>
          </a:p>
          <a:p>
            <a:pPr eaLnBrk="1" hangingPunct="1">
              <a:buFontTx/>
              <a:buNone/>
              <a:defRPr/>
            </a:pPr>
            <a:r>
              <a:rPr lang="en-US" dirty="0" smtClean="0"/>
              <a:t>}</a:t>
            </a:r>
          </a:p>
          <a:p>
            <a:pPr eaLnBrk="1" hangingPunct="1">
              <a:buFontTx/>
              <a:buNone/>
              <a:defRPr/>
            </a:pPr>
            <a:endParaRPr lang="en-US" dirty="0" smtClean="0"/>
          </a:p>
          <a:p>
            <a:pPr eaLnBrk="1" hangingPunct="1">
              <a:defRPr/>
            </a:pPr>
            <a:r>
              <a:rPr lang="en-US" sz="2800" b="1" dirty="0">
                <a:solidFill>
                  <a:schemeClr val="accent2">
                    <a:lumMod val="75000"/>
                  </a:schemeClr>
                </a:solidFill>
              </a:rPr>
              <a:t>&lt;</a:t>
            </a:r>
            <a:r>
              <a:rPr lang="en-US" sz="2800" b="1" i="1" dirty="0">
                <a:solidFill>
                  <a:schemeClr val="accent2">
                    <a:lumMod val="75000"/>
                  </a:schemeClr>
                </a:solidFill>
              </a:rPr>
              <a:t>initialization&gt; </a:t>
            </a:r>
            <a:r>
              <a:rPr lang="en-US" sz="2800" dirty="0"/>
              <a:t>sets the iteration variable’s value for the first (if any) iteration of the loop</a:t>
            </a:r>
          </a:p>
        </p:txBody>
      </p:sp>
    </p:spTree>
    <p:extLst>
      <p:ext uri="{BB962C8B-B14F-4D97-AF65-F5344CB8AC3E}">
        <p14:creationId xmlns:p14="http://schemas.microsoft.com/office/powerpoint/2010/main" val="7738861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en-US" i="1" smtClean="0"/>
              <a:t>for</a:t>
            </a:r>
            <a:r>
              <a:rPr lang="en-US" smtClean="0"/>
              <a:t> Loop Syntax</a:t>
            </a:r>
          </a:p>
        </p:txBody>
      </p:sp>
      <p:sp>
        <p:nvSpPr>
          <p:cNvPr id="3" name="Content Placeholder 2"/>
          <p:cNvSpPr>
            <a:spLocks noGrp="1"/>
          </p:cNvSpPr>
          <p:nvPr>
            <p:ph idx="1"/>
          </p:nvPr>
        </p:nvSpPr>
        <p:spPr/>
        <p:txBody>
          <a:bodyPr>
            <a:normAutofit lnSpcReduction="10000"/>
          </a:bodyPr>
          <a:lstStyle/>
          <a:p>
            <a:pPr eaLnBrk="1" hangingPunct="1">
              <a:buFontTx/>
              <a:buNone/>
              <a:defRPr/>
            </a:pPr>
            <a:r>
              <a:rPr lang="en-US" dirty="0" smtClean="0"/>
              <a:t>for </a:t>
            </a:r>
            <a:r>
              <a:rPr lang="en-US" sz="2400" dirty="0"/>
              <a:t>( &lt;</a:t>
            </a:r>
            <a:r>
              <a:rPr lang="en-US" sz="2400" i="1" dirty="0"/>
              <a:t>initialization&gt;; </a:t>
            </a:r>
            <a:r>
              <a:rPr lang="en-US" sz="2400" b="1" i="1" dirty="0">
                <a:solidFill>
                  <a:schemeClr val="accent2">
                    <a:lumMod val="75000"/>
                  </a:schemeClr>
                </a:solidFill>
              </a:rPr>
              <a:t>&lt;continuation&gt;</a:t>
            </a:r>
            <a:r>
              <a:rPr lang="en-US" sz="2400" i="1" dirty="0"/>
              <a:t>; &lt;next iteration</a:t>
            </a:r>
            <a:r>
              <a:rPr lang="en-US" i="1" dirty="0"/>
              <a:t>&gt; </a:t>
            </a:r>
            <a:r>
              <a:rPr lang="en-US" sz="2400" i="1" dirty="0"/>
              <a:t>)</a:t>
            </a:r>
            <a:r>
              <a:rPr lang="en-US" i="1" dirty="0" smtClean="0"/>
              <a:t> {</a:t>
            </a:r>
          </a:p>
          <a:p>
            <a:pPr eaLnBrk="1" hangingPunct="1">
              <a:buFontTx/>
              <a:buNone/>
              <a:defRPr/>
            </a:pPr>
            <a:r>
              <a:rPr lang="en-US" sz="2400" dirty="0"/>
              <a:t>&lt; </a:t>
            </a:r>
            <a:r>
              <a:rPr lang="en-US" sz="2400" i="1" dirty="0"/>
              <a:t>statement list&gt;</a:t>
            </a:r>
            <a:endParaRPr lang="en-US" i="1" dirty="0" smtClean="0"/>
          </a:p>
          <a:p>
            <a:pPr eaLnBrk="1" hangingPunct="1">
              <a:buFontTx/>
              <a:buNone/>
              <a:defRPr/>
            </a:pPr>
            <a:r>
              <a:rPr lang="en-US" dirty="0" smtClean="0"/>
              <a:t>}</a:t>
            </a:r>
          </a:p>
          <a:p>
            <a:pPr eaLnBrk="1" hangingPunct="1">
              <a:buFontTx/>
              <a:buNone/>
              <a:defRPr/>
            </a:pPr>
            <a:endParaRPr lang="en-US" dirty="0" smtClean="0"/>
          </a:p>
          <a:p>
            <a:pPr eaLnBrk="1" hangingPunct="1">
              <a:defRPr/>
            </a:pPr>
            <a:r>
              <a:rPr lang="en-US" sz="2800" b="1" dirty="0">
                <a:solidFill>
                  <a:schemeClr val="accent2">
                    <a:lumMod val="75000"/>
                  </a:schemeClr>
                </a:solidFill>
              </a:rPr>
              <a:t>&lt;</a:t>
            </a:r>
            <a:r>
              <a:rPr lang="en-US" sz="2800" b="1" i="1" dirty="0">
                <a:solidFill>
                  <a:schemeClr val="accent2">
                    <a:lumMod val="75000"/>
                  </a:schemeClr>
                </a:solidFill>
              </a:rPr>
              <a:t>continuation&gt; </a:t>
            </a:r>
            <a:r>
              <a:rPr lang="en-US" sz="2800" dirty="0"/>
              <a:t>has the same form as the predicate in a conditional statement</a:t>
            </a:r>
          </a:p>
          <a:p>
            <a:pPr eaLnBrk="1" hangingPunct="1">
              <a:defRPr/>
            </a:pPr>
            <a:r>
              <a:rPr lang="en-US" sz="2800" dirty="0"/>
              <a:t>If the </a:t>
            </a:r>
            <a:r>
              <a:rPr lang="en-US" sz="2800" b="1" dirty="0">
                <a:solidFill>
                  <a:schemeClr val="accent2">
                    <a:lumMod val="75000"/>
                  </a:schemeClr>
                </a:solidFill>
              </a:rPr>
              <a:t>&lt;continuation&gt; </a:t>
            </a:r>
            <a:r>
              <a:rPr lang="en-US" sz="2800" dirty="0"/>
              <a:t>test is false outcome, the loop terminates and &lt;</a:t>
            </a:r>
            <a:r>
              <a:rPr lang="en-US" sz="2800" i="1" dirty="0"/>
              <a:t>statement list</a:t>
            </a:r>
            <a:r>
              <a:rPr lang="en-US" sz="2800" dirty="0"/>
              <a:t>&gt; </a:t>
            </a:r>
            <a:br>
              <a:rPr lang="en-US" sz="2800" dirty="0"/>
            </a:br>
            <a:r>
              <a:rPr lang="en-US" sz="2800" dirty="0"/>
              <a:t>is skipped</a:t>
            </a:r>
          </a:p>
        </p:txBody>
      </p:sp>
    </p:spTree>
    <p:extLst>
      <p:ext uri="{BB962C8B-B14F-4D97-AF65-F5344CB8AC3E}">
        <p14:creationId xmlns:p14="http://schemas.microsoft.com/office/powerpoint/2010/main" val="332195055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TotalTime>
  <Words>1210</Words>
  <Application>Microsoft Office PowerPoint</Application>
  <PresentationFormat>Widescreen</PresentationFormat>
  <Paragraphs>145</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Trebuchet MS</vt:lpstr>
      <vt:lpstr>Wingdings 3</vt:lpstr>
      <vt:lpstr>Facet</vt:lpstr>
      <vt:lpstr>Loops and Arrays</vt:lpstr>
      <vt:lpstr>Learning Objectives</vt:lpstr>
      <vt:lpstr>Terminology</vt:lpstr>
      <vt:lpstr>for Loop Syntax</vt:lpstr>
      <vt:lpstr>for Loop Syntax</vt:lpstr>
      <vt:lpstr>for Loop Syntax</vt:lpstr>
      <vt:lpstr>for Loop Syntax</vt:lpstr>
      <vt:lpstr>for Loop Syntax</vt:lpstr>
      <vt:lpstr>for Loop Syntax</vt:lpstr>
      <vt:lpstr>for Loop Syntax</vt:lpstr>
      <vt:lpstr>for Loop Syntax</vt:lpstr>
      <vt:lpstr>for Loop</vt:lpstr>
      <vt:lpstr>for Sequence</vt:lpstr>
      <vt:lpstr>for Example</vt:lpstr>
      <vt:lpstr>Continuation/Termination Test</vt:lpstr>
      <vt:lpstr>Step-by-Step</vt:lpstr>
      <vt:lpstr>Iteration Variable does Math!</vt:lpstr>
      <vt:lpstr>for Loop Practice: Heads/Tails</vt:lpstr>
      <vt:lpstr>PowerPoint Presentation</vt:lpstr>
      <vt:lpstr>Conditional Operators</vt:lpstr>
      <vt:lpstr>Indexing</vt:lpstr>
      <vt:lpstr>Arrays [1]</vt:lpstr>
      <vt:lpstr>Arrays [2]</vt:lpstr>
      <vt:lpstr>Arrays [3]</vt:lpstr>
      <vt:lpstr>Arrays [4]</vt:lpstr>
      <vt:lpstr>WFI and Arrays</vt:lpstr>
      <vt:lpstr>Summary</vt:lpstr>
      <vt:lpstr>Summary</vt:lpstr>
      <vt:lpstr>Summary</vt:lpstr>
      <vt:lpstr>Summary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Loops and Arrays</dc:title>
  <dc:creator>bina</dc:creator>
  <cp:lastModifiedBy>bina</cp:lastModifiedBy>
  <cp:revision>4</cp:revision>
  <dcterms:created xsi:type="dcterms:W3CDTF">2016-04-22T11:21:13Z</dcterms:created>
  <dcterms:modified xsi:type="dcterms:W3CDTF">2017-04-21T12:16:47Z</dcterms:modified>
</cp:coreProperties>
</file>