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4" r:id="rId3"/>
    <p:sldId id="263" r:id="rId4"/>
    <p:sldId id="267" r:id="rId5"/>
    <p:sldId id="268" r:id="rId6"/>
    <p:sldId id="269" r:id="rId7"/>
    <p:sldId id="270" r:id="rId8"/>
    <p:sldId id="271" r:id="rId9"/>
    <p:sldId id="273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F33E0-6F8B-4975-9064-0251283A1C3D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888E2-E24E-4556-B4AD-0E8A8F63A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CCB58-085E-45B5-95C9-8E4087DC3A6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4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50718-9CA8-4C23-B606-94ECDF5FC338}" type="datetime1">
              <a:rPr lang="en-US" smtClean="0"/>
              <a:t>3/27/2017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B99F1-361C-4667-890B-DA1845615F76}" type="datetime1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343B-6D76-4124-A3C9-4D5725BEE8A0}" type="datetime1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E6A58-47AA-490C-B20F-C5028FFC8817}" type="datetime1">
              <a:rPr lang="en-US" smtClean="0"/>
              <a:t>3/27/2017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7DC8AA-9849-4334-B4E8-CC07F675D342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C945-E7AF-4652-B6F0-D53119E7991F}" type="datetime1">
              <a:rPr lang="en-US" smtClean="0"/>
              <a:t>3/27/2017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7D12-04A0-4744-BADB-ACDA14779257}" type="datetime1">
              <a:rPr lang="en-US" smtClean="0"/>
              <a:t>3/27/2017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8450-CC2E-45D6-9582-FEF47C03AE95}" type="datetime1">
              <a:rPr lang="en-US" smtClean="0"/>
              <a:t>3/27/2017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985D-EE99-42D9-8428-67611D469A9D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5AF53D-C237-436B-9437-8FD33DD6D4C6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C6DB6BC-B13D-4F39-83B6-91DA8610485E}" type="datetime1">
              <a:rPr lang="en-US" smtClean="0"/>
              <a:t>3/27/2017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C01A47E-AA38-4C56-AC5F-9CAB7147FF2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3.gif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JavaScript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1CA51-C613-435C-9BFF-36AF8587AE06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08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HTML5+DOM (Document Object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 matter what </a:t>
            </a:r>
            <a:r>
              <a:rPr lang="en-US" dirty="0"/>
              <a:t>the </a:t>
            </a:r>
            <a:r>
              <a:rPr lang="en-US" dirty="0" smtClean="0"/>
              <a:t>backend, </a:t>
            </a:r>
            <a:r>
              <a:rPr lang="en-US" dirty="0"/>
              <a:t>HTML and JavaScript are the </a:t>
            </a:r>
            <a:r>
              <a:rPr lang="en-US" dirty="0" smtClean="0"/>
              <a:t>technologies </a:t>
            </a:r>
            <a:r>
              <a:rPr lang="en-US" dirty="0"/>
              <a:t>for all web </a:t>
            </a:r>
            <a:r>
              <a:rPr lang="en-US" dirty="0" smtClean="0"/>
              <a:t>developers</a:t>
            </a:r>
            <a:r>
              <a:rPr lang="en-US" dirty="0"/>
              <a:t> </a:t>
            </a:r>
            <a:r>
              <a:rPr lang="en-US" dirty="0" smtClean="0"/>
              <a:t>for front end.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92" y="2895600"/>
            <a:ext cx="8225774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38AA-5C83-4ABC-9460-AC31254921B4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80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DOM </a:t>
            </a:r>
            <a:r>
              <a:rPr lang="en-US" sz="1800" dirty="0"/>
              <a:t>(https://</a:t>
            </a:r>
            <a:r>
              <a:rPr lang="en-US" sz="1800" dirty="0" smtClean="0"/>
              <a:t>www.w3schools.com/js/js_htmldom.asp)</a:t>
            </a:r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3/27/2017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11</a:t>
            </a:fld>
            <a:endParaRPr lang="en-US"/>
          </a:p>
        </p:txBody>
      </p:sp>
      <p:pic>
        <p:nvPicPr>
          <p:cNvPr id="1026" name="Picture 2" descr="DOM HTML tre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429000"/>
            <a:ext cx="462915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43000" y="2057400"/>
            <a:ext cx="77043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 the HTML DOM, JavaScript can access and change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the elements of an HTML document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DOM provides a tree structure (hierarchical) structure to HTML elements.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91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2B208-5DCD-4782-B6D7-9E2B060CDABF}" type="datetime1">
              <a:rPr lang="en-US" smtClean="0"/>
              <a:t>3/27/2017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introduced the third major element of our web page design: JS.</a:t>
            </a:r>
          </a:p>
          <a:p>
            <a:r>
              <a:rPr lang="en-US" dirty="0" smtClean="0"/>
              <a:t>We will develop this further in the next few weeks.</a:t>
            </a:r>
          </a:p>
          <a:p>
            <a:r>
              <a:rPr lang="en-US" dirty="0" smtClean="0"/>
              <a:t>We will also add JS libraries to make the web page “responsive” and to work on different types of devices such as phone, tablet, laptop, </a:t>
            </a:r>
            <a:r>
              <a:rPr lang="en-US" dirty="0" smtClean="0"/>
              <a:t>automobiles dashboards, etc.</a:t>
            </a:r>
          </a:p>
          <a:p>
            <a:r>
              <a:rPr lang="en-US" dirty="0" smtClean="0"/>
              <a:t>More importantly JS is a programming language: we will also learn </a:t>
            </a:r>
            <a:r>
              <a:rPr lang="en-US" smtClean="0"/>
              <a:t>the programming </a:t>
            </a:r>
            <a:r>
              <a:rPr lang="en-US" dirty="0" smtClean="0"/>
              <a:t>elements </a:t>
            </a:r>
            <a:r>
              <a:rPr lang="en-US" smtClean="0"/>
              <a:t>of this language.</a:t>
            </a:r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451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will begin with simple exercises on HTML (UI)+JS (control/action)+CSS (style)</a:t>
            </a:r>
            <a:endParaRPr lang="en-US" dirty="0"/>
          </a:p>
          <a:p>
            <a:r>
              <a:rPr lang="en-US" dirty="0" smtClean="0"/>
              <a:t>HTML provides the user interface (UI) and the structure for the web page</a:t>
            </a:r>
          </a:p>
          <a:p>
            <a:r>
              <a:rPr lang="en-US" dirty="0" smtClean="0"/>
              <a:t>CSS provides the style such as color, font size etc.</a:t>
            </a:r>
          </a:p>
          <a:p>
            <a:r>
              <a:rPr lang="en-US" dirty="0" smtClean="0"/>
              <a:t>JS (Java Script) provides the action and computation.</a:t>
            </a:r>
          </a:p>
          <a:p>
            <a:r>
              <a:rPr lang="en-US" dirty="0" smtClean="0"/>
              <a:t>We have already worked on simple HTML tags and CSS commands.</a:t>
            </a:r>
          </a:p>
          <a:p>
            <a:r>
              <a:rPr lang="en-US" dirty="0" smtClean="0"/>
              <a:t>Here we will work on learning basic elements of JS.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AB5F-C510-4A4A-A9BD-D3BA2A52A38A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98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– Style --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HTML  provides structure</a:t>
            </a:r>
          </a:p>
          <a:p>
            <a:r>
              <a:rPr lang="en-US" dirty="0" smtClean="0"/>
              <a:t>CSS provides </a:t>
            </a:r>
            <a:r>
              <a:rPr lang="en-US" dirty="0"/>
              <a:t>style; CSS provides style attributes for the HTML selector </a:t>
            </a:r>
            <a:r>
              <a:rPr lang="en-US" dirty="0" smtClean="0"/>
              <a:t>tags</a:t>
            </a:r>
          </a:p>
          <a:p>
            <a:r>
              <a:rPr lang="en-US" dirty="0" err="1" smtClean="0"/>
              <a:t>Javascript</a:t>
            </a:r>
            <a:r>
              <a:rPr lang="en-US" dirty="0" smtClean="0"/>
              <a:t> (JS) provides control for interaction and operations</a:t>
            </a:r>
          </a:p>
          <a:p>
            <a:r>
              <a:rPr lang="en-US" dirty="0"/>
              <a:t>JS provides functions that can be called to perform operations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B20B6-FB41-4FEF-956F-A9E5B2761D53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A47E-AA38-4C56-AC5F-9CAB7147FF2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40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with all three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200" dirty="0"/>
              <a:t>&lt;!DOCTYPE html</a:t>
            </a:r>
            <a:r>
              <a:rPr lang="en-US" sz="6200" dirty="0" smtClean="0"/>
              <a:t>&gt;</a:t>
            </a:r>
            <a:endParaRPr lang="en-US" sz="6200" dirty="0"/>
          </a:p>
          <a:p>
            <a:pPr marL="0" indent="0">
              <a:buNone/>
            </a:pPr>
            <a:r>
              <a:rPr lang="en-US" sz="6200" dirty="0"/>
              <a:t>&lt;head&gt;</a:t>
            </a:r>
          </a:p>
          <a:p>
            <a:pPr marL="0" indent="0">
              <a:buNone/>
            </a:pPr>
            <a:r>
              <a:rPr lang="en-US" sz="6200" dirty="0"/>
              <a:t>             &lt;title&gt; My first JavaScript &lt;/title</a:t>
            </a:r>
            <a:r>
              <a:rPr lang="en-US" sz="6200" dirty="0" smtClean="0"/>
              <a:t>&gt;</a:t>
            </a:r>
          </a:p>
          <a:p>
            <a:pPr marL="0" indent="0">
              <a:buNone/>
            </a:pPr>
            <a:r>
              <a:rPr lang="en-US" sz="6200" dirty="0" smtClean="0"/>
              <a:t>&lt;</a:t>
            </a:r>
            <a:r>
              <a:rPr lang="en-US" sz="6200" dirty="0"/>
              <a:t>style&gt;</a:t>
            </a:r>
          </a:p>
          <a:p>
            <a:pPr marL="0" indent="0">
              <a:buNone/>
            </a:pPr>
            <a:r>
              <a:rPr lang="en-US" sz="6200" dirty="0" smtClean="0"/>
              <a:t>     h1{color</a:t>
            </a:r>
            <a:r>
              <a:rPr lang="en-US" sz="6200" dirty="0"/>
              <a:t>: blue}</a:t>
            </a:r>
          </a:p>
          <a:p>
            <a:pPr marL="0" indent="0">
              <a:buNone/>
            </a:pPr>
            <a:r>
              <a:rPr lang="en-US" sz="6200" dirty="0"/>
              <a:t>&lt;/style&gt;</a:t>
            </a:r>
          </a:p>
          <a:p>
            <a:pPr marL="0" indent="0">
              <a:buNone/>
            </a:pPr>
            <a:r>
              <a:rPr lang="en-US" sz="6200" dirty="0"/>
              <a:t>&lt;/head&gt;</a:t>
            </a:r>
          </a:p>
          <a:p>
            <a:pPr marL="0" indent="0">
              <a:buNone/>
            </a:pPr>
            <a:endParaRPr lang="en-US" sz="6200" dirty="0" smtClean="0"/>
          </a:p>
          <a:p>
            <a:pPr marL="0" indent="0">
              <a:buNone/>
            </a:pPr>
            <a:r>
              <a:rPr lang="en-US" sz="6200" dirty="0" smtClean="0"/>
              <a:t>&lt;</a:t>
            </a:r>
            <a:r>
              <a:rPr lang="en-US" sz="6200" dirty="0"/>
              <a:t>body&gt;</a:t>
            </a:r>
          </a:p>
          <a:p>
            <a:pPr marL="0" indent="0">
              <a:buNone/>
            </a:pPr>
            <a:r>
              <a:rPr lang="en-US" sz="6200" dirty="0"/>
              <a:t>	&lt;h1&gt; </a:t>
            </a:r>
          </a:p>
          <a:p>
            <a:pPr marL="0" indent="0">
              <a:buNone/>
            </a:pPr>
            <a:r>
              <a:rPr lang="en-US" sz="6200" dirty="0"/>
              <a:t>	&lt;script&gt;</a:t>
            </a:r>
          </a:p>
          <a:p>
            <a:pPr marL="0" indent="0">
              <a:buNone/>
            </a:pPr>
            <a:r>
              <a:rPr lang="en-US" sz="6200" dirty="0"/>
              <a:t>		</a:t>
            </a:r>
            <a:r>
              <a:rPr lang="en-US" sz="6200" dirty="0" err="1"/>
              <a:t>document.write</a:t>
            </a:r>
            <a:r>
              <a:rPr lang="en-US" sz="6200" dirty="0"/>
              <a:t>("Hello World!")</a:t>
            </a:r>
          </a:p>
          <a:p>
            <a:pPr marL="0" indent="0">
              <a:buNone/>
            </a:pPr>
            <a:r>
              <a:rPr lang="en-US" sz="6200" dirty="0"/>
              <a:t>		&lt;/script&gt;</a:t>
            </a:r>
          </a:p>
          <a:p>
            <a:pPr marL="0" indent="0">
              <a:buNone/>
            </a:pPr>
            <a:r>
              <a:rPr lang="en-US" sz="6200" dirty="0"/>
              <a:t>	&lt;/h1&gt;</a:t>
            </a:r>
          </a:p>
          <a:p>
            <a:pPr marL="0" indent="0">
              <a:buNone/>
            </a:pPr>
            <a:r>
              <a:rPr lang="en-US" sz="6200" dirty="0"/>
              <a:t>&lt;/body&gt;</a:t>
            </a:r>
          </a:p>
          <a:p>
            <a:pPr marL="0" indent="0">
              <a:buNone/>
            </a:pPr>
            <a:endParaRPr lang="en-US" sz="6200" dirty="0" smtClean="0"/>
          </a:p>
          <a:p>
            <a:pPr marL="0" indent="0">
              <a:buNone/>
            </a:pPr>
            <a:r>
              <a:rPr lang="en-US" sz="6200" dirty="0" smtClean="0"/>
              <a:t>&lt;/</a:t>
            </a:r>
            <a:r>
              <a:rPr lang="en-US" sz="6200" dirty="0"/>
              <a:t>html</a:t>
            </a:r>
            <a:r>
              <a:rPr lang="en-US" sz="6200" dirty="0" smtClean="0"/>
              <a:t>&gt;</a:t>
            </a:r>
            <a:endParaRPr lang="en-US" sz="6200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828800"/>
            <a:ext cx="4419600" cy="1371600"/>
          </a:xfrm>
          <a:prstGeom prst="roundRect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648200" y="205740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dirty="0" smtClean="0"/>
              <a:t>ead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28600" y="3429000"/>
            <a:ext cx="4953000" cy="1981200"/>
          </a:xfrm>
          <a:prstGeom prst="roundRect">
            <a:avLst/>
          </a:prstGeom>
          <a:solidFill>
            <a:srgbClr val="0070C0">
              <a:alpha val="1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29797" y="3962400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ody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905000" y="2667000"/>
            <a:ext cx="3962400" cy="381000"/>
          </a:xfrm>
          <a:prstGeom prst="straightConnector1">
            <a:avLst/>
          </a:prstGeom>
          <a:ln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867400" y="2874220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Style/</a:t>
            </a:r>
            <a:r>
              <a:rPr lang="en-US" dirty="0" err="1" smtClean="0"/>
              <a:t>css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191000" y="4419600"/>
            <a:ext cx="2895600" cy="533400"/>
          </a:xfrm>
          <a:prstGeom prst="straightConnector1">
            <a:avLst/>
          </a:prstGeom>
          <a:ln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86600" y="5029200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Script/</a:t>
            </a:r>
            <a:r>
              <a:rPr lang="en-US" dirty="0" err="1" smtClean="0"/>
              <a:t>js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52400" y="1295400"/>
            <a:ext cx="5230296" cy="4953000"/>
          </a:xfrm>
          <a:prstGeom prst="roundRect">
            <a:avLst/>
          </a:prstGeom>
          <a:solidFill>
            <a:srgbClr val="7030A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B2F5-8693-4D6D-812D-A1979EAB4E6A}" type="datetime1">
              <a:rPr lang="en-US" smtClean="0"/>
              <a:t>3/27/2017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9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28600" y="3429000"/>
            <a:ext cx="4953000" cy="1981200"/>
          </a:xfrm>
          <a:prstGeom prst="roundRect">
            <a:avLst/>
          </a:prstGeom>
          <a:solidFill>
            <a:srgbClr val="0070C0">
              <a:alpha val="1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52400" y="1295400"/>
            <a:ext cx="5230296" cy="4495800"/>
          </a:xfrm>
          <a:prstGeom prst="roundRect">
            <a:avLst/>
          </a:prstGeom>
          <a:solidFill>
            <a:srgbClr val="7030A0">
              <a:alpha val="1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files for style and scripts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8600" y="1828800"/>
            <a:ext cx="4419600" cy="1371600"/>
          </a:xfrm>
          <a:prstGeom prst="roundRect">
            <a:avLst/>
          </a:prstGeom>
          <a:solidFill>
            <a:schemeClr val="accent1">
              <a:alpha val="1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200" dirty="0"/>
              <a:t>&lt;!DOCTYPE html</a:t>
            </a:r>
            <a:r>
              <a:rPr lang="en-US" sz="6200" dirty="0" smtClean="0"/>
              <a:t>&gt;</a:t>
            </a:r>
            <a:endParaRPr lang="en-US" sz="6200" dirty="0"/>
          </a:p>
          <a:p>
            <a:pPr marL="0" indent="0">
              <a:buNone/>
            </a:pPr>
            <a:r>
              <a:rPr lang="en-US" sz="6200" dirty="0"/>
              <a:t>&lt;head&gt;</a:t>
            </a:r>
          </a:p>
          <a:p>
            <a:pPr marL="0" indent="0">
              <a:buNone/>
            </a:pPr>
            <a:r>
              <a:rPr lang="en-US" sz="6200" dirty="0"/>
              <a:t>             &lt;title&gt; My first JavaScript &lt;/title</a:t>
            </a:r>
            <a:r>
              <a:rPr lang="en-US" sz="6200" dirty="0" smtClean="0"/>
              <a:t>&gt;</a:t>
            </a:r>
          </a:p>
          <a:p>
            <a:pPr marL="0" indent="0">
              <a:buNone/>
            </a:pPr>
            <a:r>
              <a:rPr lang="en-US" sz="6200" dirty="0" smtClean="0"/>
              <a:t>&lt;/</a:t>
            </a:r>
            <a:r>
              <a:rPr lang="en-US" sz="6200" dirty="0"/>
              <a:t>head&gt;</a:t>
            </a:r>
          </a:p>
          <a:p>
            <a:pPr marL="0" indent="0">
              <a:buNone/>
            </a:pPr>
            <a:endParaRPr lang="en-US" sz="6200" dirty="0" smtClean="0"/>
          </a:p>
          <a:p>
            <a:pPr marL="0" indent="0">
              <a:buNone/>
            </a:pPr>
            <a:endParaRPr lang="en-US" sz="6200" dirty="0"/>
          </a:p>
          <a:p>
            <a:pPr marL="0" indent="0">
              <a:buNone/>
            </a:pPr>
            <a:endParaRPr lang="en-US" sz="6200" dirty="0" smtClean="0"/>
          </a:p>
          <a:p>
            <a:pPr marL="0" indent="0">
              <a:buNone/>
            </a:pPr>
            <a:endParaRPr lang="en-US" sz="6200" dirty="0" smtClean="0"/>
          </a:p>
          <a:p>
            <a:pPr marL="0" indent="0">
              <a:buNone/>
            </a:pPr>
            <a:r>
              <a:rPr lang="en-US" sz="6200" dirty="0" smtClean="0"/>
              <a:t>&lt;</a:t>
            </a:r>
            <a:r>
              <a:rPr lang="en-US" sz="6200" dirty="0"/>
              <a:t>body&gt;</a:t>
            </a:r>
          </a:p>
          <a:p>
            <a:pPr marL="0" indent="0">
              <a:buNone/>
            </a:pPr>
            <a:r>
              <a:rPr lang="en-US" sz="6200" dirty="0"/>
              <a:t>	&lt;h1&gt; </a:t>
            </a:r>
          </a:p>
          <a:p>
            <a:pPr marL="0" indent="0">
              <a:buNone/>
            </a:pPr>
            <a:r>
              <a:rPr lang="en-US" sz="6200" dirty="0"/>
              <a:t>	</a:t>
            </a:r>
            <a:r>
              <a:rPr lang="en-US" sz="6200" dirty="0" err="1" smtClean="0"/>
              <a:t>js</a:t>
            </a:r>
            <a:r>
              <a:rPr lang="en-US" sz="6200" dirty="0" smtClean="0"/>
              <a:t> function outside</a:t>
            </a:r>
            <a:r>
              <a:rPr lang="en-US" sz="6200" dirty="0" smtClean="0">
                <a:sym typeface="Wingdings" panose="05000000000000000000" pitchFamily="2" charset="2"/>
              </a:rPr>
              <a:t></a:t>
            </a:r>
            <a:r>
              <a:rPr lang="en-US" sz="6200" dirty="0" smtClean="0"/>
              <a:t>	</a:t>
            </a:r>
          </a:p>
          <a:p>
            <a:pPr marL="0" indent="0">
              <a:buNone/>
            </a:pPr>
            <a:r>
              <a:rPr lang="en-US" sz="6200" dirty="0"/>
              <a:t> </a:t>
            </a:r>
            <a:r>
              <a:rPr lang="en-US" sz="6200" dirty="0" smtClean="0"/>
              <a:t>                 &lt;/h1&gt;</a:t>
            </a:r>
          </a:p>
          <a:p>
            <a:pPr marL="0" indent="0">
              <a:buNone/>
            </a:pPr>
            <a:r>
              <a:rPr lang="en-US" sz="6200" dirty="0" smtClean="0"/>
              <a:t>&lt;/</a:t>
            </a:r>
            <a:r>
              <a:rPr lang="en-US" sz="6200" dirty="0"/>
              <a:t>body&gt;</a:t>
            </a:r>
          </a:p>
          <a:p>
            <a:pPr marL="0" indent="0">
              <a:buNone/>
            </a:pPr>
            <a:endParaRPr lang="en-US" sz="6200" dirty="0" smtClean="0"/>
          </a:p>
          <a:p>
            <a:pPr marL="0" indent="0">
              <a:buNone/>
            </a:pPr>
            <a:r>
              <a:rPr lang="en-US" sz="6200" dirty="0" smtClean="0"/>
              <a:t>&lt;/</a:t>
            </a:r>
            <a:r>
              <a:rPr lang="en-US" sz="6200" dirty="0"/>
              <a:t>html</a:t>
            </a:r>
            <a:r>
              <a:rPr lang="en-US" sz="6200" dirty="0" smtClean="0"/>
              <a:t>&gt;</a:t>
            </a:r>
            <a:endParaRPr lang="en-US" sz="6200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205740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en-US" dirty="0" smtClean="0"/>
              <a:t>ead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29797" y="3962400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ody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905000" y="2667000"/>
            <a:ext cx="3962400" cy="381000"/>
          </a:xfrm>
          <a:prstGeom prst="straightConnector1">
            <a:avLst/>
          </a:prstGeom>
          <a:ln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867400" y="2874220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Style/</a:t>
            </a:r>
            <a:r>
              <a:rPr lang="en-US" dirty="0" err="1" smtClean="0"/>
              <a:t>css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191000" y="4419600"/>
            <a:ext cx="2895600" cy="533400"/>
          </a:xfrm>
          <a:prstGeom prst="straightConnector1">
            <a:avLst/>
          </a:prstGeom>
          <a:ln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11599" y="4686300"/>
            <a:ext cx="1067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Script/</a:t>
            </a:r>
            <a:r>
              <a:rPr lang="en-US" dirty="0" err="1" smtClean="0"/>
              <a:t>js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90699" y="2786352"/>
            <a:ext cx="2362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&lt;style&gt;</a:t>
            </a:r>
          </a:p>
          <a:p>
            <a:r>
              <a:rPr lang="en-US" dirty="0"/>
              <a:t>     h1{color: blue}</a:t>
            </a:r>
          </a:p>
          <a:p>
            <a:r>
              <a:rPr lang="en-US" dirty="0"/>
              <a:t>&lt;/style&gt;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8200" y="5638800"/>
            <a:ext cx="438690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f</a:t>
            </a:r>
            <a:r>
              <a:rPr lang="en-US" dirty="0" smtClean="0"/>
              <a:t>unction </a:t>
            </a:r>
            <a:r>
              <a:rPr lang="en-US" dirty="0" err="1" smtClean="0"/>
              <a:t>mywrite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{</a:t>
            </a:r>
            <a:r>
              <a:rPr lang="en-US" dirty="0" err="1" smtClean="0"/>
              <a:t>document.write</a:t>
            </a:r>
            <a:r>
              <a:rPr lang="en-US" dirty="0"/>
              <a:t>("Hello World</a:t>
            </a:r>
            <a:r>
              <a:rPr lang="en-US" dirty="0" smtClean="0"/>
              <a:t>!");}</a:t>
            </a:r>
            <a:endParaRPr lang="en-US" dirty="0"/>
          </a:p>
          <a:p>
            <a:r>
              <a:rPr lang="en-US" dirty="0"/>
              <a:t>	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62880" y="2417020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css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257749" y="5269468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</a:t>
            </a:r>
            <a:r>
              <a:rPr lang="en-US" dirty="0" err="1" smtClean="0"/>
              <a:t>js</a:t>
            </a:r>
            <a:r>
              <a:rPr lang="en-US" dirty="0" smtClean="0"/>
              <a:t>  file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C98C-D55C-49FA-8447-7DF785A3B94A}" type="datetime1">
              <a:rPr lang="en-US" smtClean="0"/>
              <a:t>3/27/2017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2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CSS, JS to an external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</a:t>
            </a:r>
            <a:r>
              <a:rPr lang="en-US" dirty="0" smtClean="0"/>
              <a:t>e can separate style elements in </a:t>
            </a:r>
            <a:r>
              <a:rPr lang="en-US" dirty="0" err="1" smtClean="0"/>
              <a:t>css</a:t>
            </a:r>
            <a:r>
              <a:rPr lang="en-US" dirty="0" smtClean="0"/>
              <a:t> file, behavioral elements can be moved to an external </a:t>
            </a:r>
            <a:r>
              <a:rPr lang="en-US" dirty="0" err="1" smtClean="0"/>
              <a:t>js</a:t>
            </a:r>
            <a:r>
              <a:rPr lang="en-US" dirty="0" smtClean="0"/>
              <a:t> file.</a:t>
            </a:r>
          </a:p>
          <a:p>
            <a:r>
              <a:rPr lang="en-US" dirty="0" smtClean="0"/>
              <a:t>This separation of concerns has resulted in </a:t>
            </a:r>
            <a:r>
              <a:rPr lang="en-US" b="1" dirty="0" smtClean="0"/>
              <a:t>explosion of </a:t>
            </a:r>
            <a:r>
              <a:rPr lang="en-US" b="1" dirty="0" err="1" smtClean="0"/>
              <a:t>javascript</a:t>
            </a:r>
            <a:r>
              <a:rPr lang="en-US" b="1" dirty="0" smtClean="0"/>
              <a:t> libraries and </a:t>
            </a:r>
            <a:r>
              <a:rPr lang="en-US" b="1" dirty="0" err="1" smtClean="0"/>
              <a:t>css</a:t>
            </a:r>
            <a:r>
              <a:rPr lang="en-US" b="1" dirty="0" smtClean="0"/>
              <a:t> style libraries.</a:t>
            </a:r>
          </a:p>
          <a:p>
            <a:r>
              <a:rPr lang="en-US" dirty="0"/>
              <a:t>L</a:t>
            </a:r>
            <a:r>
              <a:rPr lang="en-US" dirty="0" smtClean="0"/>
              <a:t>arge collection of superior and highly useful </a:t>
            </a:r>
            <a:r>
              <a:rPr lang="en-US" dirty="0" err="1" smtClean="0"/>
              <a:t>js</a:t>
            </a:r>
            <a:r>
              <a:rPr lang="en-US" dirty="0" smtClean="0"/>
              <a:t> libraries/frameworks  are available</a:t>
            </a:r>
          </a:p>
          <a:p>
            <a:r>
              <a:rPr lang="en-US" dirty="0" smtClean="0"/>
              <a:t>Later we ill look into using some popular ones such as bootstrap and </a:t>
            </a:r>
            <a:r>
              <a:rPr lang="en-US" dirty="0" err="1" smtClean="0"/>
              <a:t>angularjs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E5D72-01B4-4211-A9CB-0C95F2B00FEC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 “script” consists of functions.</a:t>
            </a:r>
          </a:p>
          <a:p>
            <a:r>
              <a:rPr lang="en-US" dirty="0" smtClean="0"/>
              <a:t>A function consists of function followed by the name of the function</a:t>
            </a:r>
          </a:p>
          <a:p>
            <a:r>
              <a:rPr lang="en-US" dirty="0" smtClean="0"/>
              <a:t>The statement that make up the function go next within curly brackets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unction </a:t>
            </a:r>
            <a:r>
              <a:rPr lang="en-US" dirty="0" err="1" smtClean="0"/>
              <a:t>saySomething</a:t>
            </a:r>
            <a:r>
              <a:rPr lang="en-US" dirty="0" smtClean="0"/>
              <a:t>() {</a:t>
            </a:r>
          </a:p>
          <a:p>
            <a:pPr marL="0" indent="0">
              <a:buNone/>
            </a:pPr>
            <a:r>
              <a:rPr lang="en-US" dirty="0" smtClean="0"/>
              <a:t>	alert(“ We are learning basics of JS”);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A9C79-05A9-49E2-BCF4-127B02E888ED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7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>
            <p:custDataLst>
              <p:tags r:id="rId2"/>
            </p:custDataLst>
          </p:nvPr>
        </p:nvSpPr>
        <p:spPr>
          <a:xfrm>
            <a:off x="745170" y="2057400"/>
            <a:ext cx="3598230" cy="35814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Putting all together</a:t>
            </a:r>
            <a:endParaRPr lang="en-US" dirty="0"/>
          </a:p>
        </p:txBody>
      </p:sp>
      <p:sp>
        <p:nvSpPr>
          <p:cNvPr id="4" name="Rectangle 3"/>
          <p:cNvSpPr/>
          <p:nvPr>
            <p:custDataLst>
              <p:tags r:id="rId4"/>
            </p:custDataLst>
          </p:nvPr>
        </p:nvSpPr>
        <p:spPr>
          <a:xfrm>
            <a:off x="1470839" y="2592243"/>
            <a:ext cx="1043760" cy="1005485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.html file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>
            <p:custDataLst>
              <p:tags r:id="rId5"/>
            </p:custDataLst>
          </p:nvPr>
        </p:nvSpPr>
        <p:spPr>
          <a:xfrm>
            <a:off x="2743201" y="2592243"/>
            <a:ext cx="990600" cy="98810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en-US" dirty="0" err="1" smtClean="0">
                <a:solidFill>
                  <a:schemeClr val="tx1"/>
                </a:solidFill>
              </a:rPr>
              <a:t>css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file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>
            <p:custDataLst>
              <p:tags r:id="rId6"/>
            </p:custDataLst>
          </p:nvPr>
        </p:nvSpPr>
        <p:spPr>
          <a:xfrm>
            <a:off x="1485462" y="3869647"/>
            <a:ext cx="1029137" cy="10528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image and audio files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>
            <p:custDataLst>
              <p:tags r:id="rId7"/>
            </p:custDataLst>
          </p:nvPr>
        </p:nvSpPr>
        <p:spPr>
          <a:xfrm>
            <a:off x="4343400" y="3848100"/>
            <a:ext cx="685800" cy="2666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>
            <p:custDataLst>
              <p:tags r:id="rId8"/>
            </p:custDataLst>
          </p:nvPr>
        </p:nvSpPr>
        <p:spPr>
          <a:xfrm>
            <a:off x="5029200" y="3343318"/>
            <a:ext cx="17526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Web browser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Firefox/ Safari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>
            <p:custDataLst>
              <p:tags r:id="rId9"/>
            </p:custDataLst>
          </p:nvPr>
        </p:nvSpPr>
        <p:spPr>
          <a:xfrm>
            <a:off x="6781800" y="3788229"/>
            <a:ext cx="533400" cy="2449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>
            <p:custDataLst>
              <p:tags r:id="rId10"/>
            </p:custDataLst>
          </p:nvPr>
        </p:nvSpPr>
        <p:spPr>
          <a:xfrm>
            <a:off x="7336971" y="3132140"/>
            <a:ext cx="1524000" cy="147501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>
            <p:custDataLst>
              <p:tags r:id="rId11"/>
            </p:custDataLst>
          </p:nvPr>
        </p:nvSpPr>
        <p:spPr>
          <a:xfrm>
            <a:off x="2090044" y="5980912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Prepare/edit files</a:t>
            </a:r>
            <a:endParaRPr lang="en-US" dirty="0"/>
          </a:p>
        </p:txBody>
      </p:sp>
      <p:sp>
        <p:nvSpPr>
          <p:cNvPr id="23" name="TextBox 22"/>
          <p:cNvSpPr txBox="1"/>
          <p:nvPr>
            <p:custDataLst>
              <p:tags r:id="rId12"/>
            </p:custDataLst>
          </p:nvPr>
        </p:nvSpPr>
        <p:spPr>
          <a:xfrm>
            <a:off x="5179866" y="4649169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interprets</a:t>
            </a:r>
            <a:endParaRPr lang="en-US" dirty="0"/>
          </a:p>
        </p:txBody>
      </p:sp>
      <p:sp>
        <p:nvSpPr>
          <p:cNvPr id="24" name="TextBox 23"/>
          <p:cNvSpPr txBox="1"/>
          <p:nvPr>
            <p:custDataLst>
              <p:tags r:id="rId13"/>
            </p:custDataLst>
          </p:nvPr>
        </p:nvSpPr>
        <p:spPr>
          <a:xfrm>
            <a:off x="7543800" y="4648200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displays</a:t>
            </a:r>
            <a:endParaRPr lang="en-US" dirty="0"/>
          </a:p>
        </p:txBody>
      </p:sp>
      <p:cxnSp>
        <p:nvCxnSpPr>
          <p:cNvPr id="28" name="Straight Arrow Connector 27"/>
          <p:cNvCxnSpPr/>
          <p:nvPr>
            <p:custDataLst>
              <p:tags r:id="rId14"/>
            </p:custDataLst>
          </p:nvPr>
        </p:nvCxnSpPr>
        <p:spPr>
          <a:xfrm>
            <a:off x="6325553" y="4849586"/>
            <a:ext cx="101141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C:\Users\bina\AppData\Local\Microsoft\Windows\Temporary Internet Files\Content.IE5\TUGMNFFL\MM900284000[1].gif"/>
          <p:cNvPicPr>
            <a:picLocks noChangeAspect="1" noChangeArrowheads="1" noCrop="1"/>
          </p:cNvPicPr>
          <p:nvPr>
            <p:custDataLst>
              <p:tags r:id="rId15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376" y="5083629"/>
            <a:ext cx="1143000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743201" y="3869647"/>
            <a:ext cx="990600" cy="10528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en-US" dirty="0" err="1" smtClean="0">
                <a:solidFill>
                  <a:schemeClr val="tx1"/>
                </a:solidFill>
              </a:rPr>
              <a:t>js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file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19322750">
            <a:off x="108216" y="5121797"/>
            <a:ext cx="1306265" cy="80110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Style(.</a:t>
            </a:r>
            <a:r>
              <a:rPr lang="en-US" sz="1400" dirty="0" err="1" smtClean="0">
                <a:solidFill>
                  <a:schemeClr val="tx1"/>
                </a:solidFill>
              </a:rPr>
              <a:t>css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Libraries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 rot="2286566">
            <a:off x="84730" y="1812088"/>
            <a:ext cx="1289394" cy="719930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Javascript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Libraries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170-0D5E-4F16-B564-8AC35C1FFA84}" type="datetime1">
              <a:rPr lang="en-US" smtClean="0"/>
              <a:t>3/27/2017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97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Great visualizations are not just informative but initiate conversations, explosion of free social media communications/messaging/</a:t>
            </a:r>
            <a:r>
              <a:rPr lang="en-US" dirty="0" err="1" smtClean="0"/>
              <a:t>instagramming</a:t>
            </a:r>
            <a:r>
              <a:rPr lang="en-US" dirty="0" smtClean="0"/>
              <a:t> etc. </a:t>
            </a:r>
            <a:r>
              <a:rPr lang="en-US" dirty="0" smtClean="0">
                <a:sym typeface="Wingdings" panose="05000000000000000000" pitchFamily="2" charset="2"/>
              </a:rPr>
              <a:t> result in valuable free marketing  to target customer segment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Great visualization tells a story instantly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Excel is  de facto standard but it is designed as a data entry application and optimized for graphs/plots: not good for unstructured and social media data; look beyond excel tables and graphs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Interactive visualization provides new modes of engagement previously impossible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Opens up previously invisible aspects of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7573F-0BE0-44AE-99A5-7343E6E00F50}" type="datetime1">
              <a:rPr lang="en-US" smtClean="0"/>
              <a:t>3/27/2017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F348-C460-45F3-8828-0E2321C46B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806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AxdkY373HH0eW1vafvNTR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v8A0rZZqpLUADtgMsctVo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fTx69WAso7rqL7PZDDTJ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IMky17fbIWSJTGtkP2PX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8dI9XtyQ1EAnbKMBVtdc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9vvJye7mKbnDFGVOXf29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3kOdabutqcTBI5dC6XEbH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lb7CBvYSPWDSjJmvSQpG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dJ5XOvYR8ZQSlpupPZ1O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xUicFpkVnkxeXnxEGsUY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2rnW1s0qF3aCcaECQzxc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k6r6SbiyUYNURROInRVWF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4lbmZ3ClqA0x6hvUAP86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PhiNO7bFhGPQ15UvceVz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UkKwcth6OzkTvU4cfvaLi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1686</TotalTime>
  <Words>625</Words>
  <Application>Microsoft Office PowerPoint</Application>
  <PresentationFormat>On-screen Show (4:3)</PresentationFormat>
  <Paragraphs>136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Georgia</vt:lpstr>
      <vt:lpstr>Wingdings</vt:lpstr>
      <vt:lpstr>Wingdings 2</vt:lpstr>
      <vt:lpstr>Civic</vt:lpstr>
      <vt:lpstr>Introduction to JavaScript</vt:lpstr>
      <vt:lpstr>Overview</vt:lpstr>
      <vt:lpstr>Structure – Style -- Interaction</vt:lpstr>
      <vt:lpstr>Exercise with all three components</vt:lpstr>
      <vt:lpstr>Separate files for style and scripts</vt:lpstr>
      <vt:lpstr>Moving CSS, JS to an external files</vt:lpstr>
      <vt:lpstr>JS functions</vt:lpstr>
      <vt:lpstr>Putting all together</vt:lpstr>
      <vt:lpstr>Visualizations</vt:lpstr>
      <vt:lpstr>HTML5+DOM (Document Object Model)</vt:lpstr>
      <vt:lpstr>DOM (https://www.w3schools.com/js/js_htmldom.asp)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JavaScript: How To?</dc:title>
  <dc:creator>bina</dc:creator>
  <cp:lastModifiedBy>bina</cp:lastModifiedBy>
  <cp:revision>16</cp:revision>
  <dcterms:created xsi:type="dcterms:W3CDTF">2013-02-18T15:48:00Z</dcterms:created>
  <dcterms:modified xsi:type="dcterms:W3CDTF">2017-03-27T12:37:59Z</dcterms:modified>
</cp:coreProperties>
</file>