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23"/>
  </p:notesMasterIdLst>
  <p:sldIdLst>
    <p:sldId id="288" r:id="rId2"/>
    <p:sldId id="285" r:id="rId3"/>
    <p:sldId id="286" r:id="rId4"/>
    <p:sldId id="287" r:id="rId5"/>
    <p:sldId id="289" r:id="rId6"/>
    <p:sldId id="290" r:id="rId7"/>
    <p:sldId id="291" r:id="rId8"/>
    <p:sldId id="297" r:id="rId9"/>
    <p:sldId id="295" r:id="rId10"/>
    <p:sldId id="292" r:id="rId11"/>
    <p:sldId id="294" r:id="rId12"/>
    <p:sldId id="293" r:id="rId13"/>
    <p:sldId id="296" r:id="rId14"/>
    <p:sldId id="298" r:id="rId15"/>
    <p:sldId id="299" r:id="rId16"/>
    <p:sldId id="300" r:id="rId17"/>
    <p:sldId id="302" r:id="rId18"/>
    <p:sldId id="303" r:id="rId19"/>
    <p:sldId id="304" r:id="rId20"/>
    <p:sldId id="306" r:id="rId21"/>
    <p:sldId id="308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966B"/>
    <a:srgbClr val="BC0023"/>
    <a:srgbClr val="435EAC"/>
    <a:srgbClr val="A68C74"/>
    <a:srgbClr val="594833"/>
    <a:srgbClr val="7F8E32"/>
    <a:srgbClr val="65958A"/>
    <a:srgbClr val="FFFF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20401" autoAdjust="0"/>
    <p:restoredTop sz="90929"/>
  </p:normalViewPr>
  <p:slideViewPr>
    <p:cSldViewPr>
      <p:cViewPr varScale="1">
        <p:scale>
          <a:sx n="70" d="100"/>
          <a:sy n="70" d="100"/>
        </p:scale>
        <p:origin x="204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044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F13728-0F0B-49F0-A212-1C1C3FC93A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67119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E.g., means “for example”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13728-0F0B-49F0-A212-1C1C3FC93A96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158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13728-0F0B-49F0-A212-1C1C3FC93A96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09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13728-0F0B-49F0-A212-1C1C3FC93A96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207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13728-0F0B-49F0-A212-1C1C3FC93A96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9150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13728-0F0B-49F0-A212-1C1C3FC93A96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4784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13728-0F0B-49F0-A212-1C1C3FC93A96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421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2/13/2017</a:t>
            </a:r>
            <a:endParaRPr lang="en-US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028DEDC-99DC-46EB-8C53-485212C36EC8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232780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2/13/2017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6C5A-4656-4EAD-B237-3D0DCDD9BAD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46034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78ADBBF-A651-48B3-A0D9-68D7BBE646B2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2/13/2017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327605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2/13/2017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9D2A3A9-7888-4CAD-AA69-6B09FF676F9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73113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2/13/2017</a:t>
            </a:r>
            <a:endParaRPr lang="en-US" alt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47EA568-F29C-4730-A99E-9A57ECB1DF41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183756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altLang="en-US" smtClean="0"/>
              <a:t>2/13/2017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6E44-C58C-416D-AB27-8C90F6A10BE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131109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2/13/2017</a:t>
            </a: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1A7B60-2684-4489-A0EE-11CA7056E5B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440359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2/13/2017</a:t>
            </a: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99000C-69F1-4E6C-99E3-AF7C52DCC68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6158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2/13/2017</a:t>
            </a: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8795FC-B311-4963-96ED-684D6319D68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4924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34C44A4-DAC9-40F0-BA26-C6C0503C9A52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2/13/2017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73530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0418956-B7A7-4C24-8F0A-16B4986847D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altLang="en-US" smtClean="0"/>
              <a:t>2/13/2017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2972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altLang="en-US" smtClean="0"/>
              <a:t>2/13/2017</a:t>
            </a: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3B54F82-12B6-47E4-8BA5-38C6867478F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822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9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1800" dirty="0">
                <a:latin typeface="Arial" panose="020B0604020202020204" pitchFamily="34" charset="0"/>
              </a:rPr>
              <a:t>Topic 1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Organizing Information Pictorially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Using Charts and Graphs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Quantitative Reasoning</a:t>
            </a:r>
            <a:endParaRPr lang="en-US" dirty="0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96834F9-6919-4C17-8D10-A810ACF9ABE7}" type="slidenum">
              <a:rPr lang="en-US" altLang="en-US" sz="1600">
                <a:solidFill>
                  <a:srgbClr val="57966B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1</a:t>
            </a:fld>
            <a:endParaRPr lang="en-US" altLang="en-US" sz="1600" dirty="0">
              <a:solidFill>
                <a:srgbClr val="57966B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727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10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800600" y="1371600"/>
                <a:ext cx="4038600" cy="495300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CSE Enrollment: Semester vs Total</a:t>
                </a:r>
              </a:p>
              <a:p>
                <a:pPr lvl="1"/>
                <a:r>
                  <a:rPr lang="en-US" dirty="0" smtClean="0"/>
                  <a:t>Fall Enrollment: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sz="1300" b="0" i="1" smtClean="0">
                        <a:latin typeface="Cambria Math" panose="02040503050406030204" pitchFamily="18" charset="0"/>
                      </a:rPr>
                      <m:t>228+604+162+243+242=1479</m:t>
                    </m:r>
                  </m:oMath>
                </a14:m>
                <a:endParaRPr lang="en-US" sz="1300" b="0" dirty="0" smtClean="0"/>
              </a:p>
              <a:p>
                <a:pPr lvl="1"/>
                <a:r>
                  <a:rPr lang="en-US" dirty="0" smtClean="0"/>
                  <a:t>Spring Enrollment: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sz="1300" b="0" i="1" smtClean="0">
                        <a:latin typeface="Cambria Math" panose="02040503050406030204" pitchFamily="18" charset="0"/>
                      </a:rPr>
                      <m:t>110+49+310+379+380+187=1415</m:t>
                    </m:r>
                  </m:oMath>
                </a14:m>
                <a:endParaRPr lang="en-US" sz="1300" dirty="0" smtClean="0"/>
              </a:p>
              <a:p>
                <a:pPr lvl="1"/>
                <a:r>
                  <a:rPr lang="en-US" dirty="0" smtClean="0"/>
                  <a:t>Total </a:t>
                </a:r>
                <a:r>
                  <a:rPr lang="en-US" dirty="0"/>
                  <a:t>Enrollment</a:t>
                </a:r>
                <a:r>
                  <a:rPr lang="en-US" dirty="0" smtClean="0"/>
                  <a:t>: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sz="1500" b="0" i="1" smtClean="0">
                        <a:latin typeface="Cambria Math" panose="02040503050406030204" pitchFamily="18" charset="0"/>
                      </a:rPr>
                      <m:t>1479+1415=2894</m:t>
                    </m:r>
                  </m:oMath>
                </a14:m>
                <a:endParaRPr lang="en-US" sz="1500" dirty="0"/>
              </a:p>
              <a:p>
                <a:pPr lvl="1"/>
                <a:r>
                  <a:rPr lang="en-US" dirty="0" smtClean="0"/>
                  <a:t>% Enrolled Fall:</a:t>
                </a:r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1479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2894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×100%=51.1%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% Enrolled Spring:</a:t>
                </a:r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1415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2894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×100%=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48.9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Sum: 51.1%+48.9% = 100%</a:t>
                </a:r>
                <a:endParaRPr lang="en-US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800600" y="1371600"/>
                <a:ext cx="4038600" cy="4953000"/>
              </a:xfrm>
              <a:blipFill>
                <a:blip r:embed="rId2"/>
                <a:stretch>
                  <a:fillRect l="-1208" t="-861" r="-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AutoShape 29"/>
          <p:cNvSpPr>
            <a:spLocks noChangeAspect="1" noChangeArrowheads="1" noTextEdit="1"/>
          </p:cNvSpPr>
          <p:nvPr/>
        </p:nvSpPr>
        <p:spPr bwMode="auto">
          <a:xfrm>
            <a:off x="381000" y="1495425"/>
            <a:ext cx="4017963" cy="482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31"/>
          <p:cNvSpPr>
            <a:spLocks noChangeArrowheads="1"/>
          </p:cNvSpPr>
          <p:nvPr/>
        </p:nvSpPr>
        <p:spPr bwMode="auto">
          <a:xfrm>
            <a:off x="381000" y="1752600"/>
            <a:ext cx="4017963" cy="388938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381000" y="2132013"/>
            <a:ext cx="4017963" cy="4192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33"/>
          <p:cNvSpPr>
            <a:spLocks noChangeArrowheads="1"/>
          </p:cNvSpPr>
          <p:nvPr/>
        </p:nvSpPr>
        <p:spPr bwMode="auto">
          <a:xfrm>
            <a:off x="495300" y="1866900"/>
            <a:ext cx="531813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Course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3" name="Rectangle 34"/>
          <p:cNvSpPr>
            <a:spLocks noChangeArrowheads="1"/>
          </p:cNvSpPr>
          <p:nvPr/>
        </p:nvSpPr>
        <p:spPr bwMode="auto">
          <a:xfrm>
            <a:off x="1301750" y="1866900"/>
            <a:ext cx="684213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Professor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4" name="Rectangle 35"/>
          <p:cNvSpPr>
            <a:spLocks noChangeArrowheads="1"/>
          </p:cNvSpPr>
          <p:nvPr/>
        </p:nvSpPr>
        <p:spPr bwMode="auto">
          <a:xfrm>
            <a:off x="2338388" y="1866900"/>
            <a:ext cx="65563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Semester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5" name="Rectangle 36"/>
          <p:cNvSpPr>
            <a:spLocks noChangeArrowheads="1"/>
          </p:cNvSpPr>
          <p:nvPr/>
        </p:nvSpPr>
        <p:spPr bwMode="auto">
          <a:xfrm>
            <a:off x="3411538" y="1866900"/>
            <a:ext cx="80803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Enrollment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6" name="Rectangle 37"/>
          <p:cNvSpPr>
            <a:spLocks noChangeArrowheads="1"/>
          </p:cNvSpPr>
          <p:nvPr/>
        </p:nvSpPr>
        <p:spPr bwMode="auto">
          <a:xfrm>
            <a:off x="476250" y="2255838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111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7" name="Rectangle 38"/>
          <p:cNvSpPr>
            <a:spLocks noChangeArrowheads="1"/>
          </p:cNvSpPr>
          <p:nvPr/>
        </p:nvSpPr>
        <p:spPr bwMode="auto">
          <a:xfrm>
            <a:off x="1227138" y="2255838"/>
            <a:ext cx="8826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Schindler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2527300" y="2255838"/>
            <a:ext cx="29527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Fall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9" name="Rectangle 40"/>
          <p:cNvSpPr>
            <a:spLocks noChangeArrowheads="1"/>
          </p:cNvSpPr>
          <p:nvPr/>
        </p:nvSpPr>
        <p:spPr bwMode="auto">
          <a:xfrm>
            <a:off x="3657600" y="2255838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228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0" name="Rectangle 41"/>
          <p:cNvSpPr>
            <a:spLocks noChangeArrowheads="1"/>
          </p:cNvSpPr>
          <p:nvPr/>
        </p:nvSpPr>
        <p:spPr bwMode="auto">
          <a:xfrm>
            <a:off x="476250" y="2636838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111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1" name="Rectangle 42"/>
          <p:cNvSpPr>
            <a:spLocks noChangeArrowheads="1"/>
          </p:cNvSpPr>
          <p:nvPr/>
        </p:nvSpPr>
        <p:spPr bwMode="auto">
          <a:xfrm>
            <a:off x="1122363" y="2636838"/>
            <a:ext cx="109220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Ramamurthy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2" name="Rectangle 43"/>
          <p:cNvSpPr>
            <a:spLocks noChangeArrowheads="1"/>
          </p:cNvSpPr>
          <p:nvPr/>
        </p:nvSpPr>
        <p:spPr bwMode="auto">
          <a:xfrm>
            <a:off x="2451100" y="2636838"/>
            <a:ext cx="46513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Spring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3" name="Rectangle 44"/>
          <p:cNvSpPr>
            <a:spLocks noChangeArrowheads="1"/>
          </p:cNvSpPr>
          <p:nvPr/>
        </p:nvSpPr>
        <p:spPr bwMode="auto">
          <a:xfrm>
            <a:off x="3657600" y="2636838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110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4" name="Rectangle 45"/>
          <p:cNvSpPr>
            <a:spLocks noChangeArrowheads="1"/>
          </p:cNvSpPr>
          <p:nvPr/>
        </p:nvSpPr>
        <p:spPr bwMode="auto">
          <a:xfrm>
            <a:off x="476250" y="3016250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111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5" name="Rectangle 46"/>
          <p:cNvSpPr>
            <a:spLocks noChangeArrowheads="1"/>
          </p:cNvSpPr>
          <p:nvPr/>
        </p:nvSpPr>
        <p:spPr bwMode="auto">
          <a:xfrm>
            <a:off x="1273175" y="3016250"/>
            <a:ext cx="760413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Hughes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6" name="Rectangle 47"/>
          <p:cNvSpPr>
            <a:spLocks noChangeArrowheads="1"/>
          </p:cNvSpPr>
          <p:nvPr/>
        </p:nvSpPr>
        <p:spPr bwMode="auto">
          <a:xfrm>
            <a:off x="2451100" y="3016250"/>
            <a:ext cx="46513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Spring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7" name="Rectangle 48"/>
          <p:cNvSpPr>
            <a:spLocks noChangeArrowheads="1"/>
          </p:cNvSpPr>
          <p:nvPr/>
        </p:nvSpPr>
        <p:spPr bwMode="auto">
          <a:xfrm>
            <a:off x="3686175" y="3016250"/>
            <a:ext cx="2095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49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8" name="Rectangle 49"/>
          <p:cNvSpPr>
            <a:spLocks noChangeArrowheads="1"/>
          </p:cNvSpPr>
          <p:nvPr/>
        </p:nvSpPr>
        <p:spPr bwMode="auto">
          <a:xfrm>
            <a:off x="476250" y="3397250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115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9" name="Rectangle 50"/>
          <p:cNvSpPr>
            <a:spLocks noChangeArrowheads="1"/>
          </p:cNvSpPr>
          <p:nvPr/>
        </p:nvSpPr>
        <p:spPr bwMode="auto">
          <a:xfrm>
            <a:off x="1217613" y="3397250"/>
            <a:ext cx="8826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Alphonce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0" name="Rectangle 51"/>
          <p:cNvSpPr>
            <a:spLocks noChangeArrowheads="1"/>
          </p:cNvSpPr>
          <p:nvPr/>
        </p:nvSpPr>
        <p:spPr bwMode="auto">
          <a:xfrm>
            <a:off x="2527300" y="3397250"/>
            <a:ext cx="29527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Fall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1" name="Rectangle 52"/>
          <p:cNvSpPr>
            <a:spLocks noChangeArrowheads="1"/>
          </p:cNvSpPr>
          <p:nvPr/>
        </p:nvSpPr>
        <p:spPr bwMode="auto">
          <a:xfrm>
            <a:off x="3657600" y="3397250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604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2" name="Rectangle 53"/>
          <p:cNvSpPr>
            <a:spLocks noChangeArrowheads="1"/>
          </p:cNvSpPr>
          <p:nvPr/>
        </p:nvSpPr>
        <p:spPr bwMode="auto">
          <a:xfrm>
            <a:off x="476250" y="3776663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115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3" name="Rectangle 54"/>
          <p:cNvSpPr>
            <a:spLocks noChangeArrowheads="1"/>
          </p:cNvSpPr>
          <p:nvPr/>
        </p:nvSpPr>
        <p:spPr bwMode="auto">
          <a:xfrm>
            <a:off x="1263650" y="3776663"/>
            <a:ext cx="779463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Hartloff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4" name="Rectangle 55"/>
          <p:cNvSpPr>
            <a:spLocks noChangeArrowheads="1"/>
          </p:cNvSpPr>
          <p:nvPr/>
        </p:nvSpPr>
        <p:spPr bwMode="auto">
          <a:xfrm>
            <a:off x="2451100" y="3776663"/>
            <a:ext cx="46513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Spring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5" name="Rectangle 56"/>
          <p:cNvSpPr>
            <a:spLocks noChangeArrowheads="1"/>
          </p:cNvSpPr>
          <p:nvPr/>
        </p:nvSpPr>
        <p:spPr bwMode="auto">
          <a:xfrm>
            <a:off x="3657600" y="3776663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310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6" name="Rectangle 57"/>
          <p:cNvSpPr>
            <a:spLocks noChangeArrowheads="1"/>
          </p:cNvSpPr>
          <p:nvPr/>
        </p:nvSpPr>
        <p:spPr bwMode="auto">
          <a:xfrm>
            <a:off x="476250" y="4157663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116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7" name="Rectangle 58"/>
          <p:cNvSpPr>
            <a:spLocks noChangeArrowheads="1"/>
          </p:cNvSpPr>
          <p:nvPr/>
        </p:nvSpPr>
        <p:spPr bwMode="auto">
          <a:xfrm>
            <a:off x="1330325" y="4157663"/>
            <a:ext cx="6365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Hertz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8" name="Rectangle 59"/>
          <p:cNvSpPr>
            <a:spLocks noChangeArrowheads="1"/>
          </p:cNvSpPr>
          <p:nvPr/>
        </p:nvSpPr>
        <p:spPr bwMode="auto">
          <a:xfrm>
            <a:off x="2527300" y="4157663"/>
            <a:ext cx="29527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Fall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9" name="Rectangle 60"/>
          <p:cNvSpPr>
            <a:spLocks noChangeArrowheads="1"/>
          </p:cNvSpPr>
          <p:nvPr/>
        </p:nvSpPr>
        <p:spPr bwMode="auto">
          <a:xfrm>
            <a:off x="3657600" y="4157663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162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0" name="Rectangle 61"/>
          <p:cNvSpPr>
            <a:spLocks noChangeArrowheads="1"/>
          </p:cNvSpPr>
          <p:nvPr/>
        </p:nvSpPr>
        <p:spPr bwMode="auto">
          <a:xfrm>
            <a:off x="476250" y="4537075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116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1" name="Rectangle 62"/>
          <p:cNvSpPr>
            <a:spLocks noChangeArrowheads="1"/>
          </p:cNvSpPr>
          <p:nvPr/>
        </p:nvSpPr>
        <p:spPr bwMode="auto">
          <a:xfrm>
            <a:off x="1330325" y="4537075"/>
            <a:ext cx="6365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Hertz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2" name="Rectangle 63"/>
          <p:cNvSpPr>
            <a:spLocks noChangeArrowheads="1"/>
          </p:cNvSpPr>
          <p:nvPr/>
        </p:nvSpPr>
        <p:spPr bwMode="auto">
          <a:xfrm>
            <a:off x="2451100" y="4537075"/>
            <a:ext cx="46513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Spring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3" name="Rectangle 64"/>
          <p:cNvSpPr>
            <a:spLocks noChangeArrowheads="1"/>
          </p:cNvSpPr>
          <p:nvPr/>
        </p:nvSpPr>
        <p:spPr bwMode="auto">
          <a:xfrm>
            <a:off x="3657600" y="4537075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379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4" name="Rectangle 65"/>
          <p:cNvSpPr>
            <a:spLocks noChangeArrowheads="1"/>
          </p:cNvSpPr>
          <p:nvPr/>
        </p:nvSpPr>
        <p:spPr bwMode="auto">
          <a:xfrm>
            <a:off x="476250" y="4918075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191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5" name="Rectangle 66"/>
          <p:cNvSpPr>
            <a:spLocks noChangeArrowheads="1"/>
          </p:cNvSpPr>
          <p:nvPr/>
        </p:nvSpPr>
        <p:spPr bwMode="auto">
          <a:xfrm>
            <a:off x="1273175" y="4918075"/>
            <a:ext cx="760413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Hughes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6" name="Rectangle 67"/>
          <p:cNvSpPr>
            <a:spLocks noChangeArrowheads="1"/>
          </p:cNvSpPr>
          <p:nvPr/>
        </p:nvSpPr>
        <p:spPr bwMode="auto">
          <a:xfrm>
            <a:off x="2527300" y="4918075"/>
            <a:ext cx="29527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Fall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7" name="Rectangle 68"/>
          <p:cNvSpPr>
            <a:spLocks noChangeArrowheads="1"/>
          </p:cNvSpPr>
          <p:nvPr/>
        </p:nvSpPr>
        <p:spPr bwMode="auto">
          <a:xfrm>
            <a:off x="3657600" y="4918075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243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8" name="Rectangle 69"/>
          <p:cNvSpPr>
            <a:spLocks noChangeArrowheads="1"/>
          </p:cNvSpPr>
          <p:nvPr/>
        </p:nvSpPr>
        <p:spPr bwMode="auto">
          <a:xfrm>
            <a:off x="476250" y="5297488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191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9" name="Rectangle 70"/>
          <p:cNvSpPr>
            <a:spLocks noChangeArrowheads="1"/>
          </p:cNvSpPr>
          <p:nvPr/>
        </p:nvSpPr>
        <p:spPr bwMode="auto">
          <a:xfrm>
            <a:off x="1320800" y="5297488"/>
            <a:ext cx="6746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Miller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0" name="Rectangle 71"/>
          <p:cNvSpPr>
            <a:spLocks noChangeArrowheads="1"/>
          </p:cNvSpPr>
          <p:nvPr/>
        </p:nvSpPr>
        <p:spPr bwMode="auto">
          <a:xfrm>
            <a:off x="2451100" y="5297488"/>
            <a:ext cx="46513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Spring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1" name="Rectangle 72"/>
          <p:cNvSpPr>
            <a:spLocks noChangeArrowheads="1"/>
          </p:cNvSpPr>
          <p:nvPr/>
        </p:nvSpPr>
        <p:spPr bwMode="auto">
          <a:xfrm>
            <a:off x="3657600" y="5297488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380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2" name="Rectangle 73"/>
          <p:cNvSpPr>
            <a:spLocks noChangeArrowheads="1"/>
          </p:cNvSpPr>
          <p:nvPr/>
        </p:nvSpPr>
        <p:spPr bwMode="auto">
          <a:xfrm>
            <a:off x="476250" y="5678488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241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3" name="Rectangle 74"/>
          <p:cNvSpPr>
            <a:spLocks noChangeArrowheads="1"/>
          </p:cNvSpPr>
          <p:nvPr/>
        </p:nvSpPr>
        <p:spPr bwMode="auto">
          <a:xfrm>
            <a:off x="1122363" y="5678488"/>
            <a:ext cx="109220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Ramamurthy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4" name="Rectangle 75"/>
          <p:cNvSpPr>
            <a:spLocks noChangeArrowheads="1"/>
          </p:cNvSpPr>
          <p:nvPr/>
        </p:nvSpPr>
        <p:spPr bwMode="auto">
          <a:xfrm>
            <a:off x="2527300" y="5678488"/>
            <a:ext cx="29527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Fall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5" name="Rectangle 76"/>
          <p:cNvSpPr>
            <a:spLocks noChangeArrowheads="1"/>
          </p:cNvSpPr>
          <p:nvPr/>
        </p:nvSpPr>
        <p:spPr bwMode="auto">
          <a:xfrm>
            <a:off x="3657600" y="5678488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242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6" name="Rectangle 77"/>
          <p:cNvSpPr>
            <a:spLocks noChangeArrowheads="1"/>
          </p:cNvSpPr>
          <p:nvPr/>
        </p:nvSpPr>
        <p:spPr bwMode="auto">
          <a:xfrm>
            <a:off x="476250" y="6057900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241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7" name="Rectangle 78"/>
          <p:cNvSpPr>
            <a:spLocks noChangeArrowheads="1"/>
          </p:cNvSpPr>
          <p:nvPr/>
        </p:nvSpPr>
        <p:spPr bwMode="auto">
          <a:xfrm>
            <a:off x="1122363" y="6057900"/>
            <a:ext cx="109220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Ramamurthy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8" name="Rectangle 79"/>
          <p:cNvSpPr>
            <a:spLocks noChangeArrowheads="1"/>
          </p:cNvSpPr>
          <p:nvPr/>
        </p:nvSpPr>
        <p:spPr bwMode="auto">
          <a:xfrm>
            <a:off x="2451100" y="6057900"/>
            <a:ext cx="46513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Spring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9" name="Rectangle 80"/>
          <p:cNvSpPr>
            <a:spLocks noChangeArrowheads="1"/>
          </p:cNvSpPr>
          <p:nvPr/>
        </p:nvSpPr>
        <p:spPr bwMode="auto">
          <a:xfrm>
            <a:off x="3657600" y="6057900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187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60" name="Rectangle 81"/>
          <p:cNvSpPr>
            <a:spLocks noChangeArrowheads="1"/>
          </p:cNvSpPr>
          <p:nvPr/>
        </p:nvSpPr>
        <p:spPr bwMode="auto">
          <a:xfrm>
            <a:off x="419100" y="1514475"/>
            <a:ext cx="40084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2016-2017 Enrollments in Intro CSE Courses at UB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61" name="Line 82"/>
          <p:cNvSpPr>
            <a:spLocks noChangeShapeType="1"/>
          </p:cNvSpPr>
          <p:nvPr/>
        </p:nvSpPr>
        <p:spPr bwMode="auto">
          <a:xfrm>
            <a:off x="381000" y="1495425"/>
            <a:ext cx="0" cy="247650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Rectangle 83"/>
          <p:cNvSpPr>
            <a:spLocks noChangeArrowheads="1"/>
          </p:cNvSpPr>
          <p:nvPr/>
        </p:nvSpPr>
        <p:spPr bwMode="auto">
          <a:xfrm>
            <a:off x="381000" y="1495425"/>
            <a:ext cx="9525" cy="247650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Line 84"/>
          <p:cNvSpPr>
            <a:spLocks noChangeShapeType="1"/>
          </p:cNvSpPr>
          <p:nvPr/>
        </p:nvSpPr>
        <p:spPr bwMode="auto">
          <a:xfrm>
            <a:off x="1055688" y="1495425"/>
            <a:ext cx="0" cy="9525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Rectangle 85"/>
          <p:cNvSpPr>
            <a:spLocks noChangeArrowheads="1"/>
          </p:cNvSpPr>
          <p:nvPr/>
        </p:nvSpPr>
        <p:spPr bwMode="auto">
          <a:xfrm>
            <a:off x="1055688" y="149542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Line 86"/>
          <p:cNvSpPr>
            <a:spLocks noChangeShapeType="1"/>
          </p:cNvSpPr>
          <p:nvPr/>
        </p:nvSpPr>
        <p:spPr bwMode="auto">
          <a:xfrm>
            <a:off x="2138363" y="1495425"/>
            <a:ext cx="0" cy="9525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Rectangle 87"/>
          <p:cNvSpPr>
            <a:spLocks noChangeArrowheads="1"/>
          </p:cNvSpPr>
          <p:nvPr/>
        </p:nvSpPr>
        <p:spPr bwMode="auto">
          <a:xfrm>
            <a:off x="2138363" y="149542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Line 88"/>
          <p:cNvSpPr>
            <a:spLocks noChangeShapeType="1"/>
          </p:cNvSpPr>
          <p:nvPr/>
        </p:nvSpPr>
        <p:spPr bwMode="auto">
          <a:xfrm>
            <a:off x="3116263" y="1495425"/>
            <a:ext cx="0" cy="9525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Rectangle 89"/>
          <p:cNvSpPr>
            <a:spLocks noChangeArrowheads="1"/>
          </p:cNvSpPr>
          <p:nvPr/>
        </p:nvSpPr>
        <p:spPr bwMode="auto">
          <a:xfrm>
            <a:off x="3116263" y="149542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Rectangle 90"/>
          <p:cNvSpPr>
            <a:spLocks noChangeArrowheads="1"/>
          </p:cNvSpPr>
          <p:nvPr/>
        </p:nvSpPr>
        <p:spPr bwMode="auto">
          <a:xfrm>
            <a:off x="381000" y="1743075"/>
            <a:ext cx="4017963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Line 91"/>
          <p:cNvSpPr>
            <a:spLocks noChangeShapeType="1"/>
          </p:cNvSpPr>
          <p:nvPr/>
        </p:nvSpPr>
        <p:spPr bwMode="auto">
          <a:xfrm>
            <a:off x="4389438" y="1495425"/>
            <a:ext cx="0" cy="247650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Rectangle 92"/>
          <p:cNvSpPr>
            <a:spLocks noChangeArrowheads="1"/>
          </p:cNvSpPr>
          <p:nvPr/>
        </p:nvSpPr>
        <p:spPr bwMode="auto">
          <a:xfrm>
            <a:off x="4389438" y="1495425"/>
            <a:ext cx="9525" cy="247650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Rectangle 93"/>
          <p:cNvSpPr>
            <a:spLocks noChangeArrowheads="1"/>
          </p:cNvSpPr>
          <p:nvPr/>
        </p:nvSpPr>
        <p:spPr bwMode="auto">
          <a:xfrm>
            <a:off x="390525" y="2122488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Rectangle 94"/>
          <p:cNvSpPr>
            <a:spLocks noChangeArrowheads="1"/>
          </p:cNvSpPr>
          <p:nvPr/>
        </p:nvSpPr>
        <p:spPr bwMode="auto">
          <a:xfrm>
            <a:off x="390525" y="2503488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Rectangle 95"/>
          <p:cNvSpPr>
            <a:spLocks noChangeArrowheads="1"/>
          </p:cNvSpPr>
          <p:nvPr/>
        </p:nvSpPr>
        <p:spPr bwMode="auto">
          <a:xfrm>
            <a:off x="390525" y="2882900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Rectangle 96"/>
          <p:cNvSpPr>
            <a:spLocks noChangeArrowheads="1"/>
          </p:cNvSpPr>
          <p:nvPr/>
        </p:nvSpPr>
        <p:spPr bwMode="auto">
          <a:xfrm>
            <a:off x="390525" y="3263900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Rectangle 97"/>
          <p:cNvSpPr>
            <a:spLocks noChangeArrowheads="1"/>
          </p:cNvSpPr>
          <p:nvPr/>
        </p:nvSpPr>
        <p:spPr bwMode="auto">
          <a:xfrm>
            <a:off x="390525" y="3643313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Rectangle 98"/>
          <p:cNvSpPr>
            <a:spLocks noChangeArrowheads="1"/>
          </p:cNvSpPr>
          <p:nvPr/>
        </p:nvSpPr>
        <p:spPr bwMode="auto">
          <a:xfrm>
            <a:off x="390525" y="4024313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99"/>
          <p:cNvSpPr>
            <a:spLocks noChangeArrowheads="1"/>
          </p:cNvSpPr>
          <p:nvPr/>
        </p:nvSpPr>
        <p:spPr bwMode="auto">
          <a:xfrm>
            <a:off x="390525" y="4403725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Rectangle 100"/>
          <p:cNvSpPr>
            <a:spLocks noChangeArrowheads="1"/>
          </p:cNvSpPr>
          <p:nvPr/>
        </p:nvSpPr>
        <p:spPr bwMode="auto">
          <a:xfrm>
            <a:off x="390525" y="4784725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Rectangle 101"/>
          <p:cNvSpPr>
            <a:spLocks noChangeArrowheads="1"/>
          </p:cNvSpPr>
          <p:nvPr/>
        </p:nvSpPr>
        <p:spPr bwMode="auto">
          <a:xfrm>
            <a:off x="390525" y="5164138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Rectangle 102"/>
          <p:cNvSpPr>
            <a:spLocks noChangeArrowheads="1"/>
          </p:cNvSpPr>
          <p:nvPr/>
        </p:nvSpPr>
        <p:spPr bwMode="auto">
          <a:xfrm>
            <a:off x="390525" y="5545138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Rectangle 103"/>
          <p:cNvSpPr>
            <a:spLocks noChangeArrowheads="1"/>
          </p:cNvSpPr>
          <p:nvPr/>
        </p:nvSpPr>
        <p:spPr bwMode="auto">
          <a:xfrm>
            <a:off x="390525" y="5924550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Rectangle 104"/>
          <p:cNvSpPr>
            <a:spLocks noChangeArrowheads="1"/>
          </p:cNvSpPr>
          <p:nvPr/>
        </p:nvSpPr>
        <p:spPr bwMode="auto">
          <a:xfrm>
            <a:off x="371475" y="2122488"/>
            <a:ext cx="19050" cy="4202113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105"/>
          <p:cNvSpPr>
            <a:spLocks noChangeArrowheads="1"/>
          </p:cNvSpPr>
          <p:nvPr/>
        </p:nvSpPr>
        <p:spPr bwMode="auto">
          <a:xfrm>
            <a:off x="1046163" y="1762125"/>
            <a:ext cx="19050" cy="4562475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106"/>
          <p:cNvSpPr>
            <a:spLocks noChangeArrowheads="1"/>
          </p:cNvSpPr>
          <p:nvPr/>
        </p:nvSpPr>
        <p:spPr bwMode="auto">
          <a:xfrm>
            <a:off x="2128838" y="1762125"/>
            <a:ext cx="19050" cy="4562475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Rectangle 107"/>
          <p:cNvSpPr>
            <a:spLocks noChangeArrowheads="1"/>
          </p:cNvSpPr>
          <p:nvPr/>
        </p:nvSpPr>
        <p:spPr bwMode="auto">
          <a:xfrm>
            <a:off x="3106738" y="1762125"/>
            <a:ext cx="19050" cy="4562475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90525" y="6305550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Rectangle 109"/>
          <p:cNvSpPr>
            <a:spLocks noChangeArrowheads="1"/>
          </p:cNvSpPr>
          <p:nvPr/>
        </p:nvSpPr>
        <p:spPr bwMode="auto">
          <a:xfrm>
            <a:off x="4379913" y="1762125"/>
            <a:ext cx="19050" cy="4562475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Line 110"/>
          <p:cNvSpPr>
            <a:spLocks noChangeShapeType="1"/>
          </p:cNvSpPr>
          <p:nvPr/>
        </p:nvSpPr>
        <p:spPr bwMode="auto">
          <a:xfrm>
            <a:off x="381000" y="6324600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Rectangle 111"/>
          <p:cNvSpPr>
            <a:spLocks noChangeArrowheads="1"/>
          </p:cNvSpPr>
          <p:nvPr/>
        </p:nvSpPr>
        <p:spPr bwMode="auto">
          <a:xfrm>
            <a:off x="381000" y="632460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112"/>
          <p:cNvSpPr>
            <a:spLocks noChangeShapeType="1"/>
          </p:cNvSpPr>
          <p:nvPr/>
        </p:nvSpPr>
        <p:spPr bwMode="auto">
          <a:xfrm>
            <a:off x="1055688" y="6324600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Rectangle 113"/>
          <p:cNvSpPr>
            <a:spLocks noChangeArrowheads="1"/>
          </p:cNvSpPr>
          <p:nvPr/>
        </p:nvSpPr>
        <p:spPr bwMode="auto">
          <a:xfrm>
            <a:off x="1055688" y="632460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114"/>
          <p:cNvSpPr>
            <a:spLocks noChangeShapeType="1"/>
          </p:cNvSpPr>
          <p:nvPr/>
        </p:nvSpPr>
        <p:spPr bwMode="auto">
          <a:xfrm>
            <a:off x="2138363" y="6324600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Rectangle 115"/>
          <p:cNvSpPr>
            <a:spLocks noChangeArrowheads="1"/>
          </p:cNvSpPr>
          <p:nvPr/>
        </p:nvSpPr>
        <p:spPr bwMode="auto">
          <a:xfrm>
            <a:off x="2138363" y="632460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116"/>
          <p:cNvSpPr>
            <a:spLocks noChangeShapeType="1"/>
          </p:cNvSpPr>
          <p:nvPr/>
        </p:nvSpPr>
        <p:spPr bwMode="auto">
          <a:xfrm>
            <a:off x="3116263" y="6324600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Rectangle 117"/>
          <p:cNvSpPr>
            <a:spLocks noChangeArrowheads="1"/>
          </p:cNvSpPr>
          <p:nvPr/>
        </p:nvSpPr>
        <p:spPr bwMode="auto">
          <a:xfrm>
            <a:off x="3116263" y="632460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118"/>
          <p:cNvSpPr>
            <a:spLocks noChangeShapeType="1"/>
          </p:cNvSpPr>
          <p:nvPr/>
        </p:nvSpPr>
        <p:spPr bwMode="auto">
          <a:xfrm>
            <a:off x="4389438" y="6324600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Rectangle 119"/>
          <p:cNvSpPr>
            <a:spLocks noChangeArrowheads="1"/>
          </p:cNvSpPr>
          <p:nvPr/>
        </p:nvSpPr>
        <p:spPr bwMode="auto">
          <a:xfrm>
            <a:off x="4389438" y="632460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120"/>
          <p:cNvSpPr>
            <a:spLocks noChangeShapeType="1"/>
          </p:cNvSpPr>
          <p:nvPr/>
        </p:nvSpPr>
        <p:spPr bwMode="auto">
          <a:xfrm>
            <a:off x="381000" y="1495425"/>
            <a:ext cx="4017963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121"/>
          <p:cNvSpPr>
            <a:spLocks noChangeArrowheads="1"/>
          </p:cNvSpPr>
          <p:nvPr/>
        </p:nvSpPr>
        <p:spPr bwMode="auto">
          <a:xfrm>
            <a:off x="381000" y="1495425"/>
            <a:ext cx="4027488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122"/>
          <p:cNvSpPr>
            <a:spLocks noChangeShapeType="1"/>
          </p:cNvSpPr>
          <p:nvPr/>
        </p:nvSpPr>
        <p:spPr bwMode="auto">
          <a:xfrm>
            <a:off x="4398963" y="1752600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123"/>
          <p:cNvSpPr>
            <a:spLocks noChangeArrowheads="1"/>
          </p:cNvSpPr>
          <p:nvPr/>
        </p:nvSpPr>
        <p:spPr bwMode="auto">
          <a:xfrm>
            <a:off x="4398963" y="175260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124"/>
          <p:cNvSpPr>
            <a:spLocks noChangeShapeType="1"/>
          </p:cNvSpPr>
          <p:nvPr/>
        </p:nvSpPr>
        <p:spPr bwMode="auto">
          <a:xfrm>
            <a:off x="4398963" y="2132013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25"/>
          <p:cNvSpPr>
            <a:spLocks noChangeArrowheads="1"/>
          </p:cNvSpPr>
          <p:nvPr/>
        </p:nvSpPr>
        <p:spPr bwMode="auto">
          <a:xfrm>
            <a:off x="4398963" y="2132013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Line 126"/>
          <p:cNvSpPr>
            <a:spLocks noChangeShapeType="1"/>
          </p:cNvSpPr>
          <p:nvPr/>
        </p:nvSpPr>
        <p:spPr bwMode="auto">
          <a:xfrm>
            <a:off x="4398963" y="2513013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127"/>
          <p:cNvSpPr>
            <a:spLocks noChangeArrowheads="1"/>
          </p:cNvSpPr>
          <p:nvPr/>
        </p:nvSpPr>
        <p:spPr bwMode="auto">
          <a:xfrm>
            <a:off x="4398963" y="2513013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Line 128"/>
          <p:cNvSpPr>
            <a:spLocks noChangeShapeType="1"/>
          </p:cNvSpPr>
          <p:nvPr/>
        </p:nvSpPr>
        <p:spPr bwMode="auto">
          <a:xfrm>
            <a:off x="4398963" y="2892425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Rectangle 129"/>
          <p:cNvSpPr>
            <a:spLocks noChangeArrowheads="1"/>
          </p:cNvSpPr>
          <p:nvPr/>
        </p:nvSpPr>
        <p:spPr bwMode="auto">
          <a:xfrm>
            <a:off x="4398963" y="289242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Line 130"/>
          <p:cNvSpPr>
            <a:spLocks noChangeShapeType="1"/>
          </p:cNvSpPr>
          <p:nvPr/>
        </p:nvSpPr>
        <p:spPr bwMode="auto">
          <a:xfrm>
            <a:off x="4398963" y="3273425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Rectangle 131"/>
          <p:cNvSpPr>
            <a:spLocks noChangeArrowheads="1"/>
          </p:cNvSpPr>
          <p:nvPr/>
        </p:nvSpPr>
        <p:spPr bwMode="auto">
          <a:xfrm>
            <a:off x="4398963" y="327342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Line 132"/>
          <p:cNvSpPr>
            <a:spLocks noChangeShapeType="1"/>
          </p:cNvSpPr>
          <p:nvPr/>
        </p:nvSpPr>
        <p:spPr bwMode="auto">
          <a:xfrm>
            <a:off x="4398963" y="3652838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Rectangle 133"/>
          <p:cNvSpPr>
            <a:spLocks noChangeArrowheads="1"/>
          </p:cNvSpPr>
          <p:nvPr/>
        </p:nvSpPr>
        <p:spPr bwMode="auto">
          <a:xfrm>
            <a:off x="4398963" y="3652838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Line 134"/>
          <p:cNvSpPr>
            <a:spLocks noChangeShapeType="1"/>
          </p:cNvSpPr>
          <p:nvPr/>
        </p:nvSpPr>
        <p:spPr bwMode="auto">
          <a:xfrm>
            <a:off x="4398963" y="4033838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Rectangle 135"/>
          <p:cNvSpPr>
            <a:spLocks noChangeArrowheads="1"/>
          </p:cNvSpPr>
          <p:nvPr/>
        </p:nvSpPr>
        <p:spPr bwMode="auto">
          <a:xfrm>
            <a:off x="4398963" y="4033838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Line 136"/>
          <p:cNvSpPr>
            <a:spLocks noChangeShapeType="1"/>
          </p:cNvSpPr>
          <p:nvPr/>
        </p:nvSpPr>
        <p:spPr bwMode="auto">
          <a:xfrm>
            <a:off x="4398963" y="4413250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Rectangle 137"/>
          <p:cNvSpPr>
            <a:spLocks noChangeArrowheads="1"/>
          </p:cNvSpPr>
          <p:nvPr/>
        </p:nvSpPr>
        <p:spPr bwMode="auto">
          <a:xfrm>
            <a:off x="4398963" y="441325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Line 138"/>
          <p:cNvSpPr>
            <a:spLocks noChangeShapeType="1"/>
          </p:cNvSpPr>
          <p:nvPr/>
        </p:nvSpPr>
        <p:spPr bwMode="auto">
          <a:xfrm>
            <a:off x="4398963" y="4794250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Rectangle 139"/>
          <p:cNvSpPr>
            <a:spLocks noChangeArrowheads="1"/>
          </p:cNvSpPr>
          <p:nvPr/>
        </p:nvSpPr>
        <p:spPr bwMode="auto">
          <a:xfrm>
            <a:off x="4398963" y="479425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Line 140"/>
          <p:cNvSpPr>
            <a:spLocks noChangeShapeType="1"/>
          </p:cNvSpPr>
          <p:nvPr/>
        </p:nvSpPr>
        <p:spPr bwMode="auto">
          <a:xfrm>
            <a:off x="4398963" y="5173663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Rectangle 141"/>
          <p:cNvSpPr>
            <a:spLocks noChangeArrowheads="1"/>
          </p:cNvSpPr>
          <p:nvPr/>
        </p:nvSpPr>
        <p:spPr bwMode="auto">
          <a:xfrm>
            <a:off x="4398963" y="5173663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Line 142"/>
          <p:cNvSpPr>
            <a:spLocks noChangeShapeType="1"/>
          </p:cNvSpPr>
          <p:nvPr/>
        </p:nvSpPr>
        <p:spPr bwMode="auto">
          <a:xfrm>
            <a:off x="4398963" y="5554663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Rectangle 143"/>
          <p:cNvSpPr>
            <a:spLocks noChangeArrowheads="1"/>
          </p:cNvSpPr>
          <p:nvPr/>
        </p:nvSpPr>
        <p:spPr bwMode="auto">
          <a:xfrm>
            <a:off x="4398963" y="5554663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Line 144"/>
          <p:cNvSpPr>
            <a:spLocks noChangeShapeType="1"/>
          </p:cNvSpPr>
          <p:nvPr/>
        </p:nvSpPr>
        <p:spPr bwMode="auto">
          <a:xfrm>
            <a:off x="4398963" y="5934075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Rectangle 145"/>
          <p:cNvSpPr>
            <a:spLocks noChangeArrowheads="1"/>
          </p:cNvSpPr>
          <p:nvPr/>
        </p:nvSpPr>
        <p:spPr bwMode="auto">
          <a:xfrm>
            <a:off x="4398963" y="593407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Line 146"/>
          <p:cNvSpPr>
            <a:spLocks noChangeShapeType="1"/>
          </p:cNvSpPr>
          <p:nvPr/>
        </p:nvSpPr>
        <p:spPr bwMode="auto">
          <a:xfrm>
            <a:off x="4398963" y="6315075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Rectangle 147"/>
          <p:cNvSpPr>
            <a:spLocks noChangeArrowheads="1"/>
          </p:cNvSpPr>
          <p:nvPr/>
        </p:nvSpPr>
        <p:spPr bwMode="auto">
          <a:xfrm>
            <a:off x="4398963" y="631507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Footer Placeholder 1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195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8" dur="indefinite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0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2" dur="indefinite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4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4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6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8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70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72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74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76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78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80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82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84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86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88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90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92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94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96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98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00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02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04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06" dur="indefinit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08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10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3" presetClass="emph" presetSubtype="1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20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" presetClass="emph" presetSubtype="1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22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mph" presetSubtype="1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24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3" presetClass="emph" presetSubtype="1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26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3" presetClass="emph" presetSubtype="1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28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mph" presetSubtype="1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30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" presetClass="emph" presetSubtype="1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32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" presetClass="emph" presetSubtype="1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34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3" presetClass="emph" presetSubtype="1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36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" presetClass="emph" presetSubtype="1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38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" presetClass="emph" presetSubtype="1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40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19" grpId="1"/>
      <p:bldP spid="20" grpId="0"/>
      <p:bldP spid="21" grpId="0"/>
      <p:bldP spid="22" grpId="0"/>
      <p:bldP spid="23" grpId="0"/>
      <p:bldP spid="23" grpId="1"/>
      <p:bldP spid="24" grpId="0"/>
      <p:bldP spid="25" grpId="0"/>
      <p:bldP spid="26" grpId="0"/>
      <p:bldP spid="27" grpId="0"/>
      <p:bldP spid="27" grpId="1"/>
      <p:bldP spid="28" grpId="0"/>
      <p:bldP spid="29" grpId="0"/>
      <p:bldP spid="30" grpId="0"/>
      <p:bldP spid="31" grpId="0"/>
      <p:bldP spid="31" grpId="1"/>
      <p:bldP spid="32" grpId="0"/>
      <p:bldP spid="33" grpId="0"/>
      <p:bldP spid="34" grpId="0"/>
      <p:bldP spid="35" grpId="0"/>
      <p:bldP spid="35" grpId="1"/>
      <p:bldP spid="36" grpId="0"/>
      <p:bldP spid="37" grpId="0"/>
      <p:bldP spid="38" grpId="0"/>
      <p:bldP spid="39" grpId="0"/>
      <p:bldP spid="39" grpId="1"/>
      <p:bldP spid="40" grpId="0"/>
      <p:bldP spid="41" grpId="0"/>
      <p:bldP spid="42" grpId="0"/>
      <p:bldP spid="43" grpId="0"/>
      <p:bldP spid="43" grpId="1"/>
      <p:bldP spid="44" grpId="0"/>
      <p:bldP spid="45" grpId="0"/>
      <p:bldP spid="46" grpId="0"/>
      <p:bldP spid="47" grpId="0"/>
      <p:bldP spid="47" grpId="1"/>
      <p:bldP spid="48" grpId="0"/>
      <p:bldP spid="49" grpId="0"/>
      <p:bldP spid="50" grpId="0"/>
      <p:bldP spid="51" grpId="0"/>
      <p:bldP spid="51" grpId="1"/>
      <p:bldP spid="52" grpId="0"/>
      <p:bldP spid="53" grpId="0"/>
      <p:bldP spid="54" grpId="0"/>
      <p:bldP spid="55" grpId="0"/>
      <p:bldP spid="55" grpId="1"/>
      <p:bldP spid="56" grpId="0"/>
      <p:bldP spid="57" grpId="0"/>
      <p:bldP spid="58" grpId="0"/>
      <p:bldP spid="59" grpId="0"/>
      <p:bldP spid="59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 Change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11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b="1" dirty="0" smtClean="0"/>
                  <a:t>Percent change </a:t>
                </a:r>
                <a:r>
                  <a:rPr lang="en-US" dirty="0" smtClean="0"/>
                  <a:t>represents the fraction that a current value changed relative to a previous value.</a:t>
                </a:r>
              </a:p>
              <a:p>
                <a:r>
                  <a:rPr lang="en-US" dirty="0" smtClean="0"/>
                  <a:t>Evaluate percent change by computing:</a:t>
                </a:r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𝑛𝑒𝑤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𝑣𝑎𝑙𝑢𝑒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𝑜𝑟𝑖𝑔𝑖𝑛𝑎𝑙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𝑣𝑎𝑙𝑢𝑒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𝑜𝑟𝑖𝑔𝑖𝑛𝑎𝑙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𝑣𝑎𝑙𝑢𝑒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×100%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Positive percent change represents an increase over previous.</a:t>
                </a:r>
              </a:p>
              <a:p>
                <a:pPr lvl="1"/>
                <a:r>
                  <a:rPr lang="en-US" dirty="0" smtClean="0"/>
                  <a:t>Negative percent change represents a decrease from previous</a:t>
                </a: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789" t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8997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 Change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12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800600" y="1371600"/>
                <a:ext cx="4038600" cy="4953000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 smtClean="0"/>
                  <a:t>% Change in Houses Completed: 2001 to 2006</a:t>
                </a:r>
              </a:p>
              <a:p>
                <a:pPr lvl="1"/>
                <a:r>
                  <a:rPr lang="en-US" dirty="0" smtClean="0"/>
                  <a:t>New value: 1979.40</a:t>
                </a:r>
                <a:endParaRPr lang="en-US" dirty="0"/>
              </a:p>
              <a:p>
                <a:pPr lvl="1"/>
                <a:r>
                  <a:rPr lang="en-US" dirty="0" smtClean="0"/>
                  <a:t>Old value: 1570.80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1979.4 −1570.8</m:t>
                        </m:r>
                      </m:num>
                      <m:den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1570.8</m:t>
                        </m:r>
                      </m:den>
                    </m:f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×100%≈26.01%</m:t>
                    </m:r>
                  </m:oMath>
                </a14:m>
                <a:endParaRPr lang="en-US" sz="1800" b="0" dirty="0" smtClean="0"/>
              </a:p>
              <a:p>
                <a:r>
                  <a:rPr lang="en-US" sz="2400" dirty="0"/>
                  <a:t>% Change in Houses Completed: </a:t>
                </a:r>
                <a:r>
                  <a:rPr lang="en-US" sz="2400" dirty="0" smtClean="0"/>
                  <a:t>2006 </a:t>
                </a:r>
                <a:r>
                  <a:rPr lang="en-US" sz="2400" dirty="0"/>
                  <a:t>to </a:t>
                </a:r>
                <a:r>
                  <a:rPr lang="en-US" sz="2400" dirty="0" smtClean="0"/>
                  <a:t>2007</a:t>
                </a:r>
                <a:endParaRPr lang="en-US" sz="2400" dirty="0"/>
              </a:p>
              <a:p>
                <a:pPr lvl="1"/>
                <a:r>
                  <a:rPr lang="en-US" dirty="0"/>
                  <a:t>New value: </a:t>
                </a:r>
                <a:r>
                  <a:rPr lang="en-US" dirty="0" smtClean="0"/>
                  <a:t>1502.80</a:t>
                </a:r>
                <a:endParaRPr lang="en-US" dirty="0"/>
              </a:p>
              <a:p>
                <a:pPr lvl="1"/>
                <a:r>
                  <a:rPr lang="en-US" dirty="0"/>
                  <a:t>Old value: </a:t>
                </a:r>
                <a:r>
                  <a:rPr lang="en-US" dirty="0" smtClean="0"/>
                  <a:t>1979.40</a:t>
                </a:r>
                <a:endParaRPr lang="en-US" dirty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1502.8−1979.4</m:t>
                        </m:r>
                      </m:num>
                      <m:den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1979.4</m:t>
                        </m:r>
                      </m:den>
                    </m:f>
                    <m:r>
                      <a:rPr lang="en-US" sz="1800" i="1">
                        <a:latin typeface="Cambria Math" panose="02040503050406030204" pitchFamily="18" charset="0"/>
                      </a:rPr>
                      <m:t>×100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%≈−24.08%</m:t>
                    </m:r>
                  </m:oMath>
                </a14:m>
                <a:endParaRPr lang="en-US" b="0" dirty="0" smtClean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800600" y="1371600"/>
                <a:ext cx="4038600" cy="4953000"/>
              </a:xfrm>
              <a:blipFill>
                <a:blip r:embed="rId3"/>
                <a:stretch>
                  <a:fillRect l="-1208" t="-9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02275"/>
              </p:ext>
            </p:extLst>
          </p:nvPr>
        </p:nvGraphicFramePr>
        <p:xfrm>
          <a:off x="900113" y="1581150"/>
          <a:ext cx="2833687" cy="466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5" name="Worksheet" r:id="rId4" imgW="2838557" imgH="4676670" progId="Excel.Sheet.12">
                  <p:embed/>
                </p:oleObj>
              </mc:Choice>
              <mc:Fallback>
                <p:oleObj name="Worksheet" r:id="rId4" imgW="2838557" imgH="4676670" progId="Excel.Shee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00113" y="1581150"/>
                        <a:ext cx="2833687" cy="4667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114800" y="2973977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325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 Change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13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800600" y="1371600"/>
                <a:ext cx="4038600" cy="49530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CSE 111 Enrollment: Fall vs Spring (% change)</a:t>
                </a:r>
              </a:p>
              <a:p>
                <a:pPr lvl="1"/>
                <a:r>
                  <a:rPr lang="en-US" dirty="0" smtClean="0"/>
                  <a:t>New value: 110 + 49 = 159</a:t>
                </a:r>
                <a:endParaRPr lang="en-US" dirty="0"/>
              </a:p>
              <a:p>
                <a:pPr lvl="1"/>
                <a:r>
                  <a:rPr lang="en-US" dirty="0" smtClean="0"/>
                  <a:t>Old value: 228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159 −228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228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×100%=−30.3%</m:t>
                    </m:r>
                  </m:oMath>
                </a14:m>
                <a:endParaRPr lang="en-US" b="0" dirty="0" smtClean="0"/>
              </a:p>
              <a:p>
                <a:r>
                  <a:rPr lang="en-US" dirty="0" smtClean="0"/>
                  <a:t>Not a very useful data point.</a:t>
                </a:r>
                <a:endParaRPr lang="en-US" b="0" dirty="0" smtClean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800600" y="1371600"/>
                <a:ext cx="4038600" cy="4953000"/>
              </a:xfrm>
              <a:blipFill>
                <a:blip r:embed="rId2"/>
                <a:stretch>
                  <a:fillRect l="-1360" t="-984" r="-1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114800" y="2973977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sp>
        <p:nvSpPr>
          <p:cNvPr id="9" name="AutoShape 29"/>
          <p:cNvSpPr>
            <a:spLocks noChangeAspect="1" noChangeArrowheads="1" noTextEdit="1"/>
          </p:cNvSpPr>
          <p:nvPr/>
        </p:nvSpPr>
        <p:spPr bwMode="auto">
          <a:xfrm>
            <a:off x="381000" y="1495425"/>
            <a:ext cx="4017963" cy="482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31"/>
          <p:cNvSpPr>
            <a:spLocks noChangeArrowheads="1"/>
          </p:cNvSpPr>
          <p:nvPr/>
        </p:nvSpPr>
        <p:spPr bwMode="auto">
          <a:xfrm>
            <a:off x="381000" y="1752600"/>
            <a:ext cx="4017963" cy="388938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381000" y="2132013"/>
            <a:ext cx="4017963" cy="4192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33"/>
          <p:cNvSpPr>
            <a:spLocks noChangeArrowheads="1"/>
          </p:cNvSpPr>
          <p:nvPr/>
        </p:nvSpPr>
        <p:spPr bwMode="auto">
          <a:xfrm>
            <a:off x="495300" y="1866900"/>
            <a:ext cx="531813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Course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3" name="Rectangle 34"/>
          <p:cNvSpPr>
            <a:spLocks noChangeArrowheads="1"/>
          </p:cNvSpPr>
          <p:nvPr/>
        </p:nvSpPr>
        <p:spPr bwMode="auto">
          <a:xfrm>
            <a:off x="1301750" y="1866900"/>
            <a:ext cx="684213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Professor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4" name="Rectangle 35"/>
          <p:cNvSpPr>
            <a:spLocks noChangeArrowheads="1"/>
          </p:cNvSpPr>
          <p:nvPr/>
        </p:nvSpPr>
        <p:spPr bwMode="auto">
          <a:xfrm>
            <a:off x="2338388" y="1866900"/>
            <a:ext cx="65563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Semester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5" name="Rectangle 36"/>
          <p:cNvSpPr>
            <a:spLocks noChangeArrowheads="1"/>
          </p:cNvSpPr>
          <p:nvPr/>
        </p:nvSpPr>
        <p:spPr bwMode="auto">
          <a:xfrm>
            <a:off x="3411538" y="1866900"/>
            <a:ext cx="80803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Enrollment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6" name="Rectangle 37"/>
          <p:cNvSpPr>
            <a:spLocks noChangeArrowheads="1"/>
          </p:cNvSpPr>
          <p:nvPr/>
        </p:nvSpPr>
        <p:spPr bwMode="auto">
          <a:xfrm>
            <a:off x="476250" y="2255838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111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7" name="Rectangle 38"/>
          <p:cNvSpPr>
            <a:spLocks noChangeArrowheads="1"/>
          </p:cNvSpPr>
          <p:nvPr/>
        </p:nvSpPr>
        <p:spPr bwMode="auto">
          <a:xfrm>
            <a:off x="1227138" y="2255838"/>
            <a:ext cx="8826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Schindler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2527300" y="2255838"/>
            <a:ext cx="29527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Fall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9" name="Rectangle 40"/>
          <p:cNvSpPr>
            <a:spLocks noChangeArrowheads="1"/>
          </p:cNvSpPr>
          <p:nvPr/>
        </p:nvSpPr>
        <p:spPr bwMode="auto">
          <a:xfrm>
            <a:off x="3657600" y="2255838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228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0" name="Rectangle 41"/>
          <p:cNvSpPr>
            <a:spLocks noChangeArrowheads="1"/>
          </p:cNvSpPr>
          <p:nvPr/>
        </p:nvSpPr>
        <p:spPr bwMode="auto">
          <a:xfrm>
            <a:off x="476250" y="2636838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111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1" name="Rectangle 42"/>
          <p:cNvSpPr>
            <a:spLocks noChangeArrowheads="1"/>
          </p:cNvSpPr>
          <p:nvPr/>
        </p:nvSpPr>
        <p:spPr bwMode="auto">
          <a:xfrm>
            <a:off x="1122363" y="2636838"/>
            <a:ext cx="109220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Ramamurthy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2" name="Rectangle 43"/>
          <p:cNvSpPr>
            <a:spLocks noChangeArrowheads="1"/>
          </p:cNvSpPr>
          <p:nvPr/>
        </p:nvSpPr>
        <p:spPr bwMode="auto">
          <a:xfrm>
            <a:off x="2451100" y="2636838"/>
            <a:ext cx="46513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Spring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3" name="Rectangle 44"/>
          <p:cNvSpPr>
            <a:spLocks noChangeArrowheads="1"/>
          </p:cNvSpPr>
          <p:nvPr/>
        </p:nvSpPr>
        <p:spPr bwMode="auto">
          <a:xfrm>
            <a:off x="3657600" y="2636838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110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4" name="Rectangle 45"/>
          <p:cNvSpPr>
            <a:spLocks noChangeArrowheads="1"/>
          </p:cNvSpPr>
          <p:nvPr/>
        </p:nvSpPr>
        <p:spPr bwMode="auto">
          <a:xfrm>
            <a:off x="476250" y="3016250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111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5" name="Rectangle 46"/>
          <p:cNvSpPr>
            <a:spLocks noChangeArrowheads="1"/>
          </p:cNvSpPr>
          <p:nvPr/>
        </p:nvSpPr>
        <p:spPr bwMode="auto">
          <a:xfrm>
            <a:off x="1273175" y="3016250"/>
            <a:ext cx="760413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Hughes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6" name="Rectangle 47"/>
          <p:cNvSpPr>
            <a:spLocks noChangeArrowheads="1"/>
          </p:cNvSpPr>
          <p:nvPr/>
        </p:nvSpPr>
        <p:spPr bwMode="auto">
          <a:xfrm>
            <a:off x="2451100" y="3016250"/>
            <a:ext cx="46513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Spring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7" name="Rectangle 48"/>
          <p:cNvSpPr>
            <a:spLocks noChangeArrowheads="1"/>
          </p:cNvSpPr>
          <p:nvPr/>
        </p:nvSpPr>
        <p:spPr bwMode="auto">
          <a:xfrm>
            <a:off x="3686175" y="3016250"/>
            <a:ext cx="2095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49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8" name="Rectangle 49"/>
          <p:cNvSpPr>
            <a:spLocks noChangeArrowheads="1"/>
          </p:cNvSpPr>
          <p:nvPr/>
        </p:nvSpPr>
        <p:spPr bwMode="auto">
          <a:xfrm>
            <a:off x="476250" y="3397250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115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9" name="Rectangle 50"/>
          <p:cNvSpPr>
            <a:spLocks noChangeArrowheads="1"/>
          </p:cNvSpPr>
          <p:nvPr/>
        </p:nvSpPr>
        <p:spPr bwMode="auto">
          <a:xfrm>
            <a:off x="1217613" y="3397250"/>
            <a:ext cx="8826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Alphonce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0" name="Rectangle 51"/>
          <p:cNvSpPr>
            <a:spLocks noChangeArrowheads="1"/>
          </p:cNvSpPr>
          <p:nvPr/>
        </p:nvSpPr>
        <p:spPr bwMode="auto">
          <a:xfrm>
            <a:off x="2527300" y="3397250"/>
            <a:ext cx="29527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Fall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1" name="Rectangle 52"/>
          <p:cNvSpPr>
            <a:spLocks noChangeArrowheads="1"/>
          </p:cNvSpPr>
          <p:nvPr/>
        </p:nvSpPr>
        <p:spPr bwMode="auto">
          <a:xfrm>
            <a:off x="3657600" y="3397250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604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2" name="Rectangle 53"/>
          <p:cNvSpPr>
            <a:spLocks noChangeArrowheads="1"/>
          </p:cNvSpPr>
          <p:nvPr/>
        </p:nvSpPr>
        <p:spPr bwMode="auto">
          <a:xfrm>
            <a:off x="476250" y="3776663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115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3" name="Rectangle 54"/>
          <p:cNvSpPr>
            <a:spLocks noChangeArrowheads="1"/>
          </p:cNvSpPr>
          <p:nvPr/>
        </p:nvSpPr>
        <p:spPr bwMode="auto">
          <a:xfrm>
            <a:off x="1263650" y="3776663"/>
            <a:ext cx="779463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Hartloff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4" name="Rectangle 55"/>
          <p:cNvSpPr>
            <a:spLocks noChangeArrowheads="1"/>
          </p:cNvSpPr>
          <p:nvPr/>
        </p:nvSpPr>
        <p:spPr bwMode="auto">
          <a:xfrm>
            <a:off x="2451100" y="3776663"/>
            <a:ext cx="46513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Spring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5" name="Rectangle 56"/>
          <p:cNvSpPr>
            <a:spLocks noChangeArrowheads="1"/>
          </p:cNvSpPr>
          <p:nvPr/>
        </p:nvSpPr>
        <p:spPr bwMode="auto">
          <a:xfrm>
            <a:off x="3657600" y="3776663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310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6" name="Rectangle 57"/>
          <p:cNvSpPr>
            <a:spLocks noChangeArrowheads="1"/>
          </p:cNvSpPr>
          <p:nvPr/>
        </p:nvSpPr>
        <p:spPr bwMode="auto">
          <a:xfrm>
            <a:off x="476250" y="4157663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116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7" name="Rectangle 58"/>
          <p:cNvSpPr>
            <a:spLocks noChangeArrowheads="1"/>
          </p:cNvSpPr>
          <p:nvPr/>
        </p:nvSpPr>
        <p:spPr bwMode="auto">
          <a:xfrm>
            <a:off x="1330325" y="4157663"/>
            <a:ext cx="6365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Hertz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8" name="Rectangle 59"/>
          <p:cNvSpPr>
            <a:spLocks noChangeArrowheads="1"/>
          </p:cNvSpPr>
          <p:nvPr/>
        </p:nvSpPr>
        <p:spPr bwMode="auto">
          <a:xfrm>
            <a:off x="2527300" y="4157663"/>
            <a:ext cx="29527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Fall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9" name="Rectangle 60"/>
          <p:cNvSpPr>
            <a:spLocks noChangeArrowheads="1"/>
          </p:cNvSpPr>
          <p:nvPr/>
        </p:nvSpPr>
        <p:spPr bwMode="auto">
          <a:xfrm>
            <a:off x="3657600" y="4157663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162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0" name="Rectangle 61"/>
          <p:cNvSpPr>
            <a:spLocks noChangeArrowheads="1"/>
          </p:cNvSpPr>
          <p:nvPr/>
        </p:nvSpPr>
        <p:spPr bwMode="auto">
          <a:xfrm>
            <a:off x="476250" y="4537075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116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1" name="Rectangle 62"/>
          <p:cNvSpPr>
            <a:spLocks noChangeArrowheads="1"/>
          </p:cNvSpPr>
          <p:nvPr/>
        </p:nvSpPr>
        <p:spPr bwMode="auto">
          <a:xfrm>
            <a:off x="1330325" y="4537075"/>
            <a:ext cx="6365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Hertz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2" name="Rectangle 63"/>
          <p:cNvSpPr>
            <a:spLocks noChangeArrowheads="1"/>
          </p:cNvSpPr>
          <p:nvPr/>
        </p:nvSpPr>
        <p:spPr bwMode="auto">
          <a:xfrm>
            <a:off x="2451100" y="4537075"/>
            <a:ext cx="46513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Spring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3" name="Rectangle 64"/>
          <p:cNvSpPr>
            <a:spLocks noChangeArrowheads="1"/>
          </p:cNvSpPr>
          <p:nvPr/>
        </p:nvSpPr>
        <p:spPr bwMode="auto">
          <a:xfrm>
            <a:off x="3657600" y="4537075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379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4" name="Rectangle 65"/>
          <p:cNvSpPr>
            <a:spLocks noChangeArrowheads="1"/>
          </p:cNvSpPr>
          <p:nvPr/>
        </p:nvSpPr>
        <p:spPr bwMode="auto">
          <a:xfrm>
            <a:off x="476250" y="4918075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191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5" name="Rectangle 66"/>
          <p:cNvSpPr>
            <a:spLocks noChangeArrowheads="1"/>
          </p:cNvSpPr>
          <p:nvPr/>
        </p:nvSpPr>
        <p:spPr bwMode="auto">
          <a:xfrm>
            <a:off x="1273175" y="4918075"/>
            <a:ext cx="760413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Hughes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6" name="Rectangle 67"/>
          <p:cNvSpPr>
            <a:spLocks noChangeArrowheads="1"/>
          </p:cNvSpPr>
          <p:nvPr/>
        </p:nvSpPr>
        <p:spPr bwMode="auto">
          <a:xfrm>
            <a:off x="2527300" y="4918075"/>
            <a:ext cx="29527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Fall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7" name="Rectangle 68"/>
          <p:cNvSpPr>
            <a:spLocks noChangeArrowheads="1"/>
          </p:cNvSpPr>
          <p:nvPr/>
        </p:nvSpPr>
        <p:spPr bwMode="auto">
          <a:xfrm>
            <a:off x="3657600" y="4918075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243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8" name="Rectangle 69"/>
          <p:cNvSpPr>
            <a:spLocks noChangeArrowheads="1"/>
          </p:cNvSpPr>
          <p:nvPr/>
        </p:nvSpPr>
        <p:spPr bwMode="auto">
          <a:xfrm>
            <a:off x="476250" y="5297488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191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9" name="Rectangle 70"/>
          <p:cNvSpPr>
            <a:spLocks noChangeArrowheads="1"/>
          </p:cNvSpPr>
          <p:nvPr/>
        </p:nvSpPr>
        <p:spPr bwMode="auto">
          <a:xfrm>
            <a:off x="1320800" y="5297488"/>
            <a:ext cx="6746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Miller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0" name="Rectangle 71"/>
          <p:cNvSpPr>
            <a:spLocks noChangeArrowheads="1"/>
          </p:cNvSpPr>
          <p:nvPr/>
        </p:nvSpPr>
        <p:spPr bwMode="auto">
          <a:xfrm>
            <a:off x="2451100" y="5297488"/>
            <a:ext cx="46513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Spring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1" name="Rectangle 72"/>
          <p:cNvSpPr>
            <a:spLocks noChangeArrowheads="1"/>
          </p:cNvSpPr>
          <p:nvPr/>
        </p:nvSpPr>
        <p:spPr bwMode="auto">
          <a:xfrm>
            <a:off x="3657600" y="5297488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380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2" name="Rectangle 73"/>
          <p:cNvSpPr>
            <a:spLocks noChangeArrowheads="1"/>
          </p:cNvSpPr>
          <p:nvPr/>
        </p:nvSpPr>
        <p:spPr bwMode="auto">
          <a:xfrm>
            <a:off x="476250" y="5678488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241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3" name="Rectangle 74"/>
          <p:cNvSpPr>
            <a:spLocks noChangeArrowheads="1"/>
          </p:cNvSpPr>
          <p:nvPr/>
        </p:nvSpPr>
        <p:spPr bwMode="auto">
          <a:xfrm>
            <a:off x="1122363" y="5678488"/>
            <a:ext cx="109220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Ramamurthy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4" name="Rectangle 75"/>
          <p:cNvSpPr>
            <a:spLocks noChangeArrowheads="1"/>
          </p:cNvSpPr>
          <p:nvPr/>
        </p:nvSpPr>
        <p:spPr bwMode="auto">
          <a:xfrm>
            <a:off x="2527300" y="5678488"/>
            <a:ext cx="29527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Fall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5" name="Rectangle 76"/>
          <p:cNvSpPr>
            <a:spLocks noChangeArrowheads="1"/>
          </p:cNvSpPr>
          <p:nvPr/>
        </p:nvSpPr>
        <p:spPr bwMode="auto">
          <a:xfrm>
            <a:off x="3657600" y="5678488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242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6" name="Rectangle 77"/>
          <p:cNvSpPr>
            <a:spLocks noChangeArrowheads="1"/>
          </p:cNvSpPr>
          <p:nvPr/>
        </p:nvSpPr>
        <p:spPr bwMode="auto">
          <a:xfrm>
            <a:off x="476250" y="6057900"/>
            <a:ext cx="59848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CSE 241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7" name="Rectangle 78"/>
          <p:cNvSpPr>
            <a:spLocks noChangeArrowheads="1"/>
          </p:cNvSpPr>
          <p:nvPr/>
        </p:nvSpPr>
        <p:spPr bwMode="auto">
          <a:xfrm>
            <a:off x="1122363" y="6057900"/>
            <a:ext cx="109220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Dr. Ramamurthy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8" name="Rectangle 79"/>
          <p:cNvSpPr>
            <a:spLocks noChangeArrowheads="1"/>
          </p:cNvSpPr>
          <p:nvPr/>
        </p:nvSpPr>
        <p:spPr bwMode="auto">
          <a:xfrm>
            <a:off x="2451100" y="6057900"/>
            <a:ext cx="465138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Spring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9" name="Rectangle 80"/>
          <p:cNvSpPr>
            <a:spLocks noChangeArrowheads="1"/>
          </p:cNvSpPr>
          <p:nvPr/>
        </p:nvSpPr>
        <p:spPr bwMode="auto">
          <a:xfrm>
            <a:off x="3657600" y="6057900"/>
            <a:ext cx="2857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187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60" name="Rectangle 81"/>
          <p:cNvSpPr>
            <a:spLocks noChangeArrowheads="1"/>
          </p:cNvSpPr>
          <p:nvPr/>
        </p:nvSpPr>
        <p:spPr bwMode="auto">
          <a:xfrm>
            <a:off x="419100" y="1514475"/>
            <a:ext cx="40084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2016-2017 Enrollments in Intro CSE Courses at UB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61" name="Line 82"/>
          <p:cNvSpPr>
            <a:spLocks noChangeShapeType="1"/>
          </p:cNvSpPr>
          <p:nvPr/>
        </p:nvSpPr>
        <p:spPr bwMode="auto">
          <a:xfrm>
            <a:off x="381000" y="1495425"/>
            <a:ext cx="0" cy="247650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Rectangle 83"/>
          <p:cNvSpPr>
            <a:spLocks noChangeArrowheads="1"/>
          </p:cNvSpPr>
          <p:nvPr/>
        </p:nvSpPr>
        <p:spPr bwMode="auto">
          <a:xfrm>
            <a:off x="381000" y="1495425"/>
            <a:ext cx="9525" cy="247650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Line 84"/>
          <p:cNvSpPr>
            <a:spLocks noChangeShapeType="1"/>
          </p:cNvSpPr>
          <p:nvPr/>
        </p:nvSpPr>
        <p:spPr bwMode="auto">
          <a:xfrm>
            <a:off x="1055688" y="1495425"/>
            <a:ext cx="0" cy="9525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Rectangle 85"/>
          <p:cNvSpPr>
            <a:spLocks noChangeArrowheads="1"/>
          </p:cNvSpPr>
          <p:nvPr/>
        </p:nvSpPr>
        <p:spPr bwMode="auto">
          <a:xfrm>
            <a:off x="1055688" y="149542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Line 86"/>
          <p:cNvSpPr>
            <a:spLocks noChangeShapeType="1"/>
          </p:cNvSpPr>
          <p:nvPr/>
        </p:nvSpPr>
        <p:spPr bwMode="auto">
          <a:xfrm>
            <a:off x="2138363" y="1495425"/>
            <a:ext cx="0" cy="9525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Rectangle 87"/>
          <p:cNvSpPr>
            <a:spLocks noChangeArrowheads="1"/>
          </p:cNvSpPr>
          <p:nvPr/>
        </p:nvSpPr>
        <p:spPr bwMode="auto">
          <a:xfrm>
            <a:off x="2138363" y="149542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Line 88"/>
          <p:cNvSpPr>
            <a:spLocks noChangeShapeType="1"/>
          </p:cNvSpPr>
          <p:nvPr/>
        </p:nvSpPr>
        <p:spPr bwMode="auto">
          <a:xfrm>
            <a:off x="3116263" y="1495425"/>
            <a:ext cx="0" cy="9525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Rectangle 89"/>
          <p:cNvSpPr>
            <a:spLocks noChangeArrowheads="1"/>
          </p:cNvSpPr>
          <p:nvPr/>
        </p:nvSpPr>
        <p:spPr bwMode="auto">
          <a:xfrm>
            <a:off x="3116263" y="149542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Rectangle 90"/>
          <p:cNvSpPr>
            <a:spLocks noChangeArrowheads="1"/>
          </p:cNvSpPr>
          <p:nvPr/>
        </p:nvSpPr>
        <p:spPr bwMode="auto">
          <a:xfrm>
            <a:off x="381000" y="1743075"/>
            <a:ext cx="4017963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Line 91"/>
          <p:cNvSpPr>
            <a:spLocks noChangeShapeType="1"/>
          </p:cNvSpPr>
          <p:nvPr/>
        </p:nvSpPr>
        <p:spPr bwMode="auto">
          <a:xfrm>
            <a:off x="4389438" y="1495425"/>
            <a:ext cx="0" cy="247650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Rectangle 92"/>
          <p:cNvSpPr>
            <a:spLocks noChangeArrowheads="1"/>
          </p:cNvSpPr>
          <p:nvPr/>
        </p:nvSpPr>
        <p:spPr bwMode="auto">
          <a:xfrm>
            <a:off x="4389438" y="1495425"/>
            <a:ext cx="9525" cy="247650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Rectangle 93"/>
          <p:cNvSpPr>
            <a:spLocks noChangeArrowheads="1"/>
          </p:cNvSpPr>
          <p:nvPr/>
        </p:nvSpPr>
        <p:spPr bwMode="auto">
          <a:xfrm>
            <a:off x="390525" y="2122488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Rectangle 94"/>
          <p:cNvSpPr>
            <a:spLocks noChangeArrowheads="1"/>
          </p:cNvSpPr>
          <p:nvPr/>
        </p:nvSpPr>
        <p:spPr bwMode="auto">
          <a:xfrm>
            <a:off x="390525" y="2503488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Rectangle 95"/>
          <p:cNvSpPr>
            <a:spLocks noChangeArrowheads="1"/>
          </p:cNvSpPr>
          <p:nvPr/>
        </p:nvSpPr>
        <p:spPr bwMode="auto">
          <a:xfrm>
            <a:off x="390525" y="2882900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Rectangle 96"/>
          <p:cNvSpPr>
            <a:spLocks noChangeArrowheads="1"/>
          </p:cNvSpPr>
          <p:nvPr/>
        </p:nvSpPr>
        <p:spPr bwMode="auto">
          <a:xfrm>
            <a:off x="390525" y="3263900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Rectangle 97"/>
          <p:cNvSpPr>
            <a:spLocks noChangeArrowheads="1"/>
          </p:cNvSpPr>
          <p:nvPr/>
        </p:nvSpPr>
        <p:spPr bwMode="auto">
          <a:xfrm>
            <a:off x="390525" y="3643313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Rectangle 98"/>
          <p:cNvSpPr>
            <a:spLocks noChangeArrowheads="1"/>
          </p:cNvSpPr>
          <p:nvPr/>
        </p:nvSpPr>
        <p:spPr bwMode="auto">
          <a:xfrm>
            <a:off x="390525" y="4024313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99"/>
          <p:cNvSpPr>
            <a:spLocks noChangeArrowheads="1"/>
          </p:cNvSpPr>
          <p:nvPr/>
        </p:nvSpPr>
        <p:spPr bwMode="auto">
          <a:xfrm>
            <a:off x="390525" y="4403725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Rectangle 100"/>
          <p:cNvSpPr>
            <a:spLocks noChangeArrowheads="1"/>
          </p:cNvSpPr>
          <p:nvPr/>
        </p:nvSpPr>
        <p:spPr bwMode="auto">
          <a:xfrm>
            <a:off x="390525" y="4784725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Rectangle 101"/>
          <p:cNvSpPr>
            <a:spLocks noChangeArrowheads="1"/>
          </p:cNvSpPr>
          <p:nvPr/>
        </p:nvSpPr>
        <p:spPr bwMode="auto">
          <a:xfrm>
            <a:off x="390525" y="5164138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Rectangle 102"/>
          <p:cNvSpPr>
            <a:spLocks noChangeArrowheads="1"/>
          </p:cNvSpPr>
          <p:nvPr/>
        </p:nvSpPr>
        <p:spPr bwMode="auto">
          <a:xfrm>
            <a:off x="390525" y="5545138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Rectangle 103"/>
          <p:cNvSpPr>
            <a:spLocks noChangeArrowheads="1"/>
          </p:cNvSpPr>
          <p:nvPr/>
        </p:nvSpPr>
        <p:spPr bwMode="auto">
          <a:xfrm>
            <a:off x="390525" y="5924550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Rectangle 104"/>
          <p:cNvSpPr>
            <a:spLocks noChangeArrowheads="1"/>
          </p:cNvSpPr>
          <p:nvPr/>
        </p:nvSpPr>
        <p:spPr bwMode="auto">
          <a:xfrm>
            <a:off x="371475" y="2122488"/>
            <a:ext cx="19050" cy="4202113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105"/>
          <p:cNvSpPr>
            <a:spLocks noChangeArrowheads="1"/>
          </p:cNvSpPr>
          <p:nvPr/>
        </p:nvSpPr>
        <p:spPr bwMode="auto">
          <a:xfrm>
            <a:off x="1046163" y="1762125"/>
            <a:ext cx="19050" cy="4562475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106"/>
          <p:cNvSpPr>
            <a:spLocks noChangeArrowheads="1"/>
          </p:cNvSpPr>
          <p:nvPr/>
        </p:nvSpPr>
        <p:spPr bwMode="auto">
          <a:xfrm>
            <a:off x="2128838" y="1762125"/>
            <a:ext cx="19050" cy="4562475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Rectangle 107"/>
          <p:cNvSpPr>
            <a:spLocks noChangeArrowheads="1"/>
          </p:cNvSpPr>
          <p:nvPr/>
        </p:nvSpPr>
        <p:spPr bwMode="auto">
          <a:xfrm>
            <a:off x="3106738" y="1762125"/>
            <a:ext cx="19050" cy="4562475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90525" y="6305550"/>
            <a:ext cx="4008438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Rectangle 109"/>
          <p:cNvSpPr>
            <a:spLocks noChangeArrowheads="1"/>
          </p:cNvSpPr>
          <p:nvPr/>
        </p:nvSpPr>
        <p:spPr bwMode="auto">
          <a:xfrm>
            <a:off x="4379913" y="1762125"/>
            <a:ext cx="19050" cy="4562475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Line 110"/>
          <p:cNvSpPr>
            <a:spLocks noChangeShapeType="1"/>
          </p:cNvSpPr>
          <p:nvPr/>
        </p:nvSpPr>
        <p:spPr bwMode="auto">
          <a:xfrm>
            <a:off x="381000" y="6324600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Rectangle 111"/>
          <p:cNvSpPr>
            <a:spLocks noChangeArrowheads="1"/>
          </p:cNvSpPr>
          <p:nvPr/>
        </p:nvSpPr>
        <p:spPr bwMode="auto">
          <a:xfrm>
            <a:off x="381000" y="632460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112"/>
          <p:cNvSpPr>
            <a:spLocks noChangeShapeType="1"/>
          </p:cNvSpPr>
          <p:nvPr/>
        </p:nvSpPr>
        <p:spPr bwMode="auto">
          <a:xfrm>
            <a:off x="1055688" y="6324600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Rectangle 113"/>
          <p:cNvSpPr>
            <a:spLocks noChangeArrowheads="1"/>
          </p:cNvSpPr>
          <p:nvPr/>
        </p:nvSpPr>
        <p:spPr bwMode="auto">
          <a:xfrm>
            <a:off x="1055688" y="632460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114"/>
          <p:cNvSpPr>
            <a:spLocks noChangeShapeType="1"/>
          </p:cNvSpPr>
          <p:nvPr/>
        </p:nvSpPr>
        <p:spPr bwMode="auto">
          <a:xfrm>
            <a:off x="2138363" y="6324600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Rectangle 115"/>
          <p:cNvSpPr>
            <a:spLocks noChangeArrowheads="1"/>
          </p:cNvSpPr>
          <p:nvPr/>
        </p:nvSpPr>
        <p:spPr bwMode="auto">
          <a:xfrm>
            <a:off x="2138363" y="632460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116"/>
          <p:cNvSpPr>
            <a:spLocks noChangeShapeType="1"/>
          </p:cNvSpPr>
          <p:nvPr/>
        </p:nvSpPr>
        <p:spPr bwMode="auto">
          <a:xfrm>
            <a:off x="3116263" y="6324600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Rectangle 117"/>
          <p:cNvSpPr>
            <a:spLocks noChangeArrowheads="1"/>
          </p:cNvSpPr>
          <p:nvPr/>
        </p:nvSpPr>
        <p:spPr bwMode="auto">
          <a:xfrm>
            <a:off x="3116263" y="632460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118"/>
          <p:cNvSpPr>
            <a:spLocks noChangeShapeType="1"/>
          </p:cNvSpPr>
          <p:nvPr/>
        </p:nvSpPr>
        <p:spPr bwMode="auto">
          <a:xfrm>
            <a:off x="4389438" y="6324600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Rectangle 119"/>
          <p:cNvSpPr>
            <a:spLocks noChangeArrowheads="1"/>
          </p:cNvSpPr>
          <p:nvPr/>
        </p:nvSpPr>
        <p:spPr bwMode="auto">
          <a:xfrm>
            <a:off x="4389438" y="632460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120"/>
          <p:cNvSpPr>
            <a:spLocks noChangeShapeType="1"/>
          </p:cNvSpPr>
          <p:nvPr/>
        </p:nvSpPr>
        <p:spPr bwMode="auto">
          <a:xfrm>
            <a:off x="381000" y="1495425"/>
            <a:ext cx="4017963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121"/>
          <p:cNvSpPr>
            <a:spLocks noChangeArrowheads="1"/>
          </p:cNvSpPr>
          <p:nvPr/>
        </p:nvSpPr>
        <p:spPr bwMode="auto">
          <a:xfrm>
            <a:off x="381000" y="1495425"/>
            <a:ext cx="4027488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122"/>
          <p:cNvSpPr>
            <a:spLocks noChangeShapeType="1"/>
          </p:cNvSpPr>
          <p:nvPr/>
        </p:nvSpPr>
        <p:spPr bwMode="auto">
          <a:xfrm>
            <a:off x="4398963" y="1752600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123"/>
          <p:cNvSpPr>
            <a:spLocks noChangeArrowheads="1"/>
          </p:cNvSpPr>
          <p:nvPr/>
        </p:nvSpPr>
        <p:spPr bwMode="auto">
          <a:xfrm>
            <a:off x="4398963" y="175260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124"/>
          <p:cNvSpPr>
            <a:spLocks noChangeShapeType="1"/>
          </p:cNvSpPr>
          <p:nvPr/>
        </p:nvSpPr>
        <p:spPr bwMode="auto">
          <a:xfrm>
            <a:off x="4398963" y="2132013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25"/>
          <p:cNvSpPr>
            <a:spLocks noChangeArrowheads="1"/>
          </p:cNvSpPr>
          <p:nvPr/>
        </p:nvSpPr>
        <p:spPr bwMode="auto">
          <a:xfrm>
            <a:off x="4398963" y="2132013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Line 126"/>
          <p:cNvSpPr>
            <a:spLocks noChangeShapeType="1"/>
          </p:cNvSpPr>
          <p:nvPr/>
        </p:nvSpPr>
        <p:spPr bwMode="auto">
          <a:xfrm>
            <a:off x="4398963" y="2513013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127"/>
          <p:cNvSpPr>
            <a:spLocks noChangeArrowheads="1"/>
          </p:cNvSpPr>
          <p:nvPr/>
        </p:nvSpPr>
        <p:spPr bwMode="auto">
          <a:xfrm>
            <a:off x="4398963" y="2513013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Line 128"/>
          <p:cNvSpPr>
            <a:spLocks noChangeShapeType="1"/>
          </p:cNvSpPr>
          <p:nvPr/>
        </p:nvSpPr>
        <p:spPr bwMode="auto">
          <a:xfrm>
            <a:off x="4398963" y="2892425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Rectangle 129"/>
          <p:cNvSpPr>
            <a:spLocks noChangeArrowheads="1"/>
          </p:cNvSpPr>
          <p:nvPr/>
        </p:nvSpPr>
        <p:spPr bwMode="auto">
          <a:xfrm>
            <a:off x="4398963" y="289242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Line 130"/>
          <p:cNvSpPr>
            <a:spLocks noChangeShapeType="1"/>
          </p:cNvSpPr>
          <p:nvPr/>
        </p:nvSpPr>
        <p:spPr bwMode="auto">
          <a:xfrm>
            <a:off x="4398963" y="3273425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Rectangle 131"/>
          <p:cNvSpPr>
            <a:spLocks noChangeArrowheads="1"/>
          </p:cNvSpPr>
          <p:nvPr/>
        </p:nvSpPr>
        <p:spPr bwMode="auto">
          <a:xfrm>
            <a:off x="4398963" y="327342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Line 132"/>
          <p:cNvSpPr>
            <a:spLocks noChangeShapeType="1"/>
          </p:cNvSpPr>
          <p:nvPr/>
        </p:nvSpPr>
        <p:spPr bwMode="auto">
          <a:xfrm>
            <a:off x="4398963" y="3652838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Rectangle 133"/>
          <p:cNvSpPr>
            <a:spLocks noChangeArrowheads="1"/>
          </p:cNvSpPr>
          <p:nvPr/>
        </p:nvSpPr>
        <p:spPr bwMode="auto">
          <a:xfrm>
            <a:off x="4398963" y="3652838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Line 134"/>
          <p:cNvSpPr>
            <a:spLocks noChangeShapeType="1"/>
          </p:cNvSpPr>
          <p:nvPr/>
        </p:nvSpPr>
        <p:spPr bwMode="auto">
          <a:xfrm>
            <a:off x="4398963" y="4033838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Rectangle 135"/>
          <p:cNvSpPr>
            <a:spLocks noChangeArrowheads="1"/>
          </p:cNvSpPr>
          <p:nvPr/>
        </p:nvSpPr>
        <p:spPr bwMode="auto">
          <a:xfrm>
            <a:off x="4398963" y="4033838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Line 136"/>
          <p:cNvSpPr>
            <a:spLocks noChangeShapeType="1"/>
          </p:cNvSpPr>
          <p:nvPr/>
        </p:nvSpPr>
        <p:spPr bwMode="auto">
          <a:xfrm>
            <a:off x="4398963" y="4413250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Rectangle 137"/>
          <p:cNvSpPr>
            <a:spLocks noChangeArrowheads="1"/>
          </p:cNvSpPr>
          <p:nvPr/>
        </p:nvSpPr>
        <p:spPr bwMode="auto">
          <a:xfrm>
            <a:off x="4398963" y="441325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Line 138"/>
          <p:cNvSpPr>
            <a:spLocks noChangeShapeType="1"/>
          </p:cNvSpPr>
          <p:nvPr/>
        </p:nvSpPr>
        <p:spPr bwMode="auto">
          <a:xfrm>
            <a:off x="4398963" y="4794250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Rectangle 139"/>
          <p:cNvSpPr>
            <a:spLocks noChangeArrowheads="1"/>
          </p:cNvSpPr>
          <p:nvPr/>
        </p:nvSpPr>
        <p:spPr bwMode="auto">
          <a:xfrm>
            <a:off x="4398963" y="479425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Line 140"/>
          <p:cNvSpPr>
            <a:spLocks noChangeShapeType="1"/>
          </p:cNvSpPr>
          <p:nvPr/>
        </p:nvSpPr>
        <p:spPr bwMode="auto">
          <a:xfrm>
            <a:off x="4398963" y="5173663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Rectangle 141"/>
          <p:cNvSpPr>
            <a:spLocks noChangeArrowheads="1"/>
          </p:cNvSpPr>
          <p:nvPr/>
        </p:nvSpPr>
        <p:spPr bwMode="auto">
          <a:xfrm>
            <a:off x="4398963" y="5173663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Line 142"/>
          <p:cNvSpPr>
            <a:spLocks noChangeShapeType="1"/>
          </p:cNvSpPr>
          <p:nvPr/>
        </p:nvSpPr>
        <p:spPr bwMode="auto">
          <a:xfrm>
            <a:off x="4398963" y="5554663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Rectangle 143"/>
          <p:cNvSpPr>
            <a:spLocks noChangeArrowheads="1"/>
          </p:cNvSpPr>
          <p:nvPr/>
        </p:nvSpPr>
        <p:spPr bwMode="auto">
          <a:xfrm>
            <a:off x="4398963" y="5554663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Line 144"/>
          <p:cNvSpPr>
            <a:spLocks noChangeShapeType="1"/>
          </p:cNvSpPr>
          <p:nvPr/>
        </p:nvSpPr>
        <p:spPr bwMode="auto">
          <a:xfrm>
            <a:off x="4398963" y="5934075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Rectangle 145"/>
          <p:cNvSpPr>
            <a:spLocks noChangeArrowheads="1"/>
          </p:cNvSpPr>
          <p:nvPr/>
        </p:nvSpPr>
        <p:spPr bwMode="auto">
          <a:xfrm>
            <a:off x="4398963" y="593407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Line 146"/>
          <p:cNvSpPr>
            <a:spLocks noChangeShapeType="1"/>
          </p:cNvSpPr>
          <p:nvPr/>
        </p:nvSpPr>
        <p:spPr bwMode="auto">
          <a:xfrm>
            <a:off x="4398963" y="6315075"/>
            <a:ext cx="1588" cy="1588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Rectangle 147"/>
          <p:cNvSpPr>
            <a:spLocks noChangeArrowheads="1"/>
          </p:cNvSpPr>
          <p:nvPr/>
        </p:nvSpPr>
        <p:spPr bwMode="auto">
          <a:xfrm>
            <a:off x="4398963" y="631507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88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qr2e_example_01_0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895600"/>
            <a:ext cx="4041230" cy="273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 Graphs and Pie Charts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1368552"/>
          </a:xfrm>
        </p:spPr>
        <p:txBody>
          <a:bodyPr>
            <a:normAutofit/>
          </a:bodyPr>
          <a:lstStyle/>
          <a:p>
            <a:r>
              <a:rPr lang="en-US" b="1" dirty="0" smtClean="0"/>
              <a:t>Bar graphs</a:t>
            </a:r>
            <a:r>
              <a:rPr lang="en-US" dirty="0" smtClean="0"/>
              <a:t> and </a:t>
            </a:r>
            <a:r>
              <a:rPr lang="en-US" b="1" dirty="0" smtClean="0"/>
              <a:t>pie charts</a:t>
            </a:r>
            <a:r>
              <a:rPr lang="en-US" dirty="0" smtClean="0"/>
              <a:t> are two ways to represent categorical variables pictorially.</a:t>
            </a:r>
          </a:p>
          <a:p>
            <a:pPr lvl="1"/>
            <a:r>
              <a:rPr lang="en-US" b="1" dirty="0" smtClean="0"/>
              <a:t>Note: </a:t>
            </a:r>
            <a:r>
              <a:rPr lang="en-US" b="1" i="1" dirty="0" smtClean="0"/>
              <a:t>graph</a:t>
            </a:r>
            <a:r>
              <a:rPr lang="en-US" b="1" dirty="0" smtClean="0"/>
              <a:t> and </a:t>
            </a:r>
            <a:r>
              <a:rPr lang="en-US" b="1" i="1" dirty="0" smtClean="0"/>
              <a:t>chart</a:t>
            </a:r>
            <a:r>
              <a:rPr lang="en-US" b="1" dirty="0" smtClean="0"/>
              <a:t> often used interchangeably.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4269830" y="2895600"/>
            <a:ext cx="4721770" cy="32034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Charts should be labeled for ease of understanding.</a:t>
            </a:r>
          </a:p>
          <a:p>
            <a:pPr lvl="1" fontAlgn="auto">
              <a:spcAft>
                <a:spcPts val="0"/>
              </a:spcAft>
            </a:pPr>
            <a:r>
              <a:rPr lang="en-US" dirty="0" smtClean="0"/>
              <a:t>Shouldn’t be cluttered – only good for a few categories/groupings.</a:t>
            </a:r>
          </a:p>
          <a:p>
            <a:pPr lvl="1" fontAlgn="auto">
              <a:spcAft>
                <a:spcPts val="0"/>
              </a:spcAf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1244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 Charts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15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Bar chart to compare top total gross of top 5 movies in 2011: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067913"/>
              </p:ext>
            </p:extLst>
          </p:nvPr>
        </p:nvGraphicFramePr>
        <p:xfrm>
          <a:off x="304800" y="1752600"/>
          <a:ext cx="4143375" cy="444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36" name="Worksheet" r:id="rId4" imgW="4153024" imgH="4457700" progId="Excel.Sheet.12">
                  <p:embed/>
                </p:oleObj>
              </mc:Choice>
              <mc:Fallback>
                <p:oleObj name="Worksheet" r:id="rId4" imgW="4153024" imgH="4457700" progId="Excel.Shee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800" y="1752600"/>
                        <a:ext cx="4143375" cy="4449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86960"/>
              </p:ext>
            </p:extLst>
          </p:nvPr>
        </p:nvGraphicFramePr>
        <p:xfrm>
          <a:off x="4648200" y="2697163"/>
          <a:ext cx="4187952" cy="3367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37" name="Worksheet" r:id="rId6" imgW="4276745" imgH="3438450" progId="Excel.Sheet.12">
                  <p:embed/>
                </p:oleObj>
              </mc:Choice>
              <mc:Fallback>
                <p:oleObj name="Worksheet" r:id="rId6" imgW="4276745" imgH="34384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48200" y="2697163"/>
                        <a:ext cx="4187952" cy="33678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469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 Charts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16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Bar chart to compare current top 5 ranked teams.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935770"/>
              </p:ext>
            </p:extLst>
          </p:nvPr>
        </p:nvGraphicFramePr>
        <p:xfrm>
          <a:off x="304800" y="1495425"/>
          <a:ext cx="3203575" cy="482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59" name="Worksheet" r:id="rId3" imgW="3209990" imgH="4838670" progId="Excel.Sheet.12">
                  <p:embed/>
                </p:oleObj>
              </mc:Choice>
              <mc:Fallback>
                <p:oleObj name="Worksheet" r:id="rId3" imgW="3209990" imgH="4838670" progId="Excel.Shee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" y="1495425"/>
                        <a:ext cx="3203575" cy="4829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554850"/>
              </p:ext>
            </p:extLst>
          </p:nvPr>
        </p:nvGraphicFramePr>
        <p:xfrm>
          <a:off x="4725987" y="2590800"/>
          <a:ext cx="4187825" cy="336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60" name="Worksheet" r:id="rId5" imgW="4276745" imgH="3438450" progId="Excel.Sheet.12">
                  <p:embed/>
                </p:oleObj>
              </mc:Choice>
              <mc:Fallback>
                <p:oleObj name="Worksheet" r:id="rId5" imgW="4276745" imgH="3438450" progId="Excel.Sheet.12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25987" y="2590800"/>
                        <a:ext cx="4187825" cy="3368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940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 Charts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bar charts, bars have height equal to the total value it represents.</a:t>
            </a:r>
          </a:p>
          <a:p>
            <a:pPr lvl="1"/>
            <a:r>
              <a:rPr lang="en-US" dirty="0" smtClean="0"/>
              <a:t>Can compare values visually by comparing height.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horizontal axis</a:t>
            </a:r>
            <a:r>
              <a:rPr lang="en-US" dirty="0" smtClean="0"/>
              <a:t> is labeled with the name of the object or group it is representing.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vertical axis</a:t>
            </a:r>
            <a:r>
              <a:rPr lang="en-US" dirty="0" smtClean="0"/>
              <a:t> is labeled with the values each height represents.</a:t>
            </a:r>
          </a:p>
          <a:p>
            <a:pPr lvl="1"/>
            <a:r>
              <a:rPr lang="en-US" dirty="0" smtClean="0"/>
              <a:t>Vertical axis must contain a quantitative variable.</a:t>
            </a:r>
          </a:p>
          <a:p>
            <a:pPr lvl="1"/>
            <a:r>
              <a:rPr lang="en-US" dirty="0" smtClean="0"/>
              <a:t>Vertical axis labels must cover the range of values represented.</a:t>
            </a:r>
          </a:p>
          <a:p>
            <a:pPr lvl="2"/>
            <a:r>
              <a:rPr lang="en-US" dirty="0" smtClean="0"/>
              <a:t>May start from 0, or start from another value.</a:t>
            </a:r>
          </a:p>
          <a:p>
            <a:pPr lvl="2"/>
            <a:r>
              <a:rPr lang="en-US" dirty="0" smtClean="0"/>
              <a:t>Each marking must be equally spaced.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2922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pie chart visualizes data as a percentage of the total.</a:t>
            </a:r>
          </a:p>
          <a:p>
            <a:pPr lvl="1"/>
            <a:r>
              <a:rPr lang="en-US" dirty="0" smtClean="0"/>
              <a:t>To construct the chart, we need to determine:</a:t>
            </a:r>
          </a:p>
          <a:p>
            <a:pPr lvl="2"/>
            <a:r>
              <a:rPr lang="en-US" dirty="0" smtClean="0"/>
              <a:t>The total value of everything we will consider.</a:t>
            </a:r>
          </a:p>
          <a:p>
            <a:pPr lvl="2"/>
            <a:r>
              <a:rPr lang="en-US" dirty="0" smtClean="0"/>
              <a:t>The total value of each group.</a:t>
            </a:r>
          </a:p>
          <a:p>
            <a:pPr lvl="3"/>
            <a:r>
              <a:rPr lang="en-US" dirty="0" smtClean="0"/>
              <a:t>Multiple items may lump into the same group.</a:t>
            </a:r>
          </a:p>
          <a:p>
            <a:pPr lvl="3"/>
            <a:r>
              <a:rPr lang="en-US" dirty="0" smtClean="0"/>
              <a:t>E.g., comparing enrollments for the year between CSE courses – multiple offerings of same course should be lumped together.</a:t>
            </a:r>
          </a:p>
          <a:p>
            <a:pPr lvl="2"/>
            <a:r>
              <a:rPr lang="en-US" dirty="0" smtClean="0"/>
              <a:t>The percentage of the total that each group consumes.</a:t>
            </a:r>
          </a:p>
          <a:p>
            <a:pPr lvl="1"/>
            <a:r>
              <a:rPr lang="en-US" dirty="0" smtClean="0"/>
              <a:t>Better for visualizing a comparison of ratios.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775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19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Pie chart to compare total gross of each studio: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04800" y="1752600"/>
          <a:ext cx="4143375" cy="444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078" name="Worksheet" r:id="rId4" imgW="4153024" imgH="4457700" progId="Excel.Sheet.12">
                  <p:embed/>
                </p:oleObj>
              </mc:Choice>
              <mc:Fallback>
                <p:oleObj name="Worksheet" r:id="rId4" imgW="4153024" imgH="4457700" progId="Excel.Shee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800" y="1752600"/>
                        <a:ext cx="4143375" cy="4449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32041"/>
              </p:ext>
            </p:extLst>
          </p:nvPr>
        </p:nvGraphicFramePr>
        <p:xfrm>
          <a:off x="4876800" y="2697163"/>
          <a:ext cx="3886200" cy="364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079" name="Worksheet" r:id="rId6" imgW="3667055" imgH="3438450" progId="Excel.Sheet.12">
                  <p:embed/>
                </p:oleObj>
              </mc:Choice>
              <mc:Fallback>
                <p:oleObj name="Worksheet" r:id="rId6" imgW="3667055" imgH="3438450" progId="Excel.Sheet.12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876800" y="2697163"/>
                        <a:ext cx="3886200" cy="3645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443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Distinguish between quantitative and categorical variables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Draw </a:t>
            </a:r>
            <a:r>
              <a:rPr lang="en-US" dirty="0"/>
              <a:t>bar graphs and pie charts, and interpret them in the context of the data they represent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Compute </a:t>
            </a:r>
            <a:r>
              <a:rPr lang="en-US" dirty="0"/>
              <a:t>percentage of the whole and percent change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Interpret </a:t>
            </a:r>
            <a:r>
              <a:rPr lang="en-US" dirty="0"/>
              <a:t>stemplots and histograms and group data to create them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Decide </a:t>
            </a:r>
            <a:r>
              <a:rPr lang="en-US" dirty="0"/>
              <a:t>when each type of graph is appropriate.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078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20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572000" y="1371600"/>
                <a:ext cx="4419600" cy="5039248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To make the chart, we need to complete some intermediate steps.</a:t>
                </a:r>
              </a:p>
              <a:p>
                <a:pPr lvl="1"/>
                <a:r>
                  <a:rPr lang="en-US" dirty="0" smtClean="0"/>
                  <a:t>Compute table aggregating each group. </a:t>
                </a:r>
              </a:p>
              <a:p>
                <a:pPr lvl="1"/>
                <a:r>
                  <a:rPr lang="en-US" dirty="0" smtClean="0"/>
                  <a:t>Compute total gross overall: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822+742+281+432+210=2487</m:t>
                    </m:r>
                  </m:oMath>
                </a14:m>
                <a:endParaRPr lang="en-US" b="0" dirty="0" smtClean="0"/>
              </a:p>
              <a:p>
                <a:pPr lvl="1"/>
                <a:r>
                  <a:rPr lang="en-US" dirty="0" smtClean="0"/>
                  <a:t>Using total gross of $2487 million, determine what fraction each studio represents.</a:t>
                </a:r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572000" y="1371600"/>
                <a:ext cx="4419600" cy="5039248"/>
              </a:xfrm>
              <a:blipFill>
                <a:blip r:embed="rId4"/>
                <a:stretch>
                  <a:fillRect l="-1103" t="-967" r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717895"/>
              </p:ext>
            </p:extLst>
          </p:nvPr>
        </p:nvGraphicFramePr>
        <p:xfrm>
          <a:off x="990600" y="1419626"/>
          <a:ext cx="2225785" cy="2390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24" name="Worksheet" r:id="rId5" imgW="4153024" imgH="4457700" progId="Excel.Sheet.12">
                  <p:embed/>
                </p:oleObj>
              </mc:Choice>
              <mc:Fallback>
                <p:oleObj name="Worksheet" r:id="rId5" imgW="4153024" imgH="4457700" progId="Excel.Shee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0600" y="1419626"/>
                        <a:ext cx="2225785" cy="23903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10234"/>
              </p:ext>
            </p:extLst>
          </p:nvPr>
        </p:nvGraphicFramePr>
        <p:xfrm>
          <a:off x="804862" y="3890963"/>
          <a:ext cx="2624138" cy="243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25" name="Worksheet" r:id="rId7" imgW="2476579" imgH="2295540" progId="Excel.Sheet.12">
                  <p:embed/>
                </p:oleObj>
              </mc:Choice>
              <mc:Fallback>
                <p:oleObj name="Worksheet" r:id="rId7" imgW="2476579" imgH="2295540" progId="Excel.Sheet.12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04862" y="3890963"/>
                        <a:ext cx="2624138" cy="2433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4319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21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572000" y="1371600"/>
                <a:ext cx="4419600" cy="5039248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To make the chart, we need to complete some intermediate steps.</a:t>
                </a:r>
              </a:p>
              <a:p>
                <a:pPr lvl="1"/>
                <a:r>
                  <a:rPr lang="en-US" dirty="0" smtClean="0"/>
                  <a:t>Compute % per studio of total:</a:t>
                </a:r>
              </a:p>
              <a:p>
                <a:pPr lvl="2"/>
                <a:r>
                  <a:rPr lang="en-US" dirty="0" smtClean="0"/>
                  <a:t>Warner Brothers:</a:t>
                </a:r>
              </a:p>
              <a:p>
                <a:pPr lvl="3"/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822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2487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×100%≈33.05%</m:t>
                    </m:r>
                  </m:oMath>
                </a14:m>
                <a:endParaRPr lang="en-US" b="0" dirty="0" smtClean="0"/>
              </a:p>
              <a:p>
                <a:pPr lvl="2"/>
                <a:r>
                  <a:rPr lang="en-US" dirty="0" smtClean="0"/>
                  <a:t>Paramount/DreamWorks:</a:t>
                </a:r>
                <a:endParaRPr lang="en-US" dirty="0"/>
              </a:p>
              <a:p>
                <a:pPr lvl="3"/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742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2487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×100%≈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29.84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b="0" dirty="0" smtClean="0"/>
              </a:p>
              <a:p>
                <a:pPr lvl="2"/>
                <a:r>
                  <a:rPr lang="en-US" dirty="0" smtClean="0"/>
                  <a:t>Summit:</a:t>
                </a:r>
                <a:endParaRPr lang="en-US" dirty="0"/>
              </a:p>
              <a:p>
                <a:pPr lvl="3"/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281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2487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×100%≈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11.30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b="0" dirty="0" smtClean="0"/>
              </a:p>
              <a:p>
                <a:pPr lvl="2"/>
                <a:r>
                  <a:rPr lang="en-US" dirty="0" smtClean="0"/>
                  <a:t>Buena Vista:</a:t>
                </a:r>
                <a:endParaRPr lang="en-US" dirty="0"/>
              </a:p>
              <a:p>
                <a:pPr lvl="3"/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432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2487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×100%≈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17.37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b="0" dirty="0" smtClean="0"/>
              </a:p>
              <a:p>
                <a:pPr lvl="2"/>
                <a:r>
                  <a:rPr lang="en-US" dirty="0" smtClean="0"/>
                  <a:t>Universal:</a:t>
                </a:r>
                <a:endParaRPr lang="en-US" dirty="0"/>
              </a:p>
              <a:p>
                <a:pPr lvl="3"/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210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2487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×100%≈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8.44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b="0" dirty="0" smtClean="0"/>
              </a:p>
              <a:p>
                <a:pPr lvl="2"/>
                <a:endParaRPr lang="en-US" b="0" dirty="0" smtClean="0"/>
              </a:p>
              <a:p>
                <a:pPr lvl="2"/>
                <a:endParaRPr lang="en-US" dirty="0" smtClean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572000" y="1371600"/>
                <a:ext cx="4419600" cy="5039248"/>
              </a:xfrm>
              <a:blipFill>
                <a:blip r:embed="rId4"/>
                <a:stretch>
                  <a:fillRect l="-966" t="-2177" r="-1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555031"/>
              </p:ext>
            </p:extLst>
          </p:nvPr>
        </p:nvGraphicFramePr>
        <p:xfrm>
          <a:off x="990600" y="1419626"/>
          <a:ext cx="2225785" cy="2390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39" name="Worksheet" r:id="rId5" imgW="4153024" imgH="4457700" progId="Excel.Sheet.12">
                  <p:embed/>
                </p:oleObj>
              </mc:Choice>
              <mc:Fallback>
                <p:oleObj name="Worksheet" r:id="rId5" imgW="4153024" imgH="4457700" progId="Excel.Shee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0600" y="1419626"/>
                        <a:ext cx="2225785" cy="23903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126590"/>
              </p:ext>
            </p:extLst>
          </p:nvPr>
        </p:nvGraphicFramePr>
        <p:xfrm>
          <a:off x="804862" y="3890963"/>
          <a:ext cx="2624138" cy="243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40" name="Worksheet" r:id="rId7" imgW="2476579" imgH="2295540" progId="Excel.Sheet.12">
                  <p:embed/>
                </p:oleObj>
              </mc:Choice>
              <mc:Fallback>
                <p:oleObj name="Worksheet" r:id="rId7" imgW="2476579" imgH="2295540" progId="Excel.Sheet.12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04862" y="3890963"/>
                        <a:ext cx="2624138" cy="2433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7785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 </a:t>
            </a:r>
            <a:r>
              <a:rPr lang="en-US" b="1" dirty="0"/>
              <a:t>variable</a:t>
            </a:r>
            <a:r>
              <a:rPr lang="en-US" dirty="0"/>
              <a:t> is a characteristic of an object or a </a:t>
            </a:r>
            <a:r>
              <a:rPr lang="en-US" dirty="0" smtClean="0"/>
              <a:t>person (called an </a:t>
            </a:r>
            <a:r>
              <a:rPr lang="en-US" b="1" dirty="0" smtClean="0"/>
              <a:t>individual/case</a:t>
            </a:r>
            <a:r>
              <a:rPr lang="en-US" dirty="0" smtClean="0"/>
              <a:t>).</a:t>
            </a:r>
          </a:p>
          <a:p>
            <a:r>
              <a:rPr lang="en-US" dirty="0" smtClean="0"/>
              <a:t>Numerical variables are </a:t>
            </a:r>
            <a:r>
              <a:rPr lang="en-US" b="1" dirty="0" smtClean="0"/>
              <a:t>quantitative variables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., age, height, revenue</a:t>
            </a:r>
          </a:p>
          <a:p>
            <a:r>
              <a:rPr lang="en-US" dirty="0" smtClean="0"/>
              <a:t>Variables containing a category called </a:t>
            </a:r>
            <a:r>
              <a:rPr lang="en-US" b="1" dirty="0" smtClean="0"/>
              <a:t>categorical variables.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., movie genre, city, job title, color</a:t>
            </a:r>
          </a:p>
          <a:p>
            <a:pPr lvl="1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6020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4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Individuals:</a:t>
            </a:r>
          </a:p>
          <a:p>
            <a:pPr lvl="1"/>
            <a:r>
              <a:rPr lang="en-US" dirty="0" smtClean="0"/>
              <a:t>Movie Titles</a:t>
            </a:r>
          </a:p>
          <a:p>
            <a:r>
              <a:rPr lang="en-US" dirty="0" smtClean="0"/>
              <a:t>Categorical Variables:</a:t>
            </a:r>
          </a:p>
          <a:p>
            <a:pPr lvl="1"/>
            <a:r>
              <a:rPr lang="en-US" dirty="0" smtClean="0"/>
              <a:t>Studio</a:t>
            </a:r>
          </a:p>
          <a:p>
            <a:r>
              <a:rPr lang="en-US" dirty="0" smtClean="0"/>
              <a:t>Quantitative Variables:</a:t>
            </a:r>
          </a:p>
          <a:p>
            <a:pPr lvl="1"/>
            <a:r>
              <a:rPr lang="en-US" dirty="0" smtClean="0"/>
              <a:t>Rank</a:t>
            </a:r>
          </a:p>
          <a:p>
            <a:pPr lvl="1"/>
            <a:r>
              <a:rPr lang="en-US" dirty="0" smtClean="0"/>
              <a:t>Total Gross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5407188"/>
              </p:ext>
            </p:extLst>
          </p:nvPr>
        </p:nvGraphicFramePr>
        <p:xfrm>
          <a:off x="304800" y="1752600"/>
          <a:ext cx="4143375" cy="406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78" name="Worksheet" r:id="rId4" imgW="4153024" imgH="4076730" progId="Excel.Sheet.12">
                  <p:embed/>
                </p:oleObj>
              </mc:Choice>
              <mc:Fallback>
                <p:oleObj name="Worksheet" r:id="rId4" imgW="4153024" imgH="407673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800" y="1752600"/>
                        <a:ext cx="4143375" cy="4068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715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Individuals:</a:t>
            </a:r>
          </a:p>
          <a:p>
            <a:pPr lvl="1"/>
            <a:r>
              <a:rPr lang="en-US" dirty="0" smtClean="0"/>
              <a:t>Team</a:t>
            </a:r>
            <a:endParaRPr lang="en-US" dirty="0"/>
          </a:p>
          <a:p>
            <a:r>
              <a:rPr lang="en-US" dirty="0"/>
              <a:t>Categorical Variables:</a:t>
            </a:r>
          </a:p>
          <a:p>
            <a:pPr lvl="1"/>
            <a:r>
              <a:rPr lang="en-US" dirty="0" smtClean="0"/>
              <a:t>Division</a:t>
            </a:r>
            <a:endParaRPr lang="en-US" dirty="0"/>
          </a:p>
          <a:p>
            <a:r>
              <a:rPr lang="en-US" dirty="0"/>
              <a:t>Quantitative Variables:</a:t>
            </a:r>
          </a:p>
          <a:p>
            <a:pPr lvl="1"/>
            <a:r>
              <a:rPr lang="en-US" dirty="0"/>
              <a:t>Rank</a:t>
            </a:r>
          </a:p>
          <a:p>
            <a:pPr lvl="1"/>
            <a:r>
              <a:rPr lang="en-US" dirty="0" smtClean="0"/>
              <a:t>Points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717862"/>
              </p:ext>
            </p:extLst>
          </p:nvPr>
        </p:nvGraphicFramePr>
        <p:xfrm>
          <a:off x="762000" y="1495425"/>
          <a:ext cx="3203575" cy="482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97" name="Worksheet" r:id="rId3" imgW="3209990" imgH="4838670" progId="Excel.Sheet.12">
                  <p:embed/>
                </p:oleObj>
              </mc:Choice>
              <mc:Fallback>
                <p:oleObj name="Worksheet" r:id="rId3" imgW="3209990" imgH="4838670" progId="Excel.Shee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0" y="1495425"/>
                        <a:ext cx="3203575" cy="4829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405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Individuals:</a:t>
            </a:r>
          </a:p>
          <a:p>
            <a:pPr lvl="1"/>
            <a:r>
              <a:rPr lang="en-US" dirty="0" smtClean="0"/>
              <a:t>Tougher to determine</a:t>
            </a:r>
          </a:p>
          <a:p>
            <a:pPr lvl="1"/>
            <a:r>
              <a:rPr lang="en-US" dirty="0" smtClean="0"/>
              <a:t>Based on title: Courses</a:t>
            </a:r>
            <a:endParaRPr lang="en-US" dirty="0"/>
          </a:p>
          <a:p>
            <a:r>
              <a:rPr lang="en-US" dirty="0"/>
              <a:t>Categorical Variables:</a:t>
            </a:r>
          </a:p>
          <a:p>
            <a:pPr lvl="1"/>
            <a:r>
              <a:rPr lang="en-US" dirty="0" smtClean="0"/>
              <a:t>Professor</a:t>
            </a:r>
          </a:p>
          <a:p>
            <a:pPr lvl="1"/>
            <a:r>
              <a:rPr lang="en-US" dirty="0" smtClean="0"/>
              <a:t>Semester</a:t>
            </a:r>
            <a:endParaRPr lang="en-US" dirty="0"/>
          </a:p>
          <a:p>
            <a:r>
              <a:rPr lang="en-US" dirty="0"/>
              <a:t>Quantitative Variables:</a:t>
            </a:r>
          </a:p>
          <a:p>
            <a:pPr lvl="1"/>
            <a:r>
              <a:rPr lang="en-US" dirty="0" smtClean="0"/>
              <a:t>Enrollment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7176123"/>
              </p:ext>
            </p:extLst>
          </p:nvPr>
        </p:nvGraphicFramePr>
        <p:xfrm>
          <a:off x="322262" y="1495425"/>
          <a:ext cx="4021138" cy="482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869" name="Worksheet" r:id="rId3" imgW="4029033" imgH="4838670" progId="Excel.Sheet.12">
                  <p:embed/>
                </p:oleObj>
              </mc:Choice>
              <mc:Fallback>
                <p:oleObj name="Worksheet" r:id="rId3" imgW="4029033" imgH="4838670" progId="Excel.Sheet.12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2262" y="1495425"/>
                        <a:ext cx="4021138" cy="4829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5469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A </a:t>
                </a:r>
                <a:r>
                  <a:rPr lang="en-US" b="1" dirty="0" smtClean="0"/>
                  <a:t>percent</a:t>
                </a:r>
                <a:r>
                  <a:rPr lang="en-US" dirty="0"/>
                  <a:t> </a:t>
                </a:r>
                <a:r>
                  <a:rPr lang="en-US" dirty="0" smtClean="0"/>
                  <a:t>represents a fraction out of 100.</a:t>
                </a:r>
              </a:p>
              <a:p>
                <a:pPr lvl="1"/>
                <a:r>
                  <a:rPr lang="en-US" dirty="0" smtClean="0"/>
                  <a:t>Compute by dividing part by whole and multiply by 100%.</a:t>
                </a:r>
              </a:p>
              <a:p>
                <a:pPr lvl="2"/>
                <a:r>
                  <a:rPr lang="en-US" dirty="0" smtClean="0"/>
                  <a:t>E.g., 2 people out of 8 people compose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×100%=25%</m:t>
                    </m:r>
                  </m:oMath>
                </a14:m>
                <a:r>
                  <a:rPr lang="en-US" dirty="0" smtClean="0"/>
                  <a:t> of the group.</a:t>
                </a:r>
              </a:p>
              <a:p>
                <a:pPr lvl="1"/>
                <a:r>
                  <a:rPr lang="en-US" dirty="0" smtClean="0"/>
                  <a:t>If we round, we use the symbol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dirty="0" smtClean="0"/>
                  <a:t> to say “approximately”</a:t>
                </a:r>
              </a:p>
              <a:p>
                <a:pPr lvl="2"/>
                <a:r>
                  <a:rPr lang="en-US" dirty="0" smtClean="0"/>
                  <a:t>E.g.,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×100%≈22.2%</m:t>
                    </m:r>
                  </m:oMath>
                </a14:m>
                <a:r>
                  <a:rPr lang="en-US" dirty="0" smtClean="0"/>
                  <a:t> (it’s not exact)</a:t>
                </a:r>
              </a:p>
              <a:p>
                <a:r>
                  <a:rPr lang="en-US" dirty="0" smtClean="0"/>
                  <a:t>Used in lieu of fractions to compare part of total.</a:t>
                </a:r>
              </a:p>
              <a:p>
                <a:pPr lvl="1"/>
                <a:r>
                  <a:rPr lang="en-US" dirty="0" smtClean="0"/>
                  <a:t>Easier to understand 10% than 3,387,648/33,871,648</a:t>
                </a: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789" t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989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 of % for each part is always 100%.</a:t>
            </a:r>
          </a:p>
          <a:p>
            <a:pPr lvl="1"/>
            <a:r>
              <a:rPr lang="en-US" dirty="0"/>
              <a:t>Sum of all </a:t>
            </a:r>
            <a:r>
              <a:rPr lang="en-US" dirty="0" smtClean="0"/>
              <a:t>parts equals </a:t>
            </a:r>
            <a:r>
              <a:rPr lang="en-US" dirty="0"/>
              <a:t>the whole</a:t>
            </a:r>
          </a:p>
          <a:p>
            <a:pPr lvl="1"/>
            <a:r>
              <a:rPr lang="en-US" dirty="0" smtClean="0"/>
              <a:t>If 2 people each get 25% of a pizza, and one person gets 50%, you have finished your pizza.</a:t>
            </a:r>
          </a:p>
          <a:p>
            <a:pPr lvl="2"/>
            <a:r>
              <a:rPr lang="en-US" dirty="0" smtClean="0"/>
              <a:t>25% + 25% + 50% = 100%.</a:t>
            </a:r>
          </a:p>
          <a:p>
            <a:pPr lvl="1"/>
            <a:r>
              <a:rPr lang="en-US" dirty="0" smtClean="0"/>
              <a:t>If the percentages didn’t add back to 100%, there would be remaining pizza unaccounted for.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0784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Points by Division: Metropolitan </a:t>
                </a:r>
                <a:r>
                  <a:rPr lang="en-US" dirty="0"/>
                  <a:t>vs Total</a:t>
                </a:r>
              </a:p>
              <a:p>
                <a:pPr lvl="1"/>
                <a:r>
                  <a:rPr lang="en-US" dirty="0" smtClean="0"/>
                  <a:t>Points Earned by Metropolitan Division Teams:</a:t>
                </a:r>
                <a:endParaRPr lang="en-US" dirty="0"/>
              </a:p>
              <a:p>
                <a:pPr lvl="2"/>
                <a14:m>
                  <m:oMath xmlns:m="http://schemas.openxmlformats.org/officeDocument/2006/math">
                    <m:r>
                      <a:rPr lang="en-US" sz="1500" b="0" i="1" smtClean="0">
                        <a:latin typeface="Cambria Math" panose="02040503050406030204" pitchFamily="18" charset="0"/>
                      </a:rPr>
                      <m:t>84+75+75+75=309</m:t>
                    </m:r>
                  </m:oMath>
                </a14:m>
                <a:endParaRPr lang="en-US" sz="1500" dirty="0"/>
              </a:p>
              <a:p>
                <a:pPr lvl="1"/>
                <a:r>
                  <a:rPr lang="en-US" dirty="0" smtClean="0"/>
                  <a:t>Total Points Earned:</a:t>
                </a:r>
                <a:endParaRPr lang="en-US" dirty="0"/>
              </a:p>
              <a:p>
                <a:pPr lvl="2"/>
                <a14:m>
                  <m:oMath xmlns:m="http://schemas.openxmlformats.org/officeDocument/2006/math">
                    <m:r>
                      <a:rPr lang="en-US" sz="1500" b="0" i="1" smtClean="0">
                        <a:latin typeface="Cambria Math" panose="02040503050406030204" pitchFamily="18" charset="0"/>
                      </a:rPr>
                      <m:t>84+80+75+75+75+75+73+70+68+66=741</m:t>
                    </m:r>
                  </m:oMath>
                </a14:m>
                <a:endParaRPr lang="en-US" sz="1500" dirty="0"/>
              </a:p>
              <a:p>
                <a:pPr lvl="1"/>
                <a:r>
                  <a:rPr lang="en-US" dirty="0" smtClean="0"/>
                  <a:t>% of Points Metropolitan Teams Earned vs Top Teams:</a:t>
                </a:r>
                <a:endParaRPr lang="en-US" dirty="0"/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309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741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×100%=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41.7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1360" t="-18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AutoShape 8"/>
          <p:cNvSpPr>
            <a:spLocks noChangeAspect="1" noChangeArrowheads="1" noTextEdit="1"/>
          </p:cNvSpPr>
          <p:nvPr/>
        </p:nvSpPr>
        <p:spPr bwMode="auto">
          <a:xfrm>
            <a:off x="620713" y="1509713"/>
            <a:ext cx="3417887" cy="480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20713" y="1765300"/>
            <a:ext cx="3417887" cy="3873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20713" y="2143125"/>
            <a:ext cx="3417887" cy="3790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58813" y="1878013"/>
            <a:ext cx="41592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Rank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93850" y="1878013"/>
            <a:ext cx="4349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Team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613025" y="1878013"/>
            <a:ext cx="471487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Points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302000" y="1878013"/>
            <a:ext cx="595312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Division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90575" y="2265363"/>
            <a:ext cx="1317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206500" y="2265363"/>
            <a:ext cx="13128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Washington Capitals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735263" y="2265363"/>
            <a:ext cx="2079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84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208338" y="2265363"/>
            <a:ext cx="839787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Metropolitan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90575" y="2644775"/>
            <a:ext cx="1317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338263" y="2644775"/>
            <a:ext cx="1028700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Minnesota Wild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2735263" y="2644775"/>
            <a:ext cx="2079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80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359150" y="2644775"/>
            <a:ext cx="5000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Central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790575" y="3022600"/>
            <a:ext cx="1317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225550" y="3022600"/>
            <a:ext cx="1265237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Pittsburgh Penguins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735263" y="3022600"/>
            <a:ext cx="2079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208338" y="3022600"/>
            <a:ext cx="839787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Metropolitan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790575" y="3400425"/>
            <a:ext cx="1317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1120775" y="3400425"/>
            <a:ext cx="134937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Columbus Blue Jackets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2735263" y="3400425"/>
            <a:ext cx="2079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3208338" y="3400425"/>
            <a:ext cx="839787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Metropolitan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790575" y="3778250"/>
            <a:ext cx="1317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1414463" y="3778250"/>
            <a:ext cx="812800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NY Rangers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2735263" y="3778250"/>
            <a:ext cx="2079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3208338" y="3778250"/>
            <a:ext cx="839787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Metropolitan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790575" y="4156075"/>
            <a:ext cx="1317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1187450" y="4156075"/>
            <a:ext cx="133191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Chicago Blackhawks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2735263" y="4156075"/>
            <a:ext cx="2079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3359150" y="4156075"/>
            <a:ext cx="5000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Central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790575" y="4535488"/>
            <a:ext cx="1317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1319213" y="4535488"/>
            <a:ext cx="1028700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San Jose Sharks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2735263" y="4535488"/>
            <a:ext cx="2079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73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368675" y="4535488"/>
            <a:ext cx="471487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Pacific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790575" y="4913313"/>
            <a:ext cx="1317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1216025" y="4913313"/>
            <a:ext cx="12747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Montréal Canadiens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2735263" y="4913313"/>
            <a:ext cx="2079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70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3340100" y="4913313"/>
            <a:ext cx="5381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Atlantic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790575" y="5291138"/>
            <a:ext cx="1317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9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1319213" y="5291138"/>
            <a:ext cx="1038225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Anaheim Ducks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2735263" y="5291138"/>
            <a:ext cx="2079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68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3368675" y="5291138"/>
            <a:ext cx="471487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Pacific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752475" y="5668963"/>
            <a:ext cx="2079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10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1309688" y="5668963"/>
            <a:ext cx="1095375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Edmonton Oilers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2735263" y="5668963"/>
            <a:ext cx="207962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66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3368675" y="5668963"/>
            <a:ext cx="471487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Pacific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733425" y="1528763"/>
            <a:ext cx="32670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Current NHL Standings for Top 10 Teams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58" name="Line 57"/>
          <p:cNvSpPr>
            <a:spLocks noChangeShapeType="1"/>
          </p:cNvSpPr>
          <p:nvPr/>
        </p:nvSpPr>
        <p:spPr bwMode="auto">
          <a:xfrm>
            <a:off x="620713" y="1509713"/>
            <a:ext cx="0" cy="246062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620713" y="1509713"/>
            <a:ext cx="9525" cy="246062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Line 59"/>
          <p:cNvSpPr>
            <a:spLocks noChangeShapeType="1"/>
          </p:cNvSpPr>
          <p:nvPr/>
        </p:nvSpPr>
        <p:spPr bwMode="auto">
          <a:xfrm>
            <a:off x="1017588" y="1509713"/>
            <a:ext cx="0" cy="9525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1017588" y="1509713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Line 61"/>
          <p:cNvSpPr>
            <a:spLocks noChangeShapeType="1"/>
          </p:cNvSpPr>
          <p:nvPr/>
        </p:nvSpPr>
        <p:spPr bwMode="auto">
          <a:xfrm>
            <a:off x="2517775" y="1509713"/>
            <a:ext cx="0" cy="9525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2517775" y="1509713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Line 63"/>
          <p:cNvSpPr>
            <a:spLocks noChangeShapeType="1"/>
          </p:cNvSpPr>
          <p:nvPr/>
        </p:nvSpPr>
        <p:spPr bwMode="auto">
          <a:xfrm>
            <a:off x="3084513" y="1509713"/>
            <a:ext cx="0" cy="9525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3084513" y="1509713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630238" y="1755775"/>
            <a:ext cx="3408362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4029075" y="1509713"/>
            <a:ext cx="0" cy="246062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Rectangle 67"/>
          <p:cNvSpPr>
            <a:spLocks noChangeArrowheads="1"/>
          </p:cNvSpPr>
          <p:nvPr/>
        </p:nvSpPr>
        <p:spPr bwMode="auto">
          <a:xfrm>
            <a:off x="4029075" y="1509713"/>
            <a:ext cx="9525" cy="246062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630238" y="2133600"/>
            <a:ext cx="3408362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630238" y="2511425"/>
            <a:ext cx="3408362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630238" y="2889250"/>
            <a:ext cx="3408362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630238" y="3268663"/>
            <a:ext cx="3408362" cy="17462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630238" y="3646488"/>
            <a:ext cx="3408362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630238" y="4024313"/>
            <a:ext cx="3408362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630238" y="4402138"/>
            <a:ext cx="3408362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630238" y="4779963"/>
            <a:ext cx="3408362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630238" y="5159375"/>
            <a:ext cx="3408362" cy="17462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77"/>
          <p:cNvSpPr>
            <a:spLocks noChangeArrowheads="1"/>
          </p:cNvSpPr>
          <p:nvPr/>
        </p:nvSpPr>
        <p:spPr bwMode="auto">
          <a:xfrm>
            <a:off x="630238" y="5537200"/>
            <a:ext cx="3408362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611188" y="1755775"/>
            <a:ext cx="19050" cy="417830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1008063" y="1774825"/>
            <a:ext cx="19050" cy="41592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Rectangle 80"/>
          <p:cNvSpPr>
            <a:spLocks noChangeArrowheads="1"/>
          </p:cNvSpPr>
          <p:nvPr/>
        </p:nvSpPr>
        <p:spPr bwMode="auto">
          <a:xfrm>
            <a:off x="2509838" y="1774825"/>
            <a:ext cx="17462" cy="41592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3074988" y="1774825"/>
            <a:ext cx="19050" cy="41592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630238" y="5915025"/>
            <a:ext cx="3408362" cy="190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4019550" y="1774825"/>
            <a:ext cx="19050" cy="4159250"/>
          </a:xfrm>
          <a:prstGeom prst="rect">
            <a:avLst/>
          </a:prstGeom>
          <a:solidFill>
            <a:srgbClr val="6782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84"/>
          <p:cNvSpPr>
            <a:spLocks noChangeShapeType="1"/>
          </p:cNvSpPr>
          <p:nvPr/>
        </p:nvSpPr>
        <p:spPr bwMode="auto">
          <a:xfrm>
            <a:off x="620713" y="5934075"/>
            <a:ext cx="1587" cy="377825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620713" y="5934075"/>
            <a:ext cx="9525" cy="387350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86"/>
          <p:cNvSpPr>
            <a:spLocks noChangeShapeType="1"/>
          </p:cNvSpPr>
          <p:nvPr/>
        </p:nvSpPr>
        <p:spPr bwMode="auto">
          <a:xfrm>
            <a:off x="1017588" y="5934075"/>
            <a:ext cx="1587" cy="377825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Rectangle 87"/>
          <p:cNvSpPr>
            <a:spLocks noChangeArrowheads="1"/>
          </p:cNvSpPr>
          <p:nvPr/>
        </p:nvSpPr>
        <p:spPr bwMode="auto">
          <a:xfrm>
            <a:off x="1017588" y="5934075"/>
            <a:ext cx="9525" cy="387350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Line 88"/>
          <p:cNvSpPr>
            <a:spLocks noChangeShapeType="1"/>
          </p:cNvSpPr>
          <p:nvPr/>
        </p:nvSpPr>
        <p:spPr bwMode="auto">
          <a:xfrm>
            <a:off x="2517775" y="5934075"/>
            <a:ext cx="1587" cy="377825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Rectangle 89"/>
          <p:cNvSpPr>
            <a:spLocks noChangeArrowheads="1"/>
          </p:cNvSpPr>
          <p:nvPr/>
        </p:nvSpPr>
        <p:spPr bwMode="auto">
          <a:xfrm>
            <a:off x="2517775" y="5934075"/>
            <a:ext cx="9525" cy="387350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90"/>
          <p:cNvSpPr>
            <a:spLocks noChangeShapeType="1"/>
          </p:cNvSpPr>
          <p:nvPr/>
        </p:nvSpPr>
        <p:spPr bwMode="auto">
          <a:xfrm>
            <a:off x="3084513" y="5934075"/>
            <a:ext cx="1587" cy="377825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Rectangle 91"/>
          <p:cNvSpPr>
            <a:spLocks noChangeArrowheads="1"/>
          </p:cNvSpPr>
          <p:nvPr/>
        </p:nvSpPr>
        <p:spPr bwMode="auto">
          <a:xfrm>
            <a:off x="3084513" y="5934075"/>
            <a:ext cx="9525" cy="387350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2"/>
          <p:cNvSpPr>
            <a:spLocks noChangeShapeType="1"/>
          </p:cNvSpPr>
          <p:nvPr/>
        </p:nvSpPr>
        <p:spPr bwMode="auto">
          <a:xfrm>
            <a:off x="4029075" y="5934075"/>
            <a:ext cx="1587" cy="377825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4029075" y="5934075"/>
            <a:ext cx="9525" cy="387350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4"/>
          <p:cNvSpPr>
            <a:spLocks noChangeShapeType="1"/>
          </p:cNvSpPr>
          <p:nvPr/>
        </p:nvSpPr>
        <p:spPr bwMode="auto">
          <a:xfrm>
            <a:off x="620713" y="1509713"/>
            <a:ext cx="3417887" cy="1587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620713" y="1509713"/>
            <a:ext cx="3427412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6"/>
          <p:cNvSpPr>
            <a:spLocks noChangeShapeType="1"/>
          </p:cNvSpPr>
          <p:nvPr/>
        </p:nvSpPr>
        <p:spPr bwMode="auto">
          <a:xfrm>
            <a:off x="4038600" y="1765300"/>
            <a:ext cx="1587" cy="1587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4038600" y="176530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8"/>
          <p:cNvSpPr>
            <a:spLocks noChangeShapeType="1"/>
          </p:cNvSpPr>
          <p:nvPr/>
        </p:nvSpPr>
        <p:spPr bwMode="auto">
          <a:xfrm>
            <a:off x="4038600" y="2143125"/>
            <a:ext cx="1587" cy="1587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99"/>
          <p:cNvSpPr>
            <a:spLocks noChangeArrowheads="1"/>
          </p:cNvSpPr>
          <p:nvPr/>
        </p:nvSpPr>
        <p:spPr bwMode="auto">
          <a:xfrm>
            <a:off x="4038600" y="214312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100"/>
          <p:cNvSpPr>
            <a:spLocks noChangeShapeType="1"/>
          </p:cNvSpPr>
          <p:nvPr/>
        </p:nvSpPr>
        <p:spPr bwMode="auto">
          <a:xfrm>
            <a:off x="4038600" y="2520950"/>
            <a:ext cx="1587" cy="1587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101"/>
          <p:cNvSpPr>
            <a:spLocks noChangeArrowheads="1"/>
          </p:cNvSpPr>
          <p:nvPr/>
        </p:nvSpPr>
        <p:spPr bwMode="auto">
          <a:xfrm>
            <a:off x="4038600" y="252095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102"/>
          <p:cNvSpPr>
            <a:spLocks noChangeShapeType="1"/>
          </p:cNvSpPr>
          <p:nvPr/>
        </p:nvSpPr>
        <p:spPr bwMode="auto">
          <a:xfrm>
            <a:off x="4038600" y="2898775"/>
            <a:ext cx="1587" cy="1587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3"/>
          <p:cNvSpPr>
            <a:spLocks noChangeArrowheads="1"/>
          </p:cNvSpPr>
          <p:nvPr/>
        </p:nvSpPr>
        <p:spPr bwMode="auto">
          <a:xfrm>
            <a:off x="4038600" y="289877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Line 104"/>
          <p:cNvSpPr>
            <a:spLocks noChangeShapeType="1"/>
          </p:cNvSpPr>
          <p:nvPr/>
        </p:nvSpPr>
        <p:spPr bwMode="auto">
          <a:xfrm>
            <a:off x="4038600" y="3278188"/>
            <a:ext cx="1587" cy="1587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105"/>
          <p:cNvSpPr>
            <a:spLocks noChangeArrowheads="1"/>
          </p:cNvSpPr>
          <p:nvPr/>
        </p:nvSpPr>
        <p:spPr bwMode="auto">
          <a:xfrm>
            <a:off x="4038600" y="3278188"/>
            <a:ext cx="9525" cy="7937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Line 106"/>
          <p:cNvSpPr>
            <a:spLocks noChangeShapeType="1"/>
          </p:cNvSpPr>
          <p:nvPr/>
        </p:nvSpPr>
        <p:spPr bwMode="auto">
          <a:xfrm>
            <a:off x="4038600" y="3656013"/>
            <a:ext cx="1587" cy="1587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Rectangle 107"/>
          <p:cNvSpPr>
            <a:spLocks noChangeArrowheads="1"/>
          </p:cNvSpPr>
          <p:nvPr/>
        </p:nvSpPr>
        <p:spPr bwMode="auto">
          <a:xfrm>
            <a:off x="4038600" y="3656013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Line 108"/>
          <p:cNvSpPr>
            <a:spLocks noChangeShapeType="1"/>
          </p:cNvSpPr>
          <p:nvPr/>
        </p:nvSpPr>
        <p:spPr bwMode="auto">
          <a:xfrm>
            <a:off x="4038600" y="4033838"/>
            <a:ext cx="1587" cy="1587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Rectangle 109"/>
          <p:cNvSpPr>
            <a:spLocks noChangeArrowheads="1"/>
          </p:cNvSpPr>
          <p:nvPr/>
        </p:nvSpPr>
        <p:spPr bwMode="auto">
          <a:xfrm>
            <a:off x="4038600" y="4033838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Line 110"/>
          <p:cNvSpPr>
            <a:spLocks noChangeShapeType="1"/>
          </p:cNvSpPr>
          <p:nvPr/>
        </p:nvSpPr>
        <p:spPr bwMode="auto">
          <a:xfrm>
            <a:off x="4038600" y="4411663"/>
            <a:ext cx="1587" cy="1587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Rectangle 111"/>
          <p:cNvSpPr>
            <a:spLocks noChangeArrowheads="1"/>
          </p:cNvSpPr>
          <p:nvPr/>
        </p:nvSpPr>
        <p:spPr bwMode="auto">
          <a:xfrm>
            <a:off x="4038600" y="4411663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Line 112"/>
          <p:cNvSpPr>
            <a:spLocks noChangeShapeType="1"/>
          </p:cNvSpPr>
          <p:nvPr/>
        </p:nvSpPr>
        <p:spPr bwMode="auto">
          <a:xfrm>
            <a:off x="4038600" y="4789488"/>
            <a:ext cx="1587" cy="1587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Rectangle 113"/>
          <p:cNvSpPr>
            <a:spLocks noChangeArrowheads="1"/>
          </p:cNvSpPr>
          <p:nvPr/>
        </p:nvSpPr>
        <p:spPr bwMode="auto">
          <a:xfrm>
            <a:off x="4038600" y="4789488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Line 114"/>
          <p:cNvSpPr>
            <a:spLocks noChangeShapeType="1"/>
          </p:cNvSpPr>
          <p:nvPr/>
        </p:nvSpPr>
        <p:spPr bwMode="auto">
          <a:xfrm>
            <a:off x="4038600" y="5167313"/>
            <a:ext cx="1587" cy="1587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Rectangle 115"/>
          <p:cNvSpPr>
            <a:spLocks noChangeArrowheads="1"/>
          </p:cNvSpPr>
          <p:nvPr/>
        </p:nvSpPr>
        <p:spPr bwMode="auto">
          <a:xfrm>
            <a:off x="4038600" y="5167313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Line 116"/>
          <p:cNvSpPr>
            <a:spLocks noChangeShapeType="1"/>
          </p:cNvSpPr>
          <p:nvPr/>
        </p:nvSpPr>
        <p:spPr bwMode="auto">
          <a:xfrm>
            <a:off x="4038600" y="5546725"/>
            <a:ext cx="1587" cy="1587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Rectangle 117"/>
          <p:cNvSpPr>
            <a:spLocks noChangeArrowheads="1"/>
          </p:cNvSpPr>
          <p:nvPr/>
        </p:nvSpPr>
        <p:spPr bwMode="auto">
          <a:xfrm>
            <a:off x="4038600" y="5546725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Line 118"/>
          <p:cNvSpPr>
            <a:spLocks noChangeShapeType="1"/>
          </p:cNvSpPr>
          <p:nvPr/>
        </p:nvSpPr>
        <p:spPr bwMode="auto">
          <a:xfrm>
            <a:off x="4038600" y="5924550"/>
            <a:ext cx="1587" cy="1587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Rectangle 119"/>
          <p:cNvSpPr>
            <a:spLocks noChangeArrowheads="1"/>
          </p:cNvSpPr>
          <p:nvPr/>
        </p:nvSpPr>
        <p:spPr bwMode="auto">
          <a:xfrm>
            <a:off x="4038600" y="5924550"/>
            <a:ext cx="9525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Line 120"/>
          <p:cNvSpPr>
            <a:spLocks noChangeShapeType="1"/>
          </p:cNvSpPr>
          <p:nvPr/>
        </p:nvSpPr>
        <p:spPr bwMode="auto">
          <a:xfrm>
            <a:off x="620713" y="6302375"/>
            <a:ext cx="3417887" cy="1587"/>
          </a:xfrm>
          <a:prstGeom prst="line">
            <a:avLst/>
          </a:prstGeom>
          <a:noFill/>
          <a:ln w="0">
            <a:solidFill>
              <a:srgbClr val="D4D4D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Rectangle 121"/>
          <p:cNvSpPr>
            <a:spLocks noChangeArrowheads="1"/>
          </p:cNvSpPr>
          <p:nvPr/>
        </p:nvSpPr>
        <p:spPr bwMode="auto">
          <a:xfrm>
            <a:off x="620713" y="6302375"/>
            <a:ext cx="3427412" cy="9525"/>
          </a:xfrm>
          <a:prstGeom prst="rect">
            <a:avLst/>
          </a:prstGeom>
          <a:solidFill>
            <a:srgbClr val="D4D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Footer Placeholder 1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CSE 111 Spring 2017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6082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mph" presetSubtype="1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mph" presetSubtype="1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mph" presetSubtype="1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mph" presetSubtype="1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mph" presetSubtype="1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mph" presetSubtype="1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mph" presetSubtype="1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mph" presetSubtype="1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mph" presetSubtype="1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mph" presetSubtype="1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mph" presetSubtype="1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mph" presetSubtype="1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mph" presetSubtype="1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mph" presetSubtype="1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mph" presetSubtype="1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mph" presetSubtype="1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mph" presetSubtype="1" grpId="3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6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1" grpId="3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8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mph" presetSubtype="1" grpId="3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0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mph" presetSubtype="1" grpId="3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2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4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6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8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70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72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mph" presetSubtype="1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74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2"/>
      <p:bldP spid="18" grpId="2"/>
      <p:bldP spid="19" grpId="2"/>
      <p:bldP spid="19" grpId="3"/>
      <p:bldP spid="20" grpId="2"/>
      <p:bldP spid="23" grpId="0"/>
      <p:bldP spid="25" grpId="2"/>
      <p:bldP spid="26" grpId="2"/>
      <p:bldP spid="27" grpId="2"/>
      <p:bldP spid="27" grpId="3"/>
      <p:bldP spid="28" grpId="2"/>
      <p:bldP spid="29" grpId="2"/>
      <p:bldP spid="30" grpId="2"/>
      <p:bldP spid="31" grpId="2"/>
      <p:bldP spid="31" grpId="3"/>
      <p:bldP spid="32" grpId="2"/>
      <p:bldP spid="33" grpId="2"/>
      <p:bldP spid="34" grpId="2"/>
      <p:bldP spid="35" grpId="2"/>
      <p:bldP spid="35" grpId="3"/>
      <p:bldP spid="36" grpId="2"/>
      <p:bldP spid="39" grpId="0"/>
      <p:bldP spid="43" grpId="0"/>
      <p:bldP spid="47" grpId="0"/>
      <p:bldP spid="51" grpId="0"/>
      <p:bldP spid="5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3981</TotalTime>
  <Words>1003</Words>
  <Application>Microsoft Office PowerPoint</Application>
  <PresentationFormat>On-screen Show (4:3)</PresentationFormat>
  <Paragraphs>337</Paragraphs>
  <Slides>21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Arial</vt:lpstr>
      <vt:lpstr>Calibri</vt:lpstr>
      <vt:lpstr>Cambria Math</vt:lpstr>
      <vt:lpstr>Georgia</vt:lpstr>
      <vt:lpstr>Times</vt:lpstr>
      <vt:lpstr>Times New Roman</vt:lpstr>
      <vt:lpstr>Wingdings</vt:lpstr>
      <vt:lpstr>Wingdings 2</vt:lpstr>
      <vt:lpstr>Civic</vt:lpstr>
      <vt:lpstr>Worksheet</vt:lpstr>
      <vt:lpstr>Quantitative Reasoning</vt:lpstr>
      <vt:lpstr>Objectives</vt:lpstr>
      <vt:lpstr>Variables</vt:lpstr>
      <vt:lpstr>Variables</vt:lpstr>
      <vt:lpstr>Variables</vt:lpstr>
      <vt:lpstr>Variables</vt:lpstr>
      <vt:lpstr>Percents</vt:lpstr>
      <vt:lpstr>Percents</vt:lpstr>
      <vt:lpstr>Percents</vt:lpstr>
      <vt:lpstr>Percents</vt:lpstr>
      <vt:lpstr>Percent Change</vt:lpstr>
      <vt:lpstr>Percent Change</vt:lpstr>
      <vt:lpstr>Percent Change</vt:lpstr>
      <vt:lpstr>Bar Graphs and Pie Charts</vt:lpstr>
      <vt:lpstr>Bar Charts</vt:lpstr>
      <vt:lpstr>Bar Charts</vt:lpstr>
      <vt:lpstr>Bar Charts</vt:lpstr>
      <vt:lpstr>Pie Charts</vt:lpstr>
      <vt:lpstr>Pie Charts</vt:lpstr>
      <vt:lpstr>Pie Charts</vt:lpstr>
      <vt:lpstr>Pie Charts</vt:lpstr>
    </vt:vector>
  </TitlesOfParts>
  <Manager>Sumanas, Inc.</Manager>
  <Company>©  John Wiley &amp; Sons, Inc.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Quantitative Reasoning</dc:title>
  <dc:subject/>
  <dc:creator>Sevilla and Somers</dc:creator>
  <cp:keywords/>
  <dc:description/>
  <cp:lastModifiedBy>bina</cp:lastModifiedBy>
  <cp:revision>164</cp:revision>
  <dcterms:created xsi:type="dcterms:W3CDTF">2002-12-24T01:08:46Z</dcterms:created>
  <dcterms:modified xsi:type="dcterms:W3CDTF">2017-02-15T12:57:11Z</dcterms:modified>
  <cp:category/>
</cp:coreProperties>
</file>