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98" r:id="rId2"/>
    <p:sldId id="299" r:id="rId3"/>
    <p:sldId id="304" r:id="rId4"/>
    <p:sldId id="305" r:id="rId5"/>
    <p:sldId id="314" r:id="rId6"/>
    <p:sldId id="315" r:id="rId7"/>
    <p:sldId id="317" r:id="rId8"/>
    <p:sldId id="311" r:id="rId9"/>
    <p:sldId id="307" r:id="rId10"/>
    <p:sldId id="319" r:id="rId11"/>
    <p:sldId id="320" r:id="rId12"/>
    <p:sldId id="321" r:id="rId13"/>
    <p:sldId id="322" r:id="rId14"/>
    <p:sldId id="323" r:id="rId15"/>
    <p:sldId id="31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4" autoAdjust="0"/>
    <p:restoredTop sz="86458" autoAdjust="0"/>
  </p:normalViewPr>
  <p:slideViewPr>
    <p:cSldViewPr>
      <p:cViewPr varScale="1">
        <p:scale>
          <a:sx n="60" d="100"/>
          <a:sy n="60" d="100"/>
        </p:scale>
        <p:origin x="103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32893-2A13-48F9-B152-AC0C4BD8629E}" type="datetimeFigureOut">
              <a:rPr lang="en-US" smtClean="0"/>
              <a:t>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1D26F-E786-4433-A424-C385413BA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61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9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Style is a special</a:t>
            </a:r>
            <a:r>
              <a:rPr lang="en-US" baseline="0" dirty="0" smtClean="0"/>
              <a:t> type of attribute in a tag with a wide array of uses.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63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color is</a:t>
            </a:r>
            <a:r>
              <a:rPr lang="en-US" baseline="0" dirty="0" smtClean="0"/>
              <a:t> Times New Roman, color black and size 16.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02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Default font is</a:t>
            </a:r>
            <a:r>
              <a:rPr lang="en-US" baseline="0" dirty="0" smtClean="0"/>
              <a:t> Times New Roman, color black, and size 16.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98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23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53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37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1D26F-E786-4433-A424-C385413BAC6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8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3B13-9FB1-48B4-92F5-858F129523BF}" type="datetime1">
              <a:rPr lang="en-US" smtClean="0"/>
              <a:t>2/3/2017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1BE-6FD4-46CD-B1C9-833B5CDF8175}" type="datetime1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704D-B7B8-40A5-ABF2-D52E6D5DBAFB}" type="datetime1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5EE-A7CE-46EF-A45E-3F9D54E4328C}" type="datetime1">
              <a:rPr lang="en-US" smtClean="0"/>
              <a:t>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E290-3326-4C2E-A11A-BF723D45337F}" type="datetime1">
              <a:rPr lang="en-US" smtClean="0"/>
              <a:t>2/3/2017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635C10-9809-4929-9C65-DAF0F2D32070}" type="datetime1">
              <a:rPr lang="en-US" smtClean="0"/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4CAC-7752-4EA6-B56D-6DCAD7CF148D}" type="datetime1">
              <a:rPr lang="en-US" smtClean="0"/>
              <a:t>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34D8D-06B9-4CA4-9873-A84FFDDCEF29}" type="datetime1">
              <a:rPr lang="en-US" smtClean="0"/>
              <a:t>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F0B8D-03F1-46C4-97C5-1A857351C1AC}" type="datetime1">
              <a:rPr lang="en-US" smtClean="0"/>
              <a:t>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CC334-8EE6-47BD-ADFF-4E64307EF10E}" type="datetime1">
              <a:rPr lang="en-US" smtClean="0"/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EC7BC4B-31E1-4F60-8D00-E8663AF2AB7D}" type="datetime1">
              <a:rPr lang="en-US" smtClean="0"/>
              <a:t>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587553A-19F9-4CA4-939D-C90784CBB234}" type="datetime1">
              <a:rPr lang="en-US" smtClean="0"/>
              <a:t>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DC41A-5E24-4ECB-9C93-E6667B4769F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olors/colors_names.as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uffalo.edu/brand/creative/color/color-palette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/css_border.as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olors/colors_names.asp" TargetMode="External"/><Relationship Id="rId2" Type="http://schemas.openxmlformats.org/officeDocument/2006/relationships/hyperlink" Target="http://www.w3schools.com/tags/default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uffalo.edu/brand/creative/color/color-palette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3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7A61EF-AB17-4866-BE1E-F67C510E1091}" type="datetime1">
              <a:rPr lang="en-US" altLang="en-US" sz="1000" smtClean="0"/>
              <a:t>2/3/2017</a:t>
            </a:fld>
            <a:endParaRPr lang="en-US" altLang="en-US" sz="1000" smtClean="0"/>
          </a:p>
        </p:txBody>
      </p:sp>
      <p:sp>
        <p:nvSpPr>
          <p:cNvPr id="3075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901B5B5-CAB5-4308-A335-F7E2CFB067E9}" type="slidenum">
              <a:rPr lang="en-US" altLang="en-US" sz="1600" smtClean="0">
                <a:solidFill>
                  <a:schemeClr val="bg2">
                    <a:lumMod val="75000"/>
                  </a:schemeClr>
                </a:solidFill>
                <a:latin typeface="+mn-lt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600" dirty="0">
              <a:solidFill>
                <a:schemeClr val="bg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Introduction to Web Page Design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849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Customize Your Page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We can apply the style attribute to any tag</a:t>
            </a:r>
          </a:p>
          <a:p>
            <a:pPr lvl="1" eaLnBrk="1" hangingPunct="1"/>
            <a:r>
              <a:rPr lang="en-US" dirty="0" smtClean="0"/>
              <a:t>Has the format style="prop1:value; prop2:value;"</a:t>
            </a:r>
          </a:p>
          <a:p>
            <a:pPr eaLnBrk="1" hangingPunct="1"/>
            <a:r>
              <a:rPr lang="en-US" dirty="0" smtClean="0"/>
              <a:t>Common properties we change are:</a:t>
            </a:r>
          </a:p>
          <a:p>
            <a:pPr lvl="1"/>
            <a:r>
              <a:rPr lang="en-US" dirty="0" smtClean="0"/>
              <a:t>background-color</a:t>
            </a:r>
          </a:p>
          <a:p>
            <a:pPr lvl="1"/>
            <a:r>
              <a:rPr lang="en-US" dirty="0" smtClean="0"/>
              <a:t>color</a:t>
            </a:r>
          </a:p>
          <a:p>
            <a:pPr lvl="1"/>
            <a:r>
              <a:rPr lang="en-US" dirty="0" smtClean="0"/>
              <a:t>font-family</a:t>
            </a:r>
          </a:p>
          <a:p>
            <a:pPr lvl="1"/>
            <a:r>
              <a:rPr lang="en-US" dirty="0" smtClean="0"/>
              <a:t>font-size</a:t>
            </a:r>
            <a:endParaRPr lang="en-US" dirty="0"/>
          </a:p>
          <a:p>
            <a:pPr lvl="1"/>
            <a:r>
              <a:rPr lang="en-US" dirty="0" smtClean="0"/>
              <a:t>padding</a:t>
            </a:r>
          </a:p>
          <a:p>
            <a:pPr lvl="1"/>
            <a:r>
              <a:rPr lang="en-US" dirty="0" smtClean="0"/>
              <a:t>margin</a:t>
            </a:r>
          </a:p>
          <a:p>
            <a:r>
              <a:rPr lang="en-US" sz="2500" dirty="0" smtClean="0"/>
              <a:t>Important note: style changes impact all elements contained within the 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BBC48E-5046-432A-A5A4-EDEF25CCA7A5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10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96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Color Styling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color</a:t>
            </a:r>
          </a:p>
          <a:p>
            <a:pPr lvl="1" eaLnBrk="1" hangingPunct="1"/>
            <a:r>
              <a:rPr lang="en-US" dirty="0" smtClean="0"/>
              <a:t>This changes the font color for the given element</a:t>
            </a:r>
          </a:p>
          <a:p>
            <a:r>
              <a:rPr lang="en-US" dirty="0" smtClean="0"/>
              <a:t>background-color</a:t>
            </a:r>
          </a:p>
          <a:p>
            <a:pPr lvl="1"/>
            <a:r>
              <a:rPr lang="en-US" dirty="0" smtClean="0"/>
              <a:t>This changes the background color for the given element</a:t>
            </a:r>
          </a:p>
          <a:p>
            <a:pPr eaLnBrk="1" hangingPunct="1"/>
            <a:r>
              <a:rPr lang="en-US" dirty="0" smtClean="0"/>
              <a:t>We have many choices for color</a:t>
            </a:r>
          </a:p>
          <a:p>
            <a:pPr lvl="1"/>
            <a:r>
              <a:rPr lang="en-US" dirty="0" smtClean="0"/>
              <a:t>red, orange, yellow, blue, black, gray, white (</a:t>
            </a:r>
            <a:r>
              <a:rPr lang="en-US" dirty="0" smtClean="0">
                <a:hlinkClick r:id="rId3"/>
              </a:rPr>
              <a:t>140 color names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style="</a:t>
            </a:r>
            <a:r>
              <a:rPr lang="en-US" dirty="0" err="1" smtClean="0"/>
              <a:t>color:yellow</a:t>
            </a:r>
            <a:r>
              <a:rPr lang="en-US" dirty="0" smtClean="0"/>
              <a:t>;"</a:t>
            </a:r>
          </a:p>
          <a:p>
            <a:pPr lvl="1"/>
            <a:r>
              <a:rPr lang="en-US" dirty="0" smtClean="0"/>
              <a:t>Color codes: #FF00FF (is magenta)</a:t>
            </a:r>
          </a:p>
          <a:p>
            <a:pPr lvl="2"/>
            <a:r>
              <a:rPr lang="en-US" dirty="0"/>
              <a:t>style</a:t>
            </a:r>
            <a:r>
              <a:rPr lang="en-US" dirty="0" smtClean="0"/>
              <a:t>="color:#FF00FF;"</a:t>
            </a:r>
          </a:p>
          <a:p>
            <a:pPr lvl="1"/>
            <a:r>
              <a:rPr lang="en-US" dirty="0" smtClean="0"/>
              <a:t>Check out </a:t>
            </a:r>
            <a:r>
              <a:rPr lang="en-US" dirty="0" smtClean="0">
                <a:hlinkClick r:id="rId4"/>
              </a:rPr>
              <a:t>UB color scheme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BBC48E-5046-432A-A5A4-EDEF25CCA7A5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11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39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Font Styling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font-family</a:t>
            </a:r>
          </a:p>
          <a:p>
            <a:pPr lvl="1" eaLnBrk="1" hangingPunct="1"/>
            <a:r>
              <a:rPr lang="en-US" dirty="0" smtClean="0"/>
              <a:t>This changes the font type (like changing font in Word)</a:t>
            </a:r>
          </a:p>
          <a:p>
            <a:pPr lvl="1"/>
            <a:r>
              <a:rPr lang="en-US" dirty="0" smtClean="0"/>
              <a:t>Times New Roman, Arial, Courier, Georgia (many more)</a:t>
            </a:r>
          </a:p>
          <a:p>
            <a:pPr lvl="2"/>
            <a:r>
              <a:rPr lang="en-US" dirty="0" smtClean="0"/>
              <a:t>style="font-family: Times New Roman;"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BBC48E-5046-432A-A5A4-EDEF25CCA7A5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12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09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Font Styling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font-size</a:t>
            </a:r>
          </a:p>
          <a:p>
            <a:pPr lvl="1"/>
            <a:r>
              <a:rPr lang="en-US" dirty="0" smtClean="0"/>
              <a:t>This changes the size of the font</a:t>
            </a:r>
          </a:p>
          <a:p>
            <a:pPr lvl="1"/>
            <a:r>
              <a:rPr lang="en-US" dirty="0" smtClean="0"/>
              <a:t>Can be set as a specific size:</a:t>
            </a:r>
          </a:p>
          <a:p>
            <a:pPr lvl="3"/>
            <a:r>
              <a:rPr lang="en-US" dirty="0" smtClean="0"/>
              <a:t>10px (pixels)</a:t>
            </a:r>
          </a:p>
          <a:p>
            <a:pPr lvl="4"/>
            <a:r>
              <a:rPr lang="en-US" dirty="0" smtClean="0"/>
              <a:t>style="font-size:10px;"</a:t>
            </a:r>
          </a:p>
          <a:p>
            <a:pPr lvl="3"/>
            <a:r>
              <a:rPr lang="en-US" dirty="0" smtClean="0"/>
              <a:t>16pt (point, same as setting in a text editor)</a:t>
            </a:r>
          </a:p>
          <a:p>
            <a:pPr lvl="4"/>
            <a:r>
              <a:rPr lang="en-US" dirty="0"/>
              <a:t>style="</a:t>
            </a:r>
            <a:r>
              <a:rPr lang="en-US" dirty="0" smtClean="0"/>
              <a:t>font-size:10pt;"</a:t>
            </a:r>
          </a:p>
          <a:p>
            <a:pPr lvl="1"/>
            <a:r>
              <a:rPr lang="en-US" dirty="0" smtClean="0"/>
              <a:t>Can be set as a percentage of parent font size (good for mobile):</a:t>
            </a:r>
          </a:p>
          <a:p>
            <a:pPr lvl="3"/>
            <a:r>
              <a:rPr lang="en-US" dirty="0" smtClean="0"/>
              <a:t>200% is the default for the largest heading h1</a:t>
            </a:r>
          </a:p>
          <a:p>
            <a:pPr lvl="4"/>
            <a:r>
              <a:rPr lang="en-US" dirty="0"/>
              <a:t>style="</a:t>
            </a:r>
            <a:r>
              <a:rPr lang="en-US" dirty="0" smtClean="0"/>
              <a:t>font-size:200%;"</a:t>
            </a:r>
          </a:p>
          <a:p>
            <a:pPr lvl="3"/>
            <a:r>
              <a:rPr lang="en-US" dirty="0" smtClean="0"/>
              <a:t>2em – 2 times the parent font size</a:t>
            </a:r>
          </a:p>
          <a:p>
            <a:pPr lvl="4"/>
            <a:r>
              <a:rPr lang="en-US" dirty="0"/>
              <a:t>style="</a:t>
            </a:r>
            <a:r>
              <a:rPr lang="en-US" dirty="0" smtClean="0"/>
              <a:t>font-size:2em;"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BBC48E-5046-432A-A5A4-EDEF25CCA7A5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13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95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Padding Elements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padding</a:t>
            </a:r>
          </a:p>
          <a:p>
            <a:pPr lvl="1"/>
            <a:r>
              <a:rPr lang="en-US" dirty="0" smtClean="0"/>
              <a:t>This generates space around the contents within by moving it away from the edge of the element</a:t>
            </a:r>
          </a:p>
          <a:p>
            <a:pPr lvl="2"/>
            <a:r>
              <a:rPr lang="en-US" dirty="0" smtClean="0"/>
              <a:t>style=“padding:12px;“</a:t>
            </a:r>
          </a:p>
          <a:p>
            <a:r>
              <a:rPr lang="en-US" dirty="0"/>
              <a:t>m</a:t>
            </a:r>
            <a:r>
              <a:rPr lang="en-US" dirty="0" smtClean="0"/>
              <a:t>argin</a:t>
            </a:r>
          </a:p>
          <a:p>
            <a:pPr lvl="1"/>
            <a:r>
              <a:rPr lang="en-US" dirty="0" smtClean="0"/>
              <a:t>This generates space around the element itself</a:t>
            </a:r>
          </a:p>
          <a:p>
            <a:pPr lvl="2"/>
            <a:r>
              <a:rPr lang="en-US" dirty="0" smtClean="0"/>
              <a:t>style=“margin:15px;”</a:t>
            </a:r>
            <a:endParaRPr lang="en-US" dirty="0"/>
          </a:p>
          <a:p>
            <a:r>
              <a:rPr lang="en-US" dirty="0" smtClean="0"/>
              <a:t>Best seen with a border</a:t>
            </a:r>
          </a:p>
          <a:p>
            <a:pPr lvl="2"/>
            <a:r>
              <a:rPr lang="en-US" dirty="0"/>
              <a:t>style</a:t>
            </a:r>
            <a:r>
              <a:rPr lang="en-US" dirty="0" smtClean="0"/>
              <a:t>=“margin:10px; padding:6px; </a:t>
            </a:r>
            <a:r>
              <a:rPr lang="en-US" dirty="0" err="1" smtClean="0"/>
              <a:t>border-style:solid</a:t>
            </a:r>
            <a:r>
              <a:rPr lang="en-US" dirty="0" smtClean="0"/>
              <a:t>; border-width:2px; </a:t>
            </a:r>
            <a:r>
              <a:rPr lang="en-US" dirty="0" err="1" smtClean="0"/>
              <a:t>border-color:red</a:t>
            </a:r>
            <a:r>
              <a:rPr lang="en-US" dirty="0" smtClean="0"/>
              <a:t>;“</a:t>
            </a:r>
          </a:p>
          <a:p>
            <a:pPr lvl="1"/>
            <a:r>
              <a:rPr lang="en-US" dirty="0" smtClean="0"/>
              <a:t>There are a number of style options for borders (see </a:t>
            </a:r>
            <a:r>
              <a:rPr lang="en-US" dirty="0" smtClean="0">
                <a:hlinkClick r:id="rId3"/>
              </a:rPr>
              <a:t>here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BBC48E-5046-432A-A5A4-EDEF25CCA7A5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14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73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a number of tags that appear in almost every webpage.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www.w3schools.com/tags/default.asp</a:t>
            </a:r>
            <a:r>
              <a:rPr lang="en-US" dirty="0" smtClean="0"/>
              <a:t> has a comprehensive list of html tags</a:t>
            </a:r>
          </a:p>
          <a:p>
            <a:r>
              <a:rPr lang="en-US" dirty="0" smtClean="0"/>
              <a:t>Some basic styling of our tags.</a:t>
            </a:r>
          </a:p>
          <a:p>
            <a:pPr lvl="1"/>
            <a:r>
              <a:rPr lang="en-US" dirty="0" smtClean="0">
                <a:hlinkClick r:id="rId3"/>
              </a:rPr>
              <a:t>standard color names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UB color scheme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Let’s build something using these tags.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0120873-DD88-4D46-A4EB-D7FD0D6D00C3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15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5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95EE-A7CE-46EF-A45E-3F9D54E4328C}" type="datetime1">
              <a:rPr lang="en-US" smtClean="0"/>
              <a:t>2/3/2017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DC41A-5E24-4ECB-9C93-E6667B4769FC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2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General Tags</a:t>
            </a:r>
          </a:p>
          <a:p>
            <a:pPr lvl="1"/>
            <a:r>
              <a:rPr lang="en-US" dirty="0" smtClean="0"/>
              <a:t>Tag Structure</a:t>
            </a:r>
          </a:p>
          <a:p>
            <a:pPr lvl="1"/>
            <a:r>
              <a:rPr lang="en-US" dirty="0" smtClean="0"/>
              <a:t>Explore Tag Types</a:t>
            </a:r>
          </a:p>
          <a:p>
            <a:pPr lvl="1"/>
            <a:r>
              <a:rPr lang="en-US" dirty="0" smtClean="0"/>
              <a:t>Explore Tag Attributes</a:t>
            </a:r>
          </a:p>
          <a:p>
            <a:r>
              <a:rPr lang="en-US" dirty="0" smtClean="0"/>
              <a:t>Add Attributes/Style to General Tags</a:t>
            </a:r>
          </a:p>
        </p:txBody>
      </p:sp>
    </p:spTree>
    <p:extLst>
      <p:ext uri="{BB962C8B-B14F-4D97-AF65-F5344CB8AC3E}">
        <p14:creationId xmlns:p14="http://schemas.microsoft.com/office/powerpoint/2010/main" val="33010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Tag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Most tags has the same structure**</a:t>
            </a:r>
            <a:endParaRPr lang="en-US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dirty="0" err="1" smtClean="0">
                <a:solidFill>
                  <a:schemeClr val="accent1">
                    <a:lumMod val="25000"/>
                  </a:schemeClr>
                </a:solidFill>
              </a:rPr>
              <a:t>tagname</a:t>
            </a: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 attribute1="setting1" attribute2="setting2" …&gt;</a:t>
            </a:r>
          </a:p>
          <a:p>
            <a:pPr marL="274320" lvl="1" indent="0" eaLnBrk="1" hangingPunct="1">
              <a:buNone/>
              <a:defRPr/>
            </a:pPr>
            <a:r>
              <a:rPr lang="en-US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content</a:t>
            </a:r>
          </a:p>
          <a:p>
            <a:pPr marL="274320" lvl="1" indent="0" eaLnBrk="1" hangingPunct="1">
              <a:buNone/>
              <a:defRPr/>
            </a:pP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    &lt;/</a:t>
            </a:r>
            <a:r>
              <a:rPr lang="en-US" dirty="0" err="1" smtClean="0">
                <a:solidFill>
                  <a:schemeClr val="accent1">
                    <a:lumMod val="25000"/>
                  </a:schemeClr>
                </a:solidFill>
              </a:rPr>
              <a:t>tagname</a:t>
            </a:r>
            <a:r>
              <a:rPr lang="en-US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  <a:endParaRPr lang="en-US" dirty="0" smtClean="0"/>
          </a:p>
          <a:p>
            <a:pPr lvl="2">
              <a:defRPr/>
            </a:pPr>
            <a:r>
              <a:rPr lang="en-US" dirty="0"/>
              <a:t>&lt;</a:t>
            </a:r>
            <a:r>
              <a:rPr lang="en-US" dirty="0" err="1"/>
              <a:t>tagname</a:t>
            </a:r>
            <a:r>
              <a:rPr lang="en-US" dirty="0"/>
              <a:t> attribute1</a:t>
            </a:r>
            <a:r>
              <a:rPr lang="en-US" dirty="0" smtClean="0"/>
              <a:t>="setting1" </a:t>
            </a:r>
            <a:r>
              <a:rPr lang="en-US" dirty="0"/>
              <a:t>attribute2</a:t>
            </a:r>
            <a:r>
              <a:rPr lang="en-US" dirty="0" smtClean="0"/>
              <a:t>="setting2" </a:t>
            </a:r>
            <a:r>
              <a:rPr lang="en-US" dirty="0"/>
              <a:t>…&gt;</a:t>
            </a:r>
          </a:p>
          <a:p>
            <a:pPr lvl="3">
              <a:defRPr/>
            </a:pPr>
            <a:r>
              <a:rPr lang="en-US" dirty="0" smtClean="0"/>
              <a:t>The is the </a:t>
            </a:r>
            <a:r>
              <a:rPr lang="en-US" b="1" i="1" dirty="0" smtClean="0"/>
              <a:t>opening </a:t>
            </a:r>
            <a:r>
              <a:rPr lang="en-US" dirty="0" smtClean="0"/>
              <a:t>portion of the tag</a:t>
            </a:r>
          </a:p>
          <a:p>
            <a:pPr lvl="2">
              <a:defRPr/>
            </a:pPr>
            <a:r>
              <a:rPr lang="en-US" dirty="0" smtClean="0"/>
              <a:t>content</a:t>
            </a:r>
          </a:p>
          <a:p>
            <a:pPr lvl="3">
              <a:defRPr/>
            </a:pPr>
            <a:r>
              <a:rPr lang="en-US" dirty="0" smtClean="0"/>
              <a:t>Content that is displayed within the tag (sometimes optional)</a:t>
            </a:r>
          </a:p>
          <a:p>
            <a:pPr lvl="2">
              <a:defRPr/>
            </a:pPr>
            <a:r>
              <a:rPr lang="en-US" dirty="0" smtClean="0"/>
              <a:t>&lt;/</a:t>
            </a:r>
            <a:r>
              <a:rPr lang="en-US" dirty="0" err="1" smtClean="0"/>
              <a:t>tagname</a:t>
            </a:r>
            <a:r>
              <a:rPr lang="en-US" dirty="0" smtClean="0"/>
              <a:t>&gt;</a:t>
            </a:r>
          </a:p>
          <a:p>
            <a:pPr lvl="3">
              <a:defRPr/>
            </a:pPr>
            <a:r>
              <a:rPr lang="en-US" dirty="0"/>
              <a:t>The is </a:t>
            </a:r>
            <a:r>
              <a:rPr lang="en-US" b="1" i="1" dirty="0" smtClean="0"/>
              <a:t>closes </a:t>
            </a:r>
            <a:r>
              <a:rPr lang="en-US" dirty="0" smtClean="0"/>
              <a:t>the tag</a:t>
            </a:r>
          </a:p>
          <a:p>
            <a:pPr marL="0" indent="0">
              <a:buNone/>
              <a:defRPr/>
            </a:pPr>
            <a:endParaRPr lang="en-US" sz="1200" dirty="0" smtClean="0"/>
          </a:p>
          <a:p>
            <a:pPr marL="0" indent="0">
              <a:buNone/>
              <a:defRPr/>
            </a:pPr>
            <a:r>
              <a:rPr lang="en-US" sz="1200" dirty="0" smtClean="0"/>
              <a:t>**(only first part needed for some tags)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1937666-C304-4D48-A09A-8B54B7870B9D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3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3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Paragraph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419600" cy="4681728"/>
          </a:xfrm>
        </p:spPr>
        <p:txBody>
          <a:bodyPr anchor="ctr"/>
          <a:lstStyle/>
          <a:p>
            <a:pPr>
              <a:buNone/>
              <a:defRPr/>
            </a:pP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&lt;p&gt;</a:t>
            </a:r>
            <a:r>
              <a:rPr lang="en-US" sz="1800" b="1" dirty="0">
                <a:solidFill>
                  <a:schemeClr val="accent1">
                    <a:lumMod val="25000"/>
                  </a:schemeClr>
                </a:solidFill>
              </a:rPr>
              <a:t/>
            </a:r>
            <a:br>
              <a:rPr lang="en-US" sz="1800" b="1" dirty="0">
                <a:solidFill>
                  <a:schemeClr val="accent1">
                    <a:lumMod val="25000"/>
                  </a:schemeClr>
                </a:solidFill>
              </a:rPr>
            </a:b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This will create a paragraph.</a:t>
            </a:r>
            <a:endParaRPr lang="en-US" sz="1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  <a:defRPr/>
            </a:pPr>
            <a:r>
              <a:rPr lang="en-US" sz="1800" b="1" dirty="0">
                <a:solidFill>
                  <a:schemeClr val="accent1">
                    <a:lumMod val="25000"/>
                  </a:schemeClr>
                </a:solidFill>
              </a:rPr>
              <a:t>&lt;/p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>
              <a:buNone/>
              <a:defRPr/>
            </a:pPr>
            <a:endParaRPr lang="en-US" sz="18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  <a:defRPr/>
            </a:pPr>
            <a:r>
              <a:rPr lang="en-US" sz="1800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p </a:t>
            </a:r>
            <a:r>
              <a:rPr lang="en-US" sz="1800" b="1" dirty="0">
                <a:solidFill>
                  <a:schemeClr val="accent1">
                    <a:lumMod val="25000"/>
                  </a:schemeClr>
                </a:solidFill>
              </a:rPr>
              <a:t>style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="text-indent</a:t>
            </a:r>
            <a:r>
              <a:rPr lang="en-US" sz="1800" b="1" dirty="0">
                <a:solidFill>
                  <a:schemeClr val="accent1">
                    <a:lumMod val="25000"/>
                  </a:schemeClr>
                </a:solidFill>
              </a:rPr>
              <a:t>: 50px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;"&gt;</a:t>
            </a:r>
            <a:b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This is another paragraph. This paragraph will be indented.</a:t>
            </a:r>
            <a:endParaRPr lang="en-US" sz="18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&lt;/p&gt;</a:t>
            </a:r>
            <a:endParaRPr lang="en-US" sz="2200" b="1" dirty="0" smtClean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7651" name="Content Placeholder 3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eaLnBrk="1" hangingPunct="1"/>
            <a:r>
              <a:rPr lang="en-US" dirty="0" smtClean="0"/>
              <a:t>The &lt;p&gt; tag is used for paragraphs.</a:t>
            </a:r>
          </a:p>
          <a:p>
            <a:pPr eaLnBrk="1" hangingPunct="1"/>
            <a:r>
              <a:rPr lang="en-US" dirty="0" smtClean="0"/>
              <a:t>A useful </a:t>
            </a:r>
            <a:r>
              <a:rPr lang="en-US" i="1" dirty="0" smtClean="0"/>
              <a:t>style </a:t>
            </a:r>
            <a:r>
              <a:rPr lang="en-US" dirty="0" smtClean="0"/>
              <a:t>is setting indentation using text-indent.</a:t>
            </a:r>
            <a:endParaRPr lang="en-US" i="1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66474C8-2DDA-4B9D-B585-45917C5CEA0F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4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7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Image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419600" cy="4681728"/>
          </a:xfrm>
        </p:spPr>
        <p:txBody>
          <a:bodyPr anchor="ctr">
            <a:normAutofit fontScale="92500" lnSpcReduction="10000"/>
          </a:bodyPr>
          <a:lstStyle/>
          <a:p>
            <a:pPr>
              <a:buNone/>
              <a:defRPr/>
            </a:pP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800" b="1" dirty="0" err="1" smtClean="0">
                <a:solidFill>
                  <a:schemeClr val="accent1">
                    <a:lumMod val="25000"/>
                  </a:schemeClr>
                </a:solidFill>
              </a:rPr>
              <a:t>img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25000"/>
                  </a:schemeClr>
                </a:solidFill>
              </a:rPr>
              <a:t>src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="images/ubcrest.png" alt="UB Crest"&gt;</a:t>
            </a:r>
          </a:p>
          <a:p>
            <a:pPr>
              <a:buNone/>
              <a:defRPr/>
            </a:pPr>
            <a:endParaRPr lang="en-US" sz="18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  <a:defRPr/>
            </a:pP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800" b="1" dirty="0" err="1" smtClean="0">
                <a:solidFill>
                  <a:schemeClr val="accent1">
                    <a:lumMod val="25000"/>
                  </a:schemeClr>
                </a:solidFill>
              </a:rPr>
              <a:t>img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25000"/>
                  </a:schemeClr>
                </a:solidFill>
              </a:rPr>
              <a:t>src</a:t>
            </a:r>
            <a:r>
              <a:rPr lang="en-US" sz="1800" b="1" dirty="0" smtClean="0">
                <a:solidFill>
                  <a:schemeClr val="accent1">
                    <a:lumMod val="25000"/>
                  </a:schemeClr>
                </a:solidFill>
              </a:rPr>
              <a:t>="ublogo.png" alt="UB Logo" style="height:100;width:300"&gt;</a:t>
            </a:r>
            <a:endParaRPr lang="en-US" sz="2200" b="1" dirty="0" smtClean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7651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5029200"/>
          </a:xfrm>
        </p:spPr>
        <p:txBody>
          <a:bodyPr anchor="ctr"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The &lt;</a:t>
            </a:r>
            <a:r>
              <a:rPr lang="en-US" dirty="0" err="1" smtClean="0"/>
              <a:t>img</a:t>
            </a:r>
            <a:r>
              <a:rPr lang="en-US" dirty="0" smtClean="0"/>
              <a:t>&gt; tag displays an </a:t>
            </a:r>
            <a:r>
              <a:rPr lang="en-US" dirty="0" err="1" smtClean="0"/>
              <a:t>img</a:t>
            </a:r>
            <a:r>
              <a:rPr lang="en-US" dirty="0" smtClean="0"/>
              <a:t>.</a:t>
            </a:r>
            <a:endParaRPr lang="en-US" i="1" dirty="0"/>
          </a:p>
          <a:p>
            <a:pPr eaLnBrk="1" hangingPunct="1"/>
            <a:r>
              <a:rPr lang="en-US" dirty="0" err="1" smtClean="0"/>
              <a:t>src</a:t>
            </a:r>
            <a:r>
              <a:rPr lang="en-US" dirty="0" smtClean="0"/>
              <a:t>="…" tells where the image file is located</a:t>
            </a:r>
          </a:p>
          <a:p>
            <a:pPr lvl="1"/>
            <a:r>
              <a:rPr lang="en-US" dirty="0" smtClean="0"/>
              <a:t>Can be relative to our current location</a:t>
            </a:r>
          </a:p>
          <a:p>
            <a:pPr lvl="1"/>
            <a:r>
              <a:rPr lang="en-US" dirty="0" smtClean="0"/>
              <a:t>Can be full path to image</a:t>
            </a:r>
          </a:p>
          <a:p>
            <a:r>
              <a:rPr lang="en-US" dirty="0" smtClean="0"/>
              <a:t>alt="…" is text that is read if the site is viewed in accessibility mode</a:t>
            </a:r>
          </a:p>
          <a:p>
            <a:r>
              <a:rPr lang="en-US" dirty="0" smtClean="0"/>
              <a:t>width/height can be set to stretch or shrink image</a:t>
            </a:r>
          </a:p>
          <a:p>
            <a:pPr lvl="1"/>
            <a:r>
              <a:rPr lang="en-US" dirty="0" smtClean="0"/>
              <a:t>Only setting one of width or height will scale image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8815E95-5260-4F63-B066-917F2E7BF86D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5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62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Anchor Tag (links)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419600" cy="4681728"/>
          </a:xfrm>
        </p:spPr>
        <p:txBody>
          <a:bodyPr anchor="ctr"/>
          <a:lstStyle/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&lt;a 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href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="http://www. buffalo.edu/"&gt;</a:t>
            </a: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UB Homepage</a:t>
            </a:r>
          </a:p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&lt;/a&gt;</a:t>
            </a:r>
          </a:p>
          <a:p>
            <a:pPr>
              <a:buNone/>
              <a:defRPr/>
            </a:pPr>
            <a:endParaRPr lang="en-US" sz="18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&lt;a 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href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="https://www.cse.buffalo.edu/" target="_blank"&gt;</a:t>
            </a:r>
          </a:p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CSE Department Homepage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&lt;/a&gt;</a:t>
            </a:r>
          </a:p>
        </p:txBody>
      </p:sp>
      <p:sp>
        <p:nvSpPr>
          <p:cNvPr id="27651" name="Content Placeholder 3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eaLnBrk="1" hangingPunct="1"/>
            <a:r>
              <a:rPr lang="en-US" dirty="0" smtClean="0"/>
              <a:t>The &lt;a&gt; tag is used to display hyperlinks.</a:t>
            </a:r>
            <a:endParaRPr lang="en-US" i="1" dirty="0"/>
          </a:p>
          <a:p>
            <a:pPr eaLnBrk="1" hangingPunct="1"/>
            <a:r>
              <a:rPr lang="en-US" dirty="0" err="1" smtClean="0"/>
              <a:t>href</a:t>
            </a:r>
            <a:r>
              <a:rPr lang="en-US" dirty="0" smtClean="0"/>
              <a:t>="…" tells where link points to</a:t>
            </a:r>
          </a:p>
          <a:p>
            <a:pPr lvl="1"/>
            <a:r>
              <a:rPr lang="en-US" dirty="0" smtClean="0"/>
              <a:t>Can be relative or full path</a:t>
            </a:r>
          </a:p>
          <a:p>
            <a:r>
              <a:rPr lang="en-US" dirty="0" smtClean="0"/>
              <a:t>target="_blank" opens the link in a new window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3392B4-5883-44E8-BF39-82302634CFC8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6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3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List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419600" cy="4681728"/>
          </a:xfrm>
        </p:spPr>
        <p:txBody>
          <a:bodyPr anchor="ctr">
            <a:normAutofit/>
          </a:bodyPr>
          <a:lstStyle/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ul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&lt;li&gt;HTML&lt;/li&gt;</a:t>
            </a: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ul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 lvl="1">
              <a:buNone/>
              <a:defRPr/>
            </a:pPr>
            <a:r>
              <a:rPr lang="en-US" sz="1300" b="1" dirty="0" smtClean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&lt;li&gt;head&lt;/li&gt;</a:t>
            </a:r>
          </a:p>
          <a:p>
            <a:pPr lvl="1"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&lt;li&gt;body&lt;/li&gt;</a:t>
            </a: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&lt;/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ul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 lvl="1"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&lt;li&gt;CSS&lt;/li&gt;</a:t>
            </a:r>
          </a:p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&lt;/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ul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>
              <a:buNone/>
              <a:defRPr/>
            </a:pPr>
            <a:endParaRPr lang="en-US" sz="1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ol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&lt;li&gt;tags&lt;/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li&gt;</a:t>
            </a:r>
          </a:p>
          <a:p>
            <a:pPr lvl="1">
              <a:buNone/>
              <a:defRPr/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li&gt;styling&lt;/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li&gt;</a:t>
            </a:r>
          </a:p>
          <a:p>
            <a:pPr>
              <a:buNone/>
              <a:defRPr/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&lt;/</a:t>
            </a:r>
            <a:r>
              <a:rPr lang="en-US" sz="1600" b="1" dirty="0" err="1" smtClean="0">
                <a:solidFill>
                  <a:schemeClr val="accent1">
                    <a:lumMod val="25000"/>
                  </a:schemeClr>
                </a:solidFill>
              </a:rPr>
              <a:t>ol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</p:txBody>
      </p:sp>
      <p:sp>
        <p:nvSpPr>
          <p:cNvPr id="27651" name="Content Placeholder 3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eaLnBrk="1" hangingPunct="1"/>
            <a:r>
              <a:rPr lang="en-US" dirty="0" smtClean="0"/>
              <a:t>The &lt;</a:t>
            </a:r>
            <a:r>
              <a:rPr lang="en-US" dirty="0" err="1" smtClean="0"/>
              <a:t>ul</a:t>
            </a:r>
            <a:r>
              <a:rPr lang="en-US" dirty="0" smtClean="0"/>
              <a:t>&gt; tag is used to create bulleted (unordered) lists.</a:t>
            </a:r>
            <a:endParaRPr lang="en-US" i="1" dirty="0"/>
          </a:p>
          <a:p>
            <a:pPr lvl="1"/>
            <a:r>
              <a:rPr lang="en-US" dirty="0" smtClean="0"/>
              <a:t>Can nest lists – changes bullets/indents</a:t>
            </a:r>
          </a:p>
          <a:p>
            <a:r>
              <a:rPr lang="en-US" dirty="0" smtClean="0"/>
              <a:t>The &lt;</a:t>
            </a:r>
            <a:r>
              <a:rPr lang="en-US" dirty="0" err="1" smtClean="0"/>
              <a:t>ol</a:t>
            </a:r>
            <a:r>
              <a:rPr lang="en-US" dirty="0" smtClean="0"/>
              <a:t>&gt; tag is used to create numbered (ordered) </a:t>
            </a:r>
          </a:p>
          <a:p>
            <a:r>
              <a:rPr lang="en-US" dirty="0" smtClean="0"/>
              <a:t>The &lt;li&gt; tag is used in both to add list items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3E8A31-3FFD-4A3E-AB6B-6083F790060A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7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82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Headings in HTML (from last time)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Documents tend to have headings, subheadings</a:t>
            </a:r>
          </a:p>
          <a:p>
            <a:pPr eaLnBrk="1" hangingPunct="1">
              <a:defRPr/>
            </a:pPr>
            <a:r>
              <a:rPr lang="en-US" dirty="0" smtClean="0"/>
              <a:t>HTML provides several levels of </a:t>
            </a:r>
            <a:r>
              <a:rPr lang="en-US" i="1" dirty="0" smtClean="0">
                <a:solidFill>
                  <a:schemeClr val="accent1">
                    <a:lumMod val="25000"/>
                  </a:schemeClr>
                </a:solidFill>
              </a:rPr>
              <a:t>heading tags</a:t>
            </a:r>
            <a:r>
              <a:rPr lang="en-US" i="1" dirty="0" smtClean="0"/>
              <a:t>: </a:t>
            </a:r>
          </a:p>
          <a:p>
            <a:pPr lvl="1" eaLnBrk="1" hangingPunct="1">
              <a:defRPr/>
            </a:pPr>
            <a:r>
              <a:rPr lang="en-US" sz="3200" b="1" dirty="0" smtClean="0"/>
              <a:t>&lt;h1&gt; and &lt;/h1&gt; level one</a:t>
            </a:r>
          </a:p>
          <a:p>
            <a:pPr lvl="1" eaLnBrk="1" hangingPunct="1">
              <a:defRPr/>
            </a:pPr>
            <a:r>
              <a:rPr lang="en-US" b="1" dirty="0" smtClean="0"/>
              <a:t>&lt;h2&gt; and &lt;/h2&gt; level two</a:t>
            </a:r>
          </a:p>
          <a:p>
            <a:pPr lvl="1" eaLnBrk="1" hangingPunct="1">
              <a:defRPr/>
            </a:pPr>
            <a:r>
              <a:rPr lang="en-US" dirty="0" smtClean="0"/>
              <a:t>…</a:t>
            </a:r>
          </a:p>
          <a:p>
            <a:pPr lvl="1" eaLnBrk="1" hangingPunct="1">
              <a:defRPr/>
            </a:pPr>
            <a:r>
              <a:rPr lang="en-US" sz="1600" b="1" dirty="0" smtClean="0"/>
              <a:t>&lt;h6&gt; and &lt;/h6&gt; level six</a:t>
            </a:r>
          </a:p>
          <a:p>
            <a:pPr lvl="2">
              <a:defRPr/>
            </a:pPr>
            <a:r>
              <a:rPr lang="en-US" dirty="0" smtClean="0"/>
              <a:t>Headings display content on a new line</a:t>
            </a:r>
          </a:p>
          <a:p>
            <a:pPr lvl="2">
              <a:defRPr/>
            </a:pPr>
            <a:r>
              <a:rPr lang="en-US" dirty="0" smtClean="0"/>
              <a:t>Headings are bold and go lower in size as the level number increases.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158309C-A4BD-4AE5-8149-ED1CE0293D8B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8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22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Customize Your Page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By default, tags will display using browser settings</a:t>
            </a:r>
          </a:p>
          <a:p>
            <a:pPr lvl="1" eaLnBrk="1" hangingPunct="1"/>
            <a:r>
              <a:rPr lang="en-US" dirty="0" smtClean="0"/>
              <a:t>Default font in Chrome/Firefox: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endParaRPr lang="en-US" dirty="0" smtClean="0"/>
          </a:p>
          <a:p>
            <a:pPr eaLnBrk="1" hangingPunct="1"/>
            <a:r>
              <a:rPr lang="en-US" dirty="0" smtClean="0"/>
              <a:t>We can change these settings using style attributes</a:t>
            </a:r>
          </a:p>
          <a:p>
            <a:pPr marL="0" indent="0" eaLnBrk="1" hangingPunct="1">
              <a:buNone/>
            </a:pPr>
            <a:endParaRPr lang="en-US" dirty="0"/>
          </a:p>
          <a:p>
            <a:pPr marL="0" indent="0" eaLnBrk="1" hangingPunct="1">
              <a:buNone/>
            </a:pPr>
            <a:r>
              <a:rPr lang="en-US" dirty="0" smtClean="0"/>
              <a:t>&lt;body style="</a:t>
            </a:r>
            <a:r>
              <a:rPr lang="en-US" dirty="0" err="1" smtClean="0"/>
              <a:t>background-color:blue</a:t>
            </a:r>
            <a:r>
              <a:rPr lang="en-US" dirty="0" smtClean="0"/>
              <a:t>;"&gt;</a:t>
            </a:r>
          </a:p>
          <a:p>
            <a:pPr marL="0" indent="0" eaLnBrk="1" hangingPunct="1">
              <a:buNone/>
            </a:pPr>
            <a:r>
              <a:rPr lang="en-US" dirty="0" smtClean="0"/>
              <a:t>	&lt;p style="</a:t>
            </a:r>
            <a:r>
              <a:rPr lang="en-US" dirty="0" err="1" smtClean="0"/>
              <a:t>color:red</a:t>
            </a:r>
            <a:r>
              <a:rPr lang="en-US" dirty="0" smtClean="0"/>
              <a:t>"&gt;</a:t>
            </a:r>
          </a:p>
          <a:p>
            <a:pPr marL="0" indent="0" eaLnBrk="1" hangingPunct="1">
              <a:buNone/>
            </a:pPr>
            <a:r>
              <a:rPr lang="en-US" dirty="0"/>
              <a:t>	</a:t>
            </a:r>
            <a:r>
              <a:rPr lang="en-US" dirty="0" smtClean="0"/>
              <a:t>	This will look awful.</a:t>
            </a:r>
          </a:p>
          <a:p>
            <a:pPr marL="0" indent="0" eaLnBrk="1" hangingPunct="1">
              <a:buNone/>
            </a:pPr>
            <a:r>
              <a:rPr lang="en-US" dirty="0"/>
              <a:t>	</a:t>
            </a:r>
            <a:r>
              <a:rPr lang="en-US" dirty="0" smtClean="0"/>
              <a:t>&lt;/p&gt;</a:t>
            </a:r>
          </a:p>
          <a:p>
            <a:pPr marL="0" indent="0" eaLnBrk="1" hangingPunct="1">
              <a:buNone/>
            </a:pPr>
            <a:r>
              <a:rPr lang="en-US" dirty="0" smtClean="0"/>
              <a:t>&lt;/body&gt;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ABBC48E-5046-432A-A5A4-EDEF25CCA7A5}" type="slidenum">
              <a:rPr lang="en-US" smtClean="0">
                <a:solidFill>
                  <a:schemeClr val="bg2">
                    <a:lumMod val="75000"/>
                  </a:schemeClr>
                </a:solidFill>
              </a:rPr>
              <a:t>9</a:t>
            </a:fld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31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1167</TotalTime>
  <Words>781</Words>
  <Application>Microsoft Office PowerPoint</Application>
  <PresentationFormat>On-screen Show (4:3)</PresentationFormat>
  <Paragraphs>174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Introduction to Web Page Design</vt:lpstr>
      <vt:lpstr>Objectives</vt:lpstr>
      <vt:lpstr>Tag Structure</vt:lpstr>
      <vt:lpstr>Paragraph Tag</vt:lpstr>
      <vt:lpstr>Image Tag</vt:lpstr>
      <vt:lpstr>Anchor Tag (links)</vt:lpstr>
      <vt:lpstr>List Tags</vt:lpstr>
      <vt:lpstr>Headings in HTML (from last time)</vt:lpstr>
      <vt:lpstr>Customize Your Page</vt:lpstr>
      <vt:lpstr>Customize Your Page</vt:lpstr>
      <vt:lpstr>Color Styling</vt:lpstr>
      <vt:lpstr>Font Styling</vt:lpstr>
      <vt:lpstr>Font Styling</vt:lpstr>
      <vt:lpstr>Padding Elements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Xinu and Kernel Programming</dc:title>
  <dc:creator>bina</dc:creator>
  <cp:lastModifiedBy>bina</cp:lastModifiedBy>
  <cp:revision>97</cp:revision>
  <dcterms:created xsi:type="dcterms:W3CDTF">2013-05-14T05:05:09Z</dcterms:created>
  <dcterms:modified xsi:type="dcterms:W3CDTF">2017-02-03T16:43:30Z</dcterms:modified>
</cp:coreProperties>
</file>