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98" r:id="rId2"/>
    <p:sldId id="299" r:id="rId3"/>
    <p:sldId id="302" r:id="rId4"/>
    <p:sldId id="304" r:id="rId5"/>
    <p:sldId id="305" r:id="rId6"/>
    <p:sldId id="306" r:id="rId7"/>
    <p:sldId id="307" r:id="rId8"/>
    <p:sldId id="308" r:id="rId9"/>
    <p:sldId id="309" r:id="rId10"/>
    <p:sldId id="311" r:id="rId11"/>
    <p:sldId id="312" r:id="rId12"/>
    <p:sldId id="31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4" autoAdjust="0"/>
    <p:restoredTop sz="86458" autoAdjust="0"/>
  </p:normalViewPr>
  <p:slideViewPr>
    <p:cSldViewPr>
      <p:cViewPr varScale="1">
        <p:scale>
          <a:sx n="60" d="100"/>
          <a:sy n="60" d="100"/>
        </p:scale>
        <p:origin x="90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1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32893-2A13-48F9-B152-AC0C4BD8629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1D26F-E786-4433-A424-C385413BA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61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1D26F-E786-4433-A424-C385413BAC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9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3B13-9FB1-48B4-92F5-858F129523BF}" type="datetime1">
              <a:rPr lang="en-US" smtClean="0"/>
              <a:t>1/31/2017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1BE-6FD4-46CD-B1C9-833B5CDF8175}" type="datetime1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704D-B7B8-40A5-ABF2-D52E6D5DBAFB}" type="datetime1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5EE-A7CE-46EF-A45E-3F9D54E4328C}" type="datetime1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E290-3326-4C2E-A11A-BF723D45337F}" type="datetime1">
              <a:rPr lang="en-US" smtClean="0"/>
              <a:t>1/31/2017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6635C10-9809-4929-9C65-DAF0F2D32070}" type="datetime1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4CAC-7752-4EA6-B56D-6DCAD7CF148D}" type="datetime1">
              <a:rPr lang="en-US" smtClean="0"/>
              <a:t>1/31/2017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34D8D-06B9-4CA4-9873-A84FFDDCEF29}" type="datetime1">
              <a:rPr lang="en-US" smtClean="0"/>
              <a:t>1/31/2017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F0B8D-03F1-46C4-97C5-1A857351C1AC}" type="datetime1">
              <a:rPr lang="en-US" smtClean="0"/>
              <a:t>1/31/2017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CC334-8EE6-47BD-ADFF-4E64307EF10E}" type="datetime1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EC7BC4B-31E1-4F60-8D00-E8663AF2AB7D}" type="datetime1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587553A-19F9-4CA4-939D-C90784CBB234}" type="datetime1">
              <a:rPr lang="en-US" smtClean="0"/>
              <a:t>1/31/2017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image" Target="../media/image4.gif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19" Type="http://schemas.openxmlformats.org/officeDocument/2006/relationships/image" Target="../media/image3.gif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3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37A61EF-AB17-4866-BE1E-F67C510E1091}" type="datetime1">
              <a:rPr lang="en-US" altLang="en-US" sz="1000" smtClean="0"/>
              <a:t>1/31/2017</a:t>
            </a:fld>
            <a:endParaRPr lang="en-US" altLang="en-US" sz="1000" smtClean="0"/>
          </a:p>
        </p:txBody>
      </p:sp>
      <p:sp>
        <p:nvSpPr>
          <p:cNvPr id="3075" name="Rectangle 1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901B5B5-CAB5-4308-A335-F7E2CFB067E9}" type="slidenum">
              <a:rPr lang="en-US" altLang="en-US" sz="10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Introduction to </a:t>
            </a:r>
            <a:r>
              <a:rPr lang="en-US" altLang="en-US" dirty="0" smtClean="0"/>
              <a:t>Web Page Design</a:t>
            </a:r>
            <a:endParaRPr lang="en-US" altLang="en-US" dirty="0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8849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Headings in HTML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Documents tend to have headings, subheadings</a:t>
            </a:r>
          </a:p>
          <a:p>
            <a:pPr eaLnBrk="1" hangingPunct="1">
              <a:defRPr/>
            </a:pPr>
            <a:r>
              <a:rPr lang="en-US" dirty="0" smtClean="0"/>
              <a:t>HTML provides several levels of </a:t>
            </a:r>
            <a:r>
              <a:rPr lang="en-US" i="1" dirty="0" smtClean="0">
                <a:solidFill>
                  <a:schemeClr val="accent1">
                    <a:lumMod val="25000"/>
                  </a:schemeClr>
                </a:solidFill>
              </a:rPr>
              <a:t>heading tags</a:t>
            </a:r>
            <a:r>
              <a:rPr lang="en-US" i="1" dirty="0" smtClean="0"/>
              <a:t>: </a:t>
            </a:r>
          </a:p>
          <a:p>
            <a:pPr lvl="1" eaLnBrk="1" hangingPunct="1">
              <a:defRPr/>
            </a:pPr>
            <a:r>
              <a:rPr lang="en-US" sz="3200" b="1" dirty="0" smtClean="0"/>
              <a:t>&lt;h1&gt; and &lt;/h1&gt; level one</a:t>
            </a:r>
          </a:p>
          <a:p>
            <a:pPr lvl="1" eaLnBrk="1" hangingPunct="1">
              <a:defRPr/>
            </a:pPr>
            <a:r>
              <a:rPr lang="en-US" b="1" dirty="0" smtClean="0"/>
              <a:t>&lt;h2&gt; and &lt;/h2&gt; level two</a:t>
            </a:r>
          </a:p>
          <a:p>
            <a:pPr lvl="1" eaLnBrk="1" hangingPunct="1">
              <a:defRPr/>
            </a:pPr>
            <a:r>
              <a:rPr lang="en-US" dirty="0" smtClean="0"/>
              <a:t>…</a:t>
            </a:r>
          </a:p>
          <a:p>
            <a:pPr lvl="1" eaLnBrk="1" hangingPunct="1">
              <a:defRPr/>
            </a:pPr>
            <a:r>
              <a:rPr lang="en-US" sz="1600" b="1" dirty="0" smtClean="0"/>
              <a:t>&lt;h6&gt; and &lt;/h6&gt; level six</a:t>
            </a:r>
          </a:p>
          <a:p>
            <a:pPr lvl="1" eaLnBrk="1" hangingPunct="1">
              <a:defRPr/>
            </a:pPr>
            <a:r>
              <a:rPr lang="en-US" dirty="0" smtClean="0"/>
              <a:t>Headings display content on a new line</a:t>
            </a:r>
          </a:p>
          <a:p>
            <a:pPr lvl="1" eaLnBrk="1" hangingPunct="1">
              <a:defRPr/>
            </a:pPr>
            <a:r>
              <a:rPr lang="en-US" dirty="0" smtClean="0"/>
              <a:t>Headings are bold and go lower in size as the level number </a:t>
            </a:r>
            <a:r>
              <a:rPr lang="en-US" dirty="0" smtClean="0"/>
              <a:t>increases.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22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HTML Format Versus </a:t>
            </a:r>
            <a:br>
              <a:rPr lang="en-US" smtClean="0"/>
            </a:br>
            <a:r>
              <a:rPr lang="en-US" smtClean="0"/>
              <a:t>Display Format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HTML source code tells the browser how to produce the formatted page based on the </a:t>
            </a:r>
            <a:r>
              <a:rPr lang="en-US" i="1" smtClean="0"/>
              <a:t>meanings of the tags</a:t>
            </a:r>
          </a:p>
          <a:p>
            <a:pPr eaLnBrk="1" hangingPunct="1"/>
            <a:r>
              <a:rPr lang="en-US" smtClean="0"/>
              <a:t>The source’s form is unimportant</a:t>
            </a:r>
          </a:p>
          <a:p>
            <a:pPr eaLnBrk="1" hangingPunct="1"/>
            <a:r>
              <a:rPr lang="en-US" smtClean="0"/>
              <a:t>HTML is written in a structured format to make it easier for people to understand</a:t>
            </a:r>
          </a:p>
          <a:p>
            <a:pPr eaLnBrk="1" hangingPunct="1"/>
            <a:r>
              <a:rPr lang="en-US" smtClean="0"/>
              <a:t>Indenting is frequently used to emphasize the tags’ meanings</a:t>
            </a:r>
          </a:p>
        </p:txBody>
      </p:sp>
    </p:spTree>
    <p:extLst>
      <p:ext uri="{BB962C8B-B14F-4D97-AF65-F5344CB8AC3E}">
        <p14:creationId xmlns:p14="http://schemas.microsoft.com/office/powerpoint/2010/main" val="229382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Lets “author” or write a simple web page and “browse” it</a:t>
            </a:r>
          </a:p>
          <a:p>
            <a:r>
              <a:rPr lang="en-US" dirty="0" smtClean="0"/>
              <a:t>Today we will use </a:t>
            </a:r>
            <a:r>
              <a:rPr lang="en-US" dirty="0" smtClean="0"/>
              <a:t>“atom” editor (You can use </a:t>
            </a:r>
            <a:r>
              <a:rPr lang="en-US" dirty="0" err="1" smtClean="0"/>
              <a:t>anyother</a:t>
            </a:r>
            <a:r>
              <a:rPr lang="en-US" dirty="0" smtClean="0"/>
              <a:t> that is familiar to you)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 studied some simple HTML tags and how to write a simple web page</a:t>
            </a:r>
          </a:p>
        </p:txBody>
      </p:sp>
    </p:spTree>
    <p:extLst>
      <p:ext uri="{BB962C8B-B14F-4D97-AF65-F5344CB8AC3E}">
        <p14:creationId xmlns:p14="http://schemas.microsoft.com/office/powerpoint/2010/main" val="3792572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5EE-A7CE-46EF-A45E-3F9D54E4328C}" type="datetime1">
              <a:rPr lang="en-US" smtClean="0"/>
              <a:t>1/31/2017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Components </a:t>
            </a:r>
            <a:r>
              <a:rPr lang="en-US" dirty="0" smtClean="0"/>
              <a:t>of web </a:t>
            </a:r>
            <a:r>
              <a:rPr lang="en-US" dirty="0" smtClean="0"/>
              <a:t>page</a:t>
            </a:r>
            <a:endParaRPr lang="en-US" dirty="0" smtClean="0"/>
          </a:p>
          <a:p>
            <a:r>
              <a:rPr lang="en-US" dirty="0" smtClean="0"/>
              <a:t>User interface design</a:t>
            </a:r>
          </a:p>
          <a:p>
            <a:r>
              <a:rPr lang="en-US" dirty="0" smtClean="0"/>
              <a:t>Development</a:t>
            </a:r>
          </a:p>
          <a:p>
            <a:r>
              <a:rPr lang="en-US" dirty="0" smtClean="0"/>
              <a:t>HTML5 (Hyper text markup language)</a:t>
            </a:r>
          </a:p>
          <a:p>
            <a:r>
              <a:rPr lang="en-US" dirty="0" smtClean="0"/>
              <a:t>CSS (cascading style sheets</a:t>
            </a:r>
            <a:r>
              <a:rPr lang="en-US" dirty="0" smtClean="0"/>
              <a:t>): next class</a:t>
            </a:r>
            <a:endParaRPr lang="en-US" dirty="0" smtClean="0"/>
          </a:p>
          <a:p>
            <a:r>
              <a:rPr lang="en-US" dirty="0" smtClean="0"/>
              <a:t>JS (</a:t>
            </a:r>
            <a:r>
              <a:rPr lang="en-US" dirty="0" err="1" smtClean="0"/>
              <a:t>javascript</a:t>
            </a:r>
            <a:r>
              <a:rPr lang="en-US" dirty="0" smtClean="0"/>
              <a:t>) : later on</a:t>
            </a:r>
            <a:endParaRPr lang="en-US" dirty="0" smtClean="0"/>
          </a:p>
          <a:p>
            <a:r>
              <a:rPr lang="en-US" dirty="0" smtClean="0"/>
              <a:t>Lets create a simple web page</a:t>
            </a:r>
          </a:p>
          <a:p>
            <a:pPr lvl="1"/>
            <a:r>
              <a:rPr lang="en-US" dirty="0" smtClean="0"/>
              <a:t>All you need is an editor: </a:t>
            </a:r>
            <a:r>
              <a:rPr lang="en-US" dirty="0" smtClean="0"/>
              <a:t>We plan to use “atom”</a:t>
            </a:r>
            <a:endParaRPr lang="en-US" dirty="0" smtClean="0"/>
          </a:p>
          <a:p>
            <a:pPr lvl="1"/>
            <a:r>
              <a:rPr lang="en-US" dirty="0" smtClean="0"/>
              <a:t>And a browser to view your web application: Lets pick </a:t>
            </a:r>
            <a:r>
              <a:rPr lang="en-US" dirty="0" smtClean="0"/>
              <a:t>Chrome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04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>
            <p:custDataLst>
              <p:tags r:id="rId2"/>
            </p:custDataLst>
          </p:nvPr>
        </p:nvSpPr>
        <p:spPr>
          <a:xfrm>
            <a:off x="990600" y="2133600"/>
            <a:ext cx="3276600" cy="3429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Basic Elements of Web Application</a:t>
            </a:r>
            <a:endParaRPr lang="en-US" dirty="0"/>
          </a:p>
        </p:txBody>
      </p:sp>
      <p:sp>
        <p:nvSpPr>
          <p:cNvPr id="4" name="Rectangle 3"/>
          <p:cNvSpPr/>
          <p:nvPr>
            <p:custDataLst>
              <p:tags r:id="rId4"/>
            </p:custDataLst>
          </p:nvPr>
        </p:nvSpPr>
        <p:spPr>
          <a:xfrm>
            <a:off x="1295400" y="2819400"/>
            <a:ext cx="990600" cy="1132114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.html file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>
            <p:custDataLst>
              <p:tags r:id="rId5"/>
            </p:custDataLst>
          </p:nvPr>
        </p:nvSpPr>
        <p:spPr>
          <a:xfrm>
            <a:off x="2743200" y="2808514"/>
            <a:ext cx="990600" cy="1143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Style files</a:t>
            </a:r>
          </a:p>
        </p:txBody>
      </p:sp>
      <p:sp>
        <p:nvSpPr>
          <p:cNvPr id="6" name="Rectangle 5"/>
          <p:cNvSpPr/>
          <p:nvPr>
            <p:custDataLst>
              <p:tags r:id="rId6"/>
            </p:custDataLst>
          </p:nvPr>
        </p:nvSpPr>
        <p:spPr>
          <a:xfrm>
            <a:off x="2133600" y="4191000"/>
            <a:ext cx="1104900" cy="1143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image and audio files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>
            <p:custDataLst>
              <p:tags r:id="rId7"/>
            </p:custDataLst>
          </p:nvPr>
        </p:nvSpPr>
        <p:spPr>
          <a:xfrm>
            <a:off x="3733800" y="2590800"/>
            <a:ext cx="1143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>
            <p:custDataLst>
              <p:tags r:id="rId8"/>
            </p:custDataLst>
          </p:nvPr>
        </p:nvSpPr>
        <p:spPr>
          <a:xfrm>
            <a:off x="4876800" y="2345871"/>
            <a:ext cx="1752600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Web browser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Firefox, Safari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ight Arrow 17"/>
          <p:cNvSpPr/>
          <p:nvPr>
            <p:custDataLst>
              <p:tags r:id="rId9"/>
            </p:custDataLst>
          </p:nvPr>
        </p:nvSpPr>
        <p:spPr>
          <a:xfrm>
            <a:off x="6629400" y="2424792"/>
            <a:ext cx="685800" cy="244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>
            <p:custDataLst>
              <p:tags r:id="rId10"/>
            </p:custDataLst>
          </p:nvPr>
        </p:nvSpPr>
        <p:spPr>
          <a:xfrm>
            <a:off x="7315200" y="1905000"/>
            <a:ext cx="1371600" cy="147501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webpage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>
            <p:custDataLst>
              <p:tags r:id="rId11"/>
            </p:custDataLst>
          </p:nvPr>
        </p:nvSpPr>
        <p:spPr>
          <a:xfrm>
            <a:off x="2400277" y="5562600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Prepare/edit files</a:t>
            </a:r>
            <a:endParaRPr lang="en-US" dirty="0"/>
          </a:p>
        </p:txBody>
      </p:sp>
      <p:sp>
        <p:nvSpPr>
          <p:cNvPr id="23" name="TextBox 22"/>
          <p:cNvSpPr txBox="1"/>
          <p:nvPr>
            <p:custDataLst>
              <p:tags r:id="rId12"/>
            </p:custDataLst>
          </p:nvPr>
        </p:nvSpPr>
        <p:spPr>
          <a:xfrm>
            <a:off x="5334000" y="34787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interprets</a:t>
            </a:r>
            <a:endParaRPr lang="en-US" dirty="0"/>
          </a:p>
        </p:txBody>
      </p:sp>
      <p:sp>
        <p:nvSpPr>
          <p:cNvPr id="24" name="TextBox 23"/>
          <p:cNvSpPr txBox="1"/>
          <p:nvPr>
            <p:custDataLst>
              <p:tags r:id="rId13"/>
            </p:custDataLst>
          </p:nvPr>
        </p:nvSpPr>
        <p:spPr>
          <a:xfrm>
            <a:off x="7491886" y="3413062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displays</a:t>
            </a:r>
            <a:endParaRPr lang="en-US" dirty="0"/>
          </a:p>
        </p:txBody>
      </p:sp>
      <p:cxnSp>
        <p:nvCxnSpPr>
          <p:cNvPr id="26" name="Straight Arrow Connector 25"/>
          <p:cNvCxnSpPr/>
          <p:nvPr>
            <p:custDataLst>
              <p:tags r:id="rId14"/>
            </p:custDataLst>
          </p:nvPr>
        </p:nvCxnSpPr>
        <p:spPr>
          <a:xfrm>
            <a:off x="5753100" y="3276600"/>
            <a:ext cx="0" cy="3211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>
            <p:custDataLst>
              <p:tags r:id="rId15"/>
            </p:custDataLst>
          </p:nvPr>
        </p:nvCxnSpPr>
        <p:spPr>
          <a:xfrm>
            <a:off x="6480468" y="3663434"/>
            <a:ext cx="101141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bina\AppData\Local\Microsoft\Windows\Temporary Internet Files\Content.IE5\I0YJ5J0M\MM900283559[1].gif"/>
          <p:cNvPicPr>
            <a:picLocks noGrp="1" noChangeAspect="1" noChangeArrowheads="1" noCrop="1"/>
          </p:cNvPicPr>
          <p:nvPr>
            <p:ph idx="1"/>
            <p:custDataLst>
              <p:tags r:id="rId16"/>
            </p:custDataLst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27" y="5055632"/>
            <a:ext cx="66675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bina\AppData\Local\Microsoft\Windows\Temporary Internet Files\Content.IE5\TUGMNFFL\MM900284000[1].gif"/>
          <p:cNvPicPr>
            <a:picLocks noChangeAspect="1" noChangeArrowheads="1" noCrop="1"/>
          </p:cNvPicPr>
          <p:nvPr>
            <p:custDataLst>
              <p:tags r:id="rId17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5008007"/>
            <a:ext cx="1143000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7629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Required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Every Web page is composed of a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head</a:t>
            </a:r>
            <a:r>
              <a:rPr lang="en-US" b="1" dirty="0" smtClean="0"/>
              <a:t> </a:t>
            </a:r>
            <a:r>
              <a:rPr lang="en-US" dirty="0" smtClean="0"/>
              <a:t>and a</a:t>
            </a:r>
            <a:r>
              <a:rPr lang="en-US" b="1" dirty="0" smtClean="0"/>
              <a:t>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body</a:t>
            </a:r>
          </a:p>
          <a:p>
            <a:pPr eaLnBrk="1" hangingPunct="1">
              <a:defRPr/>
            </a:pPr>
            <a:r>
              <a:rPr lang="en-US" dirty="0" smtClean="0"/>
              <a:t>There are three HTML tags required for every Web page: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accent1">
                    <a:lumMod val="25000"/>
                  </a:schemeClr>
                </a:solidFill>
              </a:rPr>
              <a:t>&lt;head&gt;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accent1">
                    <a:lumMod val="25000"/>
                  </a:schemeClr>
                </a:solidFill>
              </a:rPr>
              <a:t>&lt;/head&gt; </a:t>
            </a:r>
            <a:r>
              <a:rPr lang="en-US" dirty="0" smtClean="0"/>
              <a:t>enclose the head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accent1">
                    <a:lumMod val="25000"/>
                  </a:schemeClr>
                </a:solidFill>
              </a:rPr>
              <a:t>&lt;body&gt;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accent1">
                    <a:lumMod val="25000"/>
                  </a:schemeClr>
                </a:solidFill>
              </a:rPr>
              <a:t>&lt;/body&gt; </a:t>
            </a:r>
            <a:r>
              <a:rPr lang="en-US" dirty="0" smtClean="0"/>
              <a:t>enclose the body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accent1">
                    <a:lumMod val="25000"/>
                  </a:schemeClr>
                </a:solidFill>
              </a:rPr>
              <a:t>&lt;html&gt;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accent1">
                    <a:lumMod val="25000"/>
                  </a:schemeClr>
                </a:solidFill>
              </a:rPr>
              <a:t>&lt;/html&gt; </a:t>
            </a:r>
            <a:r>
              <a:rPr lang="en-US" dirty="0" smtClean="0"/>
              <a:t>to enclose those two parts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3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Required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  <a:t>&lt;head&gt;</a:t>
            </a:r>
            <a:b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  <a:t>&lt;title&gt;Starter &lt;/title&gt;</a:t>
            </a:r>
            <a:b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</a:b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other stuff goes here…that will come later</a:t>
            </a:r>
          </a:p>
          <a:p>
            <a:pPr eaLnBrk="1" hangingPunct="1">
              <a:buFontTx/>
              <a:buNone/>
              <a:defRPr/>
            </a:pPr>
            <a: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  <a:t>&lt;/head&gt;</a:t>
            </a:r>
          </a:p>
          <a:p>
            <a:pPr algn="ctr" eaLnBrk="1" hangingPunct="1">
              <a:buFontTx/>
              <a:buNone/>
              <a:defRPr/>
            </a:pPr>
            <a:endParaRPr lang="en-US" dirty="0" smtClean="0"/>
          </a:p>
        </p:txBody>
      </p:sp>
      <p:sp>
        <p:nvSpPr>
          <p:cNvPr id="27651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head section contains the beginning material like the title and other information that applies to the whole page</a:t>
            </a:r>
          </a:p>
        </p:txBody>
      </p:sp>
    </p:spTree>
    <p:extLst>
      <p:ext uri="{BB962C8B-B14F-4D97-AF65-F5344CB8AC3E}">
        <p14:creationId xmlns:p14="http://schemas.microsoft.com/office/powerpoint/2010/main" val="387007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Required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  <a:t>&lt;body&gt;</a:t>
            </a:r>
            <a:b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  <a:t>the main content of the page goes here</a:t>
            </a:r>
            <a:b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</a:br>
            <a:endParaRPr lang="en-US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  <a:t>&lt;/body&gt;</a:t>
            </a:r>
          </a:p>
        </p:txBody>
      </p:sp>
      <p:sp>
        <p:nvSpPr>
          <p:cNvPr id="28675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body section contains the content of the page.</a:t>
            </a:r>
          </a:p>
          <a:p>
            <a:pPr eaLnBrk="1" hangingPunct="1"/>
            <a:endParaRPr lang="en-US" i="1" dirty="0" smtClean="0"/>
          </a:p>
          <a:p>
            <a:pPr eaLnBrk="1" hangingPunct="1"/>
            <a:r>
              <a:rPr lang="en-US" dirty="0" smtClean="0"/>
              <a:t>All of these tags are required</a:t>
            </a:r>
          </a:p>
        </p:txBody>
      </p:sp>
    </p:spTree>
    <p:extLst>
      <p:ext uri="{BB962C8B-B14F-4D97-AF65-F5344CB8AC3E}">
        <p14:creationId xmlns:p14="http://schemas.microsoft.com/office/powerpoint/2010/main" val="391275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Configure Your Computer for  Writing HTML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Check that two programs are installed:</a:t>
            </a:r>
          </a:p>
          <a:p>
            <a:pPr lvl="1" eaLnBrk="1" hangingPunct="1"/>
            <a:r>
              <a:rPr lang="en-US" dirty="0" smtClean="0"/>
              <a:t>A </a:t>
            </a:r>
            <a:r>
              <a:rPr lang="en-US" dirty="0" smtClean="0"/>
              <a:t>browser: Google Chrome </a:t>
            </a:r>
            <a:endParaRPr lang="en-US" dirty="0" smtClean="0"/>
          </a:p>
          <a:p>
            <a:pPr lvl="1" eaLnBrk="1" hangingPunct="1"/>
            <a:r>
              <a:rPr lang="en-US" dirty="0" smtClean="0"/>
              <a:t>A text editor (Notepad++ for Windows or Text Wrangler for Macs</a:t>
            </a:r>
            <a:r>
              <a:rPr lang="en-US" dirty="0" smtClean="0"/>
              <a:t>). We will help you install “atom”</a:t>
            </a:r>
          </a:p>
          <a:p>
            <a:pPr lvl="1"/>
            <a:r>
              <a:rPr lang="en-US" dirty="0" smtClean="0"/>
              <a:t>Here </a:t>
            </a:r>
            <a:r>
              <a:rPr lang="en-US" dirty="0"/>
              <a:t>is the link: https://atom.io/</a:t>
            </a:r>
            <a:endParaRPr lang="en-US" dirty="0" smtClean="0"/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dirty="0" smtClean="0"/>
              <a:t>Both programs are </a:t>
            </a:r>
            <a:r>
              <a:rPr lang="en-US" dirty="0" smtClean="0"/>
              <a:t>free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031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Hello, World!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To produce your first HTML page, follow these instructions: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z="2400" dirty="0" smtClean="0"/>
              <a:t>In your text editor, open a </a:t>
            </a:r>
            <a:r>
              <a:rPr lang="en-US" sz="2400" i="1" dirty="0" smtClean="0"/>
              <a:t>New document instance.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z="2400" dirty="0" smtClean="0"/>
              <a:t>Carefully type in your text head, body and all</a:t>
            </a:r>
          </a:p>
          <a:p>
            <a:pPr marL="1314450" lvl="2" indent="-514350" eaLnBrk="1" hangingPunct="1"/>
            <a:r>
              <a:rPr lang="en-US" sz="2000" dirty="0" smtClean="0"/>
              <a:t>Remove the </a:t>
            </a:r>
            <a:r>
              <a:rPr lang="en-US" sz="2000" i="1" dirty="0" smtClean="0"/>
              <a:t>preliminary material goes here </a:t>
            </a:r>
            <a:br>
              <a:rPr lang="en-US" sz="2000" i="1" dirty="0" smtClean="0"/>
            </a:br>
            <a:r>
              <a:rPr lang="en-US" sz="2000" dirty="0" smtClean="0"/>
              <a:t>nothing will replace it, </a:t>
            </a:r>
            <a:r>
              <a:rPr lang="en-US" sz="2000" i="1" dirty="0" smtClean="0"/>
              <a:t>yet</a:t>
            </a:r>
          </a:p>
          <a:p>
            <a:pPr marL="1314450" lvl="2" indent="-514350" eaLnBrk="1" hangingPunct="1"/>
            <a:r>
              <a:rPr lang="en-US" sz="2000" dirty="0" smtClean="0"/>
              <a:t>Replace </a:t>
            </a:r>
            <a:r>
              <a:rPr lang="en-US" sz="2000" i="1" dirty="0" smtClean="0"/>
              <a:t>the main content of the page goes here</a:t>
            </a:r>
            <a:r>
              <a:rPr lang="en-US" sz="2000" dirty="0" smtClean="0"/>
              <a:t> with: </a:t>
            </a:r>
            <a:br>
              <a:rPr lang="en-US" sz="2000" dirty="0" smtClean="0"/>
            </a:br>
            <a:r>
              <a:rPr lang="en-US" sz="2000" dirty="0" smtClean="0"/>
              <a:t>&lt;p&gt;Hello, World!&lt;/p&gt;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z="2400" dirty="0" smtClean="0"/>
              <a:t>Save the file as </a:t>
            </a:r>
            <a:r>
              <a:rPr lang="en-US" sz="2400" dirty="0" smtClean="0"/>
              <a:t>hello</a:t>
            </a:r>
            <a:r>
              <a:rPr lang="en-US" sz="2400" dirty="0" smtClean="0"/>
              <a:t>.html</a:t>
            </a:r>
            <a:endParaRPr lang="en-US" sz="2400" dirty="0" smtClean="0"/>
          </a:p>
          <a:p>
            <a:pPr marL="914400" lvl="1" indent="-514350" eaLnBrk="1" hangingPunct="1">
              <a:buFontTx/>
              <a:buAutoNum type="arabicPeriod"/>
            </a:pPr>
            <a:r>
              <a:rPr lang="en-US" sz="2400" dirty="0" smtClean="0"/>
              <a:t>Open the file with the </a:t>
            </a:r>
            <a:r>
              <a:rPr lang="en-US" sz="2400" dirty="0" smtClean="0"/>
              <a:t>Chrome</a:t>
            </a:r>
            <a:r>
              <a:rPr lang="en-US" sz="2400" dirty="0" smtClean="0"/>
              <a:t> </a:t>
            </a:r>
            <a:r>
              <a:rPr lang="en-US" sz="2400" dirty="0" smtClean="0"/>
              <a:t>browser</a:t>
            </a:r>
          </a:p>
        </p:txBody>
      </p:sp>
    </p:spTree>
    <p:extLst>
      <p:ext uri="{BB962C8B-B14F-4D97-AF65-F5344CB8AC3E}">
        <p14:creationId xmlns:p14="http://schemas.microsoft.com/office/powerpoint/2010/main" val="272340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Open with Double-Click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As HTML is written, files must be opened in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two</a:t>
            </a:r>
            <a:r>
              <a:rPr lang="en-US" dirty="0" smtClean="0"/>
              <a:t> applications:</a:t>
            </a:r>
          </a:p>
          <a:p>
            <a:pPr lvl="1" eaLnBrk="1" hangingPunct="1">
              <a:defRPr/>
            </a:pPr>
            <a:r>
              <a:rPr lang="en-US" dirty="0" smtClean="0"/>
              <a:t>the text editor, to make changes</a:t>
            </a:r>
          </a:p>
          <a:p>
            <a:pPr lvl="1" eaLnBrk="1" hangingPunct="1">
              <a:defRPr/>
            </a:pPr>
            <a:r>
              <a:rPr lang="en-US" dirty="0" smtClean="0"/>
              <a:t>the browser, to see the changes made</a:t>
            </a:r>
          </a:p>
          <a:p>
            <a:pPr eaLnBrk="1" hangingPunct="1">
              <a:defRPr/>
            </a:pPr>
            <a:r>
              <a:rPr lang="en-US" dirty="0" smtClean="0"/>
              <a:t>Double-click on the file to open it with the default application (your browser</a:t>
            </a:r>
            <a:r>
              <a:rPr lang="en-US" dirty="0" smtClean="0"/>
              <a:t>)</a:t>
            </a:r>
          </a:p>
          <a:p>
            <a:pPr eaLnBrk="1" hangingPunct="1">
              <a:defRPr/>
            </a:pPr>
            <a:r>
              <a:rPr lang="en-US" dirty="0" smtClean="0"/>
              <a:t>Create a new folder cse111 </a:t>
            </a:r>
            <a:endParaRPr lang="en-US" dirty="0"/>
          </a:p>
          <a:p>
            <a:pPr eaLnBrk="1" hangingPunct="1">
              <a:defRPr/>
            </a:pPr>
            <a:r>
              <a:rPr lang="en-US" dirty="0" smtClean="0"/>
              <a:t>Save the web page you created in the folder cse111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82432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AxdkY373HH0eW1vafvNTR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v8A0rZZqpLUADtgMsctVo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fTx69WAso7rqL7PZDDTJ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IMky17fbIWSJTGtkP2PX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8dI9XtyQ1EAnbKMBVtdcp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y1d9vjNRUdtVD6QSaLDSV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9vvJye7mKbnDFGVOXf29K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x0r9WmNnPLtMBeCTs43iB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3kOdabutqcTBI5dC6XEbH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lb7CBvYSPWDSjJmvSQpG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dJ5XOvYR8ZQSlpupPZ1O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xUicFpkVnkxeXnxEGsUY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2rnW1s0qF3aCcaECQzxcC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k6r6SbiyUYNURROInRVWF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4lbmZ3ClqA0x6hvUAP86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PhiNO7bFhGPQ15UvceVz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UkKwcth6OzkTvU4cfvaLi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928</TotalTime>
  <Words>522</Words>
  <Application>Microsoft Office PowerPoint</Application>
  <PresentationFormat>On-screen Show (4:3)</PresentationFormat>
  <Paragraphs>84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Georgia</vt:lpstr>
      <vt:lpstr>Wingdings</vt:lpstr>
      <vt:lpstr>Wingdings 2</vt:lpstr>
      <vt:lpstr>Civic</vt:lpstr>
      <vt:lpstr>Introduction to Web Page Design</vt:lpstr>
      <vt:lpstr>Objectives</vt:lpstr>
      <vt:lpstr>Basic Elements of Web Application</vt:lpstr>
      <vt:lpstr>Required Tags</vt:lpstr>
      <vt:lpstr>Required Tags</vt:lpstr>
      <vt:lpstr>Required Tags</vt:lpstr>
      <vt:lpstr>Configure Your Computer for  Writing HTML</vt:lpstr>
      <vt:lpstr>Hello, World!</vt:lpstr>
      <vt:lpstr>Open with Double-Click</vt:lpstr>
      <vt:lpstr>Headings in HTML</vt:lpstr>
      <vt:lpstr>HTML Format Versus  Display Format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Xinu and Kernel Programming</dc:title>
  <dc:creator>bina</dc:creator>
  <cp:lastModifiedBy>bina</cp:lastModifiedBy>
  <cp:revision>41</cp:revision>
  <dcterms:created xsi:type="dcterms:W3CDTF">2013-05-14T05:05:09Z</dcterms:created>
  <dcterms:modified xsi:type="dcterms:W3CDTF">2017-02-01T01:11:55Z</dcterms:modified>
</cp:coreProperties>
</file>