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9"/>
  </p:notesMasterIdLst>
  <p:sldIdLst>
    <p:sldId id="256" r:id="rId2"/>
    <p:sldId id="257" r:id="rId3"/>
    <p:sldId id="272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58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A223AF-C0AC-42D5-83A9-E99E34DB763D}" type="datetimeFigureOut">
              <a:rPr lang="en-US" smtClean="0"/>
              <a:t>9/26/2013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F0A67E-A75B-44D0-B3D6-E468DE0DBE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38762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07B3FB-E7A9-46DC-A631-81403CA396A4}" type="datetime1">
              <a:rPr lang="en-US" smtClean="0"/>
              <a:t>9/26/2013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7FC006F3-86FC-47CC-8ECB-3966D489561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92ACA0-F536-4298-B4B4-D14290ECDE5A}" type="datetime1">
              <a:rPr lang="en-US" smtClean="0"/>
              <a:t>9/26/2013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C006F3-86FC-47CC-8ECB-3966D489561C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7FC006F3-86FC-47CC-8ECB-3966D489561C}" type="slidenum">
              <a:rPr lang="en-US" smtClean="0"/>
              <a:t>‹#›</a:t>
            </a:fld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AE5780-EF6D-4C31-9CAD-BACBE4D273E6}" type="datetime1">
              <a:rPr lang="en-US" smtClean="0"/>
              <a:t>9/26/2013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D6A185-58D5-436C-8816-5CE022080DD2}" type="datetime1">
              <a:rPr lang="en-US" smtClean="0"/>
              <a:t>9/26/2013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7FC006F3-86FC-47CC-8ECB-3966D489561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876F4-1DFA-4A25-B84A-E7C619FDE568}" type="datetime1">
              <a:rPr lang="en-US" smtClean="0"/>
              <a:t>9/26/2013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7FC006F3-86FC-47CC-8ECB-3966D489561C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02458E26-9BEA-43C8-893C-524FDA2452FD}" type="datetime1">
              <a:rPr lang="en-US" smtClean="0"/>
              <a:t>9/26/2013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C006F3-86FC-47CC-8ECB-3966D489561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F7A9D-7FC4-4CC6-A166-3E8D08B8F537}" type="datetime1">
              <a:rPr lang="en-US" smtClean="0"/>
              <a:t>9/26/2013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7FC006F3-86FC-47CC-8ECB-3966D489561C}" type="slidenum">
              <a:rPr lang="en-US" smtClean="0"/>
              <a:t>‹#›</a:t>
            </a:fld>
            <a:endParaRPr lang="en-US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FE38C-DEF6-4307-8BAE-96B40B51B5D2}" type="datetime1">
              <a:rPr lang="en-US" smtClean="0"/>
              <a:t>9/26/2013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7FC006F3-86FC-47CC-8ECB-3966D489561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508487-6113-4E78-9A9D-D1BB6E9DA19F}" type="datetime1">
              <a:rPr lang="en-US" smtClean="0"/>
              <a:t>9/26/2013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FC006F3-86FC-47CC-8ECB-3966D489561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7FC006F3-86FC-47CC-8ECB-3966D489561C}" type="slidenum">
              <a:rPr lang="en-US" smtClean="0"/>
              <a:t>‹#›</a:t>
            </a:fld>
            <a:endParaRPr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090CD3-6B2D-425C-B5A0-4CC0B59B3157}" type="datetime1">
              <a:rPr lang="en-US" smtClean="0"/>
              <a:t>9/26/2013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7FC006F3-86FC-47CC-8ECB-3966D489561C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A5627414-82C0-4420-9DEE-6D1A03B7B6B4}" type="datetime1">
              <a:rPr lang="en-US" smtClean="0"/>
              <a:t>9/26/2013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32F66E6A-A6B5-4942-B949-2EA98BB07439}" type="datetime1">
              <a:rPr lang="en-US" smtClean="0"/>
              <a:t>9/26/2013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7FC006F3-86FC-47CC-8ECB-3966D489561C}" type="slidenum">
              <a:rPr lang="en-US" smtClean="0"/>
              <a:t>‹#›</a:t>
            </a:fld>
            <a:endParaRPr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/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hyperlink" Target="file:///E:\Content\Tutorials\Verilog\VOL\c01\v01078.htm" TargetMode="Externa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 smtClean="0"/>
              <a:t>Bina</a:t>
            </a:r>
            <a:r>
              <a:rPr lang="en-US" dirty="0" smtClean="0"/>
              <a:t> Ramamurthy</a:t>
            </a:r>
          </a:p>
          <a:p>
            <a:r>
              <a:rPr lang="en-US" dirty="0" smtClean="0"/>
              <a:t>Based on Chapter 3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Hardware Description Language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8F346-6768-4EC0-849E-303E14E411AA}" type="datetime1">
              <a:rPr lang="en-US" smtClean="0"/>
              <a:t>9/26/2013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C006F3-86FC-47CC-8ECB-3966D489561C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78798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Assign</a:t>
            </a:r>
            <a:endParaRPr lang="en-US" dirty="0"/>
          </a:p>
        </p:txBody>
      </p:sp>
      <p:sp>
        <p:nvSpPr>
          <p:cNvPr id="21507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r>
              <a:rPr lang="en-US" smtClean="0"/>
              <a:t>Continuous assignments are sometimes known as data flow statements because they describe how data moves from one place, either a net or register, to another. They are usually thought of as representing combinational logic.</a:t>
            </a:r>
          </a:p>
          <a:p>
            <a:r>
              <a:rPr lang="en-US" smtClean="0"/>
              <a:t>Example:</a:t>
            </a:r>
          </a:p>
          <a:p>
            <a:pPr>
              <a:buFont typeface="Wingdings 2" pitchFamily="18" charset="2"/>
              <a:buNone/>
            </a:pPr>
            <a:r>
              <a:rPr lang="en-US" smtClean="0"/>
              <a:t>  		assign w1 = w2 &amp; w3;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EC7C3E12-1B80-403F-9B6A-B9169E828B9B}" type="datetime1">
              <a:rPr lang="en-US" smtClean="0"/>
              <a:pPr>
                <a:defRPr/>
              </a:pPr>
              <a:t>9/26/2013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4FED6DE-9E09-4199-9A15-EEAED2715FCE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741544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Lets get the </a:t>
            </a:r>
            <a:r>
              <a:rPr lang="en-US" dirty="0" err="1" smtClean="0"/>
              <a:t>Verilog</a:t>
            </a:r>
            <a:r>
              <a:rPr lang="en-US" dirty="0" smtClean="0"/>
              <a:t> module for this circuit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AAD73820-FD6E-419A-9012-C30F38173F11}" type="datetime1">
              <a:rPr lang="en-US" smtClean="0"/>
              <a:pPr>
                <a:defRPr/>
              </a:pPr>
              <a:t>9/26/2013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6C95312-F611-40A9-915A-4EB0CAC5457B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  <p:pic>
        <p:nvPicPr>
          <p:cNvPr id="22533" name="Content Placeholder 6" descr="aoi_2b.gif"/>
          <p:cNvPicPr>
            <a:picLocks noGrp="1" noChangeAspect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01625" y="1733550"/>
            <a:ext cx="8637588" cy="4438650"/>
          </a:xfrm>
        </p:spPr>
      </p:pic>
      <p:sp>
        <p:nvSpPr>
          <p:cNvPr id="22534" name="Rectangle 7"/>
          <p:cNvSpPr>
            <a:spLocks noChangeArrowheads="1"/>
          </p:cNvSpPr>
          <p:nvPr/>
        </p:nvSpPr>
        <p:spPr bwMode="auto">
          <a:xfrm>
            <a:off x="4343400" y="5638800"/>
            <a:ext cx="45720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/>
              <a:t>http://www.doulos.com/knowhow/verilog_designers_guide/wire_assignments/</a:t>
            </a:r>
          </a:p>
        </p:txBody>
      </p:sp>
    </p:spTree>
    <p:extLst>
      <p:ext uri="{BB962C8B-B14F-4D97-AF65-F5344CB8AC3E}">
        <p14:creationId xmlns:p14="http://schemas.microsoft.com/office/powerpoint/2010/main" val="201569738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Solutions using “assign” and </a:t>
            </a:r>
            <a:r>
              <a:rPr lang="en-US" smtClean="0"/>
              <a:t>“wire”</a:t>
            </a:r>
            <a:endParaRPr lang="en-US" dirty="0"/>
          </a:p>
        </p:txBody>
      </p:sp>
      <p:sp>
        <p:nvSpPr>
          <p:cNvPr id="23555" name="Content Placeholder 2"/>
          <p:cNvSpPr>
            <a:spLocks noGrp="1"/>
          </p:cNvSpPr>
          <p:nvPr>
            <p:ph sz="quarter" idx="1"/>
          </p:nvPr>
        </p:nvSpPr>
        <p:spPr>
          <a:xfrm>
            <a:off x="304800" y="1295400"/>
            <a:ext cx="8504238" cy="4572000"/>
          </a:xfrm>
        </p:spPr>
        <p:txBody>
          <a:bodyPr>
            <a:normAutofit fontScale="92500" lnSpcReduction="20000"/>
          </a:bodyPr>
          <a:lstStyle/>
          <a:p>
            <a:pPr>
              <a:buFont typeface="Wingdings 2" pitchFamily="18" charset="2"/>
              <a:buNone/>
            </a:pPr>
            <a:r>
              <a:rPr lang="en-US" sz="2000" smtClean="0"/>
              <a:t>module AOI (input A, B, C, D, output F);</a:t>
            </a:r>
          </a:p>
          <a:p>
            <a:pPr>
              <a:buFont typeface="Wingdings 2" pitchFamily="18" charset="2"/>
              <a:buNone/>
            </a:pPr>
            <a:r>
              <a:rPr lang="en-US" sz="2000" smtClean="0"/>
              <a:t> /* start of a block comment </a:t>
            </a:r>
          </a:p>
          <a:p>
            <a:pPr>
              <a:buFont typeface="Wingdings 2" pitchFamily="18" charset="2"/>
              <a:buNone/>
            </a:pPr>
            <a:r>
              <a:rPr lang="en-US" sz="2000" smtClean="0"/>
              <a:t>wire F; </a:t>
            </a:r>
          </a:p>
          <a:p>
            <a:pPr>
              <a:buFont typeface="Wingdings 2" pitchFamily="18" charset="2"/>
              <a:buNone/>
            </a:pPr>
            <a:r>
              <a:rPr lang="en-US" sz="2000" smtClean="0"/>
              <a:t>wire AB, CD, O; </a:t>
            </a:r>
          </a:p>
          <a:p>
            <a:pPr>
              <a:buFont typeface="Wingdings 2" pitchFamily="18" charset="2"/>
              <a:buNone/>
            </a:pPr>
            <a:r>
              <a:rPr lang="en-US" sz="2000" smtClean="0"/>
              <a:t>assign AB = A &amp; B; </a:t>
            </a:r>
          </a:p>
          <a:p>
            <a:pPr>
              <a:buFont typeface="Wingdings 2" pitchFamily="18" charset="2"/>
              <a:buNone/>
            </a:pPr>
            <a:r>
              <a:rPr lang="en-US" sz="2000" smtClean="0"/>
              <a:t>assign CD = C &amp; D; </a:t>
            </a:r>
          </a:p>
          <a:p>
            <a:pPr>
              <a:buFont typeface="Wingdings 2" pitchFamily="18" charset="2"/>
              <a:buNone/>
            </a:pPr>
            <a:r>
              <a:rPr lang="en-US" sz="2000" smtClean="0"/>
              <a:t>assign O = AB | CD; </a:t>
            </a:r>
          </a:p>
          <a:p>
            <a:pPr>
              <a:buFont typeface="Wingdings 2" pitchFamily="18" charset="2"/>
              <a:buNone/>
            </a:pPr>
            <a:r>
              <a:rPr lang="en-US" sz="2000" smtClean="0"/>
              <a:t>assign F = ~O; </a:t>
            </a:r>
          </a:p>
          <a:p>
            <a:pPr>
              <a:buFont typeface="Wingdings 2" pitchFamily="18" charset="2"/>
              <a:buNone/>
            </a:pPr>
            <a:r>
              <a:rPr lang="en-US" sz="2000" smtClean="0"/>
              <a:t>end of a block comment */ </a:t>
            </a:r>
          </a:p>
          <a:p>
            <a:pPr>
              <a:buFont typeface="Wingdings 2" pitchFamily="18" charset="2"/>
              <a:buNone/>
            </a:pPr>
            <a:r>
              <a:rPr lang="en-US" sz="2000" smtClean="0"/>
              <a:t>// Equivalent... </a:t>
            </a:r>
          </a:p>
          <a:p>
            <a:pPr>
              <a:buFont typeface="Wingdings 2" pitchFamily="18" charset="2"/>
              <a:buNone/>
            </a:pPr>
            <a:r>
              <a:rPr lang="en-US" sz="2000" smtClean="0"/>
              <a:t>wire AB = A &amp; B; </a:t>
            </a:r>
          </a:p>
          <a:p>
            <a:pPr>
              <a:buFont typeface="Wingdings 2" pitchFamily="18" charset="2"/>
              <a:buNone/>
            </a:pPr>
            <a:r>
              <a:rPr lang="en-US" sz="2000" smtClean="0"/>
              <a:t>wire CD = C &amp; D; </a:t>
            </a:r>
          </a:p>
          <a:p>
            <a:pPr>
              <a:buFont typeface="Wingdings 2" pitchFamily="18" charset="2"/>
              <a:buNone/>
            </a:pPr>
            <a:r>
              <a:rPr lang="en-US" sz="2000" smtClean="0"/>
              <a:t>wire O = AB | CD; </a:t>
            </a:r>
          </a:p>
          <a:p>
            <a:pPr>
              <a:buFont typeface="Wingdings 2" pitchFamily="18" charset="2"/>
              <a:buNone/>
            </a:pPr>
            <a:r>
              <a:rPr lang="en-US" sz="2000" smtClean="0"/>
              <a:t>wire F = ~O; </a:t>
            </a:r>
          </a:p>
          <a:p>
            <a:pPr>
              <a:buFont typeface="Wingdings 2" pitchFamily="18" charset="2"/>
              <a:buNone/>
            </a:pPr>
            <a:r>
              <a:rPr lang="en-US" sz="2000" smtClean="0"/>
              <a:t>endmodule // end of Verilog code 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EC7C3E12-1B80-403F-9B6A-B9169E828B9B}" type="datetime1">
              <a:rPr lang="en-US" smtClean="0"/>
              <a:pPr>
                <a:defRPr/>
              </a:pPr>
              <a:t>9/26/2013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29D330C-4381-44A2-9A4C-EE1FB781AA53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236606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solidFill>
                  <a:srgbClr val="7B9899"/>
                </a:solidFill>
              </a:rPr>
              <a:t>Module abc in vabc</a:t>
            </a:r>
          </a:p>
        </p:txBody>
      </p:sp>
      <p:sp>
        <p:nvSpPr>
          <p:cNvPr id="18435" name="Date Placeholder 2"/>
          <p:cNvSpPr>
            <a:spLocks noGrp="1"/>
          </p:cNvSpPr>
          <p:nvPr>
            <p:ph type="dt" sz="quarter" idx="10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Georgia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eorgia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eorgia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eorgia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eorgia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13B6DC2-A9B2-4A67-A4C2-5DD7064BE959}" type="datetime1">
              <a:rPr lang="en-US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9/26/2013</a:t>
            </a:fld>
            <a:endParaRPr lang="en-US">
              <a:solidFill>
                <a:srgbClr val="FFFFFF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893A7A0-1557-416E-B2F4-A8B1A81A91B3}" type="slidenum">
              <a:rPr lang="en-US"/>
              <a:pPr>
                <a:defRPr/>
              </a:pPr>
              <a:t>13</a:t>
            </a:fld>
            <a:endParaRPr lang="en-US"/>
          </a:p>
        </p:txBody>
      </p:sp>
      <p:sp>
        <p:nvSpPr>
          <p:cNvPr id="24581" name="Content Placeholder 7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>
              <a:buFont typeface="Wingdings 2" pitchFamily="18" charset="2"/>
              <a:buNone/>
            </a:pPr>
            <a:r>
              <a:rPr lang="en-US" dirty="0" smtClean="0"/>
              <a:t>module </a:t>
            </a:r>
            <a:r>
              <a:rPr lang="en-US" dirty="0" err="1" smtClean="0"/>
              <a:t>vabc</a:t>
            </a:r>
            <a:r>
              <a:rPr lang="en-US" dirty="0" smtClean="0"/>
              <a:t> (d, s);</a:t>
            </a:r>
            <a:br>
              <a:rPr lang="en-US" dirty="0" smtClean="0"/>
            </a:br>
            <a:r>
              <a:rPr lang="en-US" dirty="0" smtClean="0"/>
              <a:t>   input [1:0] s;</a:t>
            </a:r>
            <a:br>
              <a:rPr lang="en-US" dirty="0" smtClean="0"/>
            </a:br>
            <a:r>
              <a:rPr lang="en-US" dirty="0" smtClean="0"/>
              <a:t>   output [3:0] d;    </a:t>
            </a:r>
            <a:endParaRPr lang="en-US" dirty="0" smtClean="0"/>
          </a:p>
          <a:p>
            <a:pPr>
              <a:buFont typeface="Wingdings 2" pitchFamily="18" charset="2"/>
              <a:buNone/>
            </a:pPr>
            <a:r>
              <a:rPr lang="en-US" dirty="0"/>
              <a:t> </a:t>
            </a:r>
            <a:r>
              <a:rPr lang="en-US" dirty="0" smtClean="0"/>
              <a:t>     </a:t>
            </a:r>
            <a:r>
              <a:rPr lang="en-US" dirty="0" err="1" smtClean="0"/>
              <a:t>abc</a:t>
            </a:r>
            <a:r>
              <a:rPr lang="en-US" dirty="0" smtClean="0"/>
              <a:t> </a:t>
            </a:r>
            <a:r>
              <a:rPr lang="en-US" dirty="0" smtClean="0"/>
              <a:t>a1 (d[3], d[2], d[1], d[0], s[1], s[0]);</a:t>
            </a:r>
          </a:p>
          <a:p>
            <a:pPr>
              <a:buFont typeface="Wingdings 2" pitchFamily="18" charset="2"/>
              <a:buNone/>
            </a:pPr>
            <a:r>
              <a:rPr lang="en-US" dirty="0" err="1" smtClean="0"/>
              <a:t>endmodule</a:t>
            </a:r>
            <a:endParaRPr lang="en-US" dirty="0" smtClean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04297499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1"/>
          <p:cNvSpPr>
            <a:spLocks noGrp="1"/>
          </p:cNvSpPr>
          <p:nvPr>
            <p:ph type="title"/>
          </p:nvPr>
        </p:nvSpPr>
        <p:spPr>
          <a:xfrm>
            <a:off x="301625" y="228600"/>
            <a:ext cx="8534400" cy="758825"/>
          </a:xfrm>
        </p:spPr>
        <p:txBody>
          <a:bodyPr/>
          <a:lstStyle/>
          <a:p>
            <a:r>
              <a:rPr lang="en-US" smtClean="0"/>
              <a:t>Module Definition + Gate Level Diagram</a:t>
            </a:r>
          </a:p>
        </p:txBody>
      </p:sp>
      <p:sp>
        <p:nvSpPr>
          <p:cNvPr id="19459" name="Date Placeholder 2"/>
          <p:cNvSpPr>
            <a:spLocks noGrp="1"/>
          </p:cNvSpPr>
          <p:nvPr>
            <p:ph type="dt" sz="quarter" idx="10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Georgia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eorgia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eorgia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eorgia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eorgia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2FAB997-F06D-4A47-ADC7-DD99B6E9EEF9}" type="datetime1">
              <a:rPr lang="en-US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9/26/2013</a:t>
            </a:fld>
            <a:endParaRPr lang="en-US">
              <a:solidFill>
                <a:srgbClr val="FFFFFF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211FCF0-3F32-44F6-8BAD-E874144933D9}" type="slidenum">
              <a:rPr lang="en-US"/>
              <a:pPr>
                <a:defRPr/>
              </a:pPr>
              <a:t>14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301625" y="1371600"/>
            <a:ext cx="4038600" cy="4681538"/>
          </a:xfrm>
        </p:spPr>
        <p:txBody>
          <a:bodyPr>
            <a:normAutofit fontScale="92500"/>
          </a:bodyPr>
          <a:lstStyle/>
          <a:p>
            <a:pPr marL="274320" indent="-274320" fontAlgn="auto">
              <a:spcAft>
                <a:spcPts val="0"/>
              </a:spcAft>
              <a:buFont typeface="Wingdings 2"/>
              <a:buNone/>
              <a:defRPr/>
            </a:pPr>
            <a:r>
              <a:rPr lang="en-US" dirty="0" smtClean="0"/>
              <a:t>module </a:t>
            </a:r>
            <a:r>
              <a:rPr lang="en-US" dirty="0" err="1" smtClean="0"/>
              <a:t>abc</a:t>
            </a:r>
            <a:r>
              <a:rPr lang="en-US" dirty="0" smtClean="0"/>
              <a:t> (a, b, c, d, s1, s0);</a:t>
            </a:r>
            <a:br>
              <a:rPr lang="en-US" dirty="0" smtClean="0"/>
            </a:br>
            <a:r>
              <a:rPr lang="en-US" dirty="0" smtClean="0"/>
              <a:t>   input s1, s0;</a:t>
            </a:r>
            <a:br>
              <a:rPr lang="en-US" dirty="0" smtClean="0"/>
            </a:br>
            <a:r>
              <a:rPr lang="en-US" dirty="0" smtClean="0"/>
              <a:t>   output a, b, </a:t>
            </a:r>
            <a:r>
              <a:rPr lang="en-US" dirty="0" err="1" smtClean="0"/>
              <a:t>c,d</a:t>
            </a:r>
            <a:r>
              <a:rPr lang="en-US" dirty="0" smtClean="0"/>
              <a:t>;</a:t>
            </a:r>
          </a:p>
          <a:p>
            <a:pPr marL="274320" indent="-274320" fontAlgn="auto">
              <a:spcAft>
                <a:spcPts val="0"/>
              </a:spcAft>
              <a:buFont typeface="Wingdings 2"/>
              <a:buNone/>
              <a:defRPr/>
            </a:pPr>
            <a:r>
              <a:rPr lang="en-US" dirty="0" smtClean="0"/>
              <a:t>   not (s1_, s1), (s0_, s0);</a:t>
            </a:r>
          </a:p>
          <a:p>
            <a:pPr marL="274320" indent="-274320" fontAlgn="auto">
              <a:spcAft>
                <a:spcPts val="0"/>
              </a:spcAft>
              <a:buFont typeface="Wingdings 2"/>
              <a:buNone/>
              <a:defRPr/>
            </a:pPr>
            <a:r>
              <a:rPr lang="en-US" dirty="0" smtClean="0"/>
              <a:t>   and (a, s1_, s0_);</a:t>
            </a:r>
            <a:br>
              <a:rPr lang="en-US" dirty="0" smtClean="0"/>
            </a:br>
            <a:r>
              <a:rPr lang="en-US" dirty="0" smtClean="0"/>
              <a:t>   and (b, s1_, s0);</a:t>
            </a:r>
            <a:br>
              <a:rPr lang="en-US" dirty="0" smtClean="0"/>
            </a:br>
            <a:r>
              <a:rPr lang="en-US" dirty="0" smtClean="0"/>
              <a:t>   and (c, s1, s0_);</a:t>
            </a:r>
            <a:br>
              <a:rPr lang="en-US" dirty="0" smtClean="0"/>
            </a:br>
            <a:r>
              <a:rPr lang="en-US" dirty="0" smtClean="0"/>
              <a:t>   and (d, s1, s0);</a:t>
            </a:r>
          </a:p>
          <a:p>
            <a:pPr marL="274320" indent="-274320" fontAlgn="auto">
              <a:spcAft>
                <a:spcPts val="0"/>
              </a:spcAft>
              <a:buFont typeface="Wingdings 2"/>
              <a:buNone/>
              <a:defRPr/>
            </a:pPr>
            <a:r>
              <a:rPr lang="en-US" dirty="0" err="1" smtClean="0"/>
              <a:t>endmodule</a:t>
            </a:r>
            <a:endParaRPr lang="en-US" dirty="0" smtClean="0"/>
          </a:p>
          <a:p>
            <a:pPr marL="274320" indent="-274320" fontAlgn="auto">
              <a:spcAft>
                <a:spcPts val="0"/>
              </a:spcAft>
              <a:buFont typeface="Wingdings 2"/>
              <a:buNone/>
              <a:defRPr/>
            </a:pP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pic>
        <p:nvPicPr>
          <p:cNvPr id="25606" name="Content Placeholder 6" descr="v0416bg1.gif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010275" y="2713038"/>
            <a:ext cx="1619250" cy="2000250"/>
          </a:xfrm>
        </p:spPr>
      </p:pic>
    </p:spTree>
    <p:extLst>
      <p:ext uri="{BB962C8B-B14F-4D97-AF65-F5344CB8AC3E}">
        <p14:creationId xmlns:p14="http://schemas.microsoft.com/office/powerpoint/2010/main" val="227722782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err="1" smtClean="0"/>
              <a:t>Verilog</a:t>
            </a:r>
            <a:r>
              <a:rPr lang="en-US" dirty="0" smtClean="0"/>
              <a:t> Module Example</a:t>
            </a:r>
            <a:endParaRPr lang="en-US" dirty="0"/>
          </a:p>
        </p:txBody>
      </p:sp>
      <p:sp>
        <p:nvSpPr>
          <p:cNvPr id="26627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>
            <a:normAutofit lnSpcReduction="10000"/>
          </a:bodyPr>
          <a:lstStyle/>
          <a:p>
            <a:pPr eaLnBrk="1" hangingPunct="1">
              <a:buFont typeface="Wingdings 2" pitchFamily="18" charset="2"/>
              <a:buNone/>
            </a:pPr>
            <a:r>
              <a:rPr lang="en-US" sz="2000" smtClean="0"/>
              <a:t>module shift (shiftOut, dataIn, shiftCount); </a:t>
            </a:r>
          </a:p>
          <a:p>
            <a:pPr lvl="1" eaLnBrk="1" hangingPunct="1">
              <a:buFont typeface="Wingdings" pitchFamily="2" charset="2"/>
              <a:buNone/>
            </a:pPr>
            <a:r>
              <a:rPr lang="en-US" sz="2000" smtClean="0"/>
              <a:t>parameter width = 4; </a:t>
            </a:r>
          </a:p>
          <a:p>
            <a:pPr lvl="1" eaLnBrk="1" hangingPunct="1">
              <a:buFont typeface="Wingdings" pitchFamily="2" charset="2"/>
              <a:buNone/>
            </a:pPr>
            <a:r>
              <a:rPr lang="en-US" sz="2000" smtClean="0"/>
              <a:t>output [width-1:0] </a:t>
            </a:r>
          </a:p>
          <a:p>
            <a:pPr lvl="1" eaLnBrk="1" hangingPunct="1">
              <a:buFont typeface="Wingdings" pitchFamily="2" charset="2"/>
              <a:buNone/>
            </a:pPr>
            <a:r>
              <a:rPr lang="en-US" sz="2000" smtClean="0"/>
              <a:t>shiftOut; input [width-1:0] dataIn; </a:t>
            </a:r>
          </a:p>
          <a:p>
            <a:pPr lvl="1" eaLnBrk="1" hangingPunct="1">
              <a:buFont typeface="Wingdings" pitchFamily="2" charset="2"/>
              <a:buNone/>
            </a:pPr>
            <a:r>
              <a:rPr lang="en-US" sz="2000" smtClean="0"/>
              <a:t>input [31:0] shiftCount; </a:t>
            </a:r>
          </a:p>
          <a:p>
            <a:pPr lvl="1" eaLnBrk="1" hangingPunct="1">
              <a:buFont typeface="Wingdings" pitchFamily="2" charset="2"/>
              <a:buNone/>
            </a:pPr>
            <a:r>
              <a:rPr lang="en-US" sz="2000" smtClean="0"/>
              <a:t>assign shiftOut = dataIn &lt;&lt; shiftCount; </a:t>
            </a:r>
          </a:p>
          <a:p>
            <a:pPr eaLnBrk="1" hangingPunct="1">
              <a:buFont typeface="Wingdings 2" pitchFamily="18" charset="2"/>
              <a:buNone/>
            </a:pPr>
            <a:r>
              <a:rPr lang="en-US" sz="2000" smtClean="0"/>
              <a:t>endmodule </a:t>
            </a:r>
          </a:p>
          <a:p>
            <a:pPr eaLnBrk="1" hangingPunct="1">
              <a:buFont typeface="Wingdings 2" pitchFamily="18" charset="2"/>
              <a:buNone/>
            </a:pPr>
            <a:endParaRPr lang="en-US" sz="2000" smtClean="0"/>
          </a:p>
          <a:p>
            <a:pPr eaLnBrk="1" hangingPunct="1">
              <a:buFont typeface="Wingdings 2" pitchFamily="18" charset="2"/>
              <a:buNone/>
            </a:pPr>
            <a:r>
              <a:rPr lang="en-US" sz="2000" smtClean="0"/>
              <a:t>This module can now be used for shifters of various sizes, simply by changing the width parameter. Parameters can be changed per instance.</a:t>
            </a:r>
          </a:p>
          <a:p>
            <a:pPr eaLnBrk="1" hangingPunct="1">
              <a:buFont typeface="Wingdings 2" pitchFamily="18" charset="2"/>
              <a:buNone/>
            </a:pPr>
            <a:endParaRPr lang="en-US" sz="2000" smtClean="0"/>
          </a:p>
          <a:p>
            <a:pPr eaLnBrk="1" hangingPunct="1">
              <a:buFont typeface="Wingdings 2" pitchFamily="18" charset="2"/>
              <a:buNone/>
            </a:pPr>
            <a:r>
              <a:rPr lang="en-US" sz="2000" smtClean="0"/>
              <a:t>shift sh1 (shiftedVal, inVal, 7); //instantiation of shift module defparam sh1.width = 16; // parameter redefinition </a:t>
            </a:r>
          </a:p>
          <a:p>
            <a:pPr eaLnBrk="1" hangingPunct="1">
              <a:buFont typeface="Wingdings 2" pitchFamily="18" charset="2"/>
              <a:buNone/>
            </a:pP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AAD73820-FD6E-419A-9012-C30F38173F11}" type="datetime1">
              <a:rPr lang="en-US" smtClean="0"/>
              <a:pPr>
                <a:defRPr/>
              </a:pPr>
              <a:t>9/26/2013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702E29E-0F06-43A9-A436-C4692268905A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839960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Net component (connectors)</a:t>
            </a:r>
            <a:endParaRPr lang="en-US" dirty="0"/>
          </a:p>
        </p:txBody>
      </p:sp>
      <p:sp>
        <p:nvSpPr>
          <p:cNvPr id="27651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eaLnBrk="1" hangingPunct="1"/>
            <a:r>
              <a:rPr lang="en-US" sz="2000" smtClean="0"/>
              <a:t>Nets are the things that connect model components together. They are usually thought of as wires in a circuit. Nets are declared in statements like this:</a:t>
            </a:r>
          </a:p>
          <a:p>
            <a:pPr eaLnBrk="1" hangingPunct="1"/>
            <a:r>
              <a:rPr lang="en-US" sz="2000" smtClean="0"/>
              <a:t>  </a:t>
            </a:r>
            <a:r>
              <a:rPr lang="en-US" sz="2000" smtClean="0">
                <a:hlinkClick r:id="rId2" action="ppaction://hlinkfile"/>
              </a:rPr>
              <a:t>net_type</a:t>
            </a:r>
            <a:r>
              <a:rPr lang="en-US" sz="2000" smtClean="0"/>
              <a:t> [</a:t>
            </a:r>
            <a:r>
              <a:rPr lang="en-US" sz="2000" smtClean="0">
                <a:hlinkClick r:id="rId2" action="ppaction://hlinkfile"/>
              </a:rPr>
              <a:t>range</a:t>
            </a:r>
            <a:r>
              <a:rPr lang="en-US" sz="2000" smtClean="0"/>
              <a:t>] [</a:t>
            </a:r>
            <a:r>
              <a:rPr lang="en-US" sz="2000" smtClean="0">
                <a:hlinkClick r:id="rId2" action="ppaction://hlinkfile"/>
              </a:rPr>
              <a:t>delay3</a:t>
            </a:r>
            <a:r>
              <a:rPr lang="en-US" sz="2000" smtClean="0"/>
              <a:t>] </a:t>
            </a:r>
            <a:r>
              <a:rPr lang="en-US" sz="2000" smtClean="0">
                <a:hlinkClick r:id="rId2" action="ppaction://hlinkfile"/>
              </a:rPr>
              <a:t>list_of_net_identifiers</a:t>
            </a:r>
            <a:r>
              <a:rPr lang="en-US" sz="2000" smtClean="0"/>
              <a:t> ;</a:t>
            </a:r>
          </a:p>
          <a:p>
            <a:pPr eaLnBrk="1" hangingPunct="1"/>
            <a:r>
              <a:rPr lang="en-US" sz="2000" smtClean="0"/>
              <a:t>or</a:t>
            </a:r>
          </a:p>
          <a:p>
            <a:pPr eaLnBrk="1" hangingPunct="1"/>
            <a:r>
              <a:rPr lang="en-US" sz="2000" smtClean="0"/>
              <a:t>  net_type [</a:t>
            </a:r>
            <a:r>
              <a:rPr lang="en-US" sz="2000" smtClean="0">
                <a:hlinkClick r:id="rId2" action="ppaction://hlinkfile"/>
              </a:rPr>
              <a:t>drive_strength</a:t>
            </a:r>
            <a:r>
              <a:rPr lang="en-US" sz="2000" smtClean="0"/>
              <a:t>] [range] [delay3]</a:t>
            </a:r>
            <a:br>
              <a:rPr lang="en-US" sz="2000" smtClean="0"/>
            </a:br>
            <a:r>
              <a:rPr lang="en-US" sz="2000" smtClean="0"/>
              <a:t>    </a:t>
            </a:r>
            <a:r>
              <a:rPr lang="en-US" sz="2000" smtClean="0">
                <a:hlinkClick r:id="rId2" action="ppaction://hlinkfile"/>
              </a:rPr>
              <a:t>list_of_net_decl_assignments</a:t>
            </a:r>
            <a:r>
              <a:rPr lang="en-US" sz="2000" smtClean="0"/>
              <a:t> ;</a:t>
            </a:r>
          </a:p>
          <a:p>
            <a:pPr eaLnBrk="1" hangingPunct="1"/>
            <a:endParaRPr lang="en-US" sz="2000" smtClean="0"/>
          </a:p>
          <a:p>
            <a:pPr eaLnBrk="1" hangingPunct="1"/>
            <a:r>
              <a:rPr lang="en-US" sz="2000" smtClean="0"/>
              <a:t>Example:</a:t>
            </a:r>
          </a:p>
          <a:p>
            <a:pPr eaLnBrk="1" hangingPunct="1">
              <a:buFont typeface="Wingdings 2" pitchFamily="18" charset="2"/>
              <a:buNone/>
            </a:pPr>
            <a:r>
              <a:rPr lang="en-US" sz="2000" smtClean="0"/>
              <a:t>	  wire w1, w2;</a:t>
            </a:r>
            <a:br>
              <a:rPr lang="en-US" sz="2000" smtClean="0"/>
            </a:br>
            <a:r>
              <a:rPr lang="en-US" sz="2000" smtClean="0"/>
              <a:t>  tri [31:0] bus32;</a:t>
            </a:r>
            <a:br>
              <a:rPr lang="en-US" sz="2000" smtClean="0"/>
            </a:br>
            <a:r>
              <a:rPr lang="en-US" sz="2000" smtClean="0"/>
              <a:t>  wire wire_number_5 = wire_number_2 &amp; wire_number_3; </a:t>
            </a:r>
          </a:p>
          <a:p>
            <a:pPr eaLnBrk="1" hangingPunct="1">
              <a:buFont typeface="Wingdings 2" pitchFamily="18" charset="2"/>
              <a:buNone/>
            </a:pPr>
            <a:r>
              <a:rPr lang="en-US" sz="2000" smtClean="0"/>
              <a:t>&amp; here represents AND operation (AND gate)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AAD73820-FD6E-419A-9012-C30F38173F11}" type="datetime1">
              <a:rPr lang="en-US" smtClean="0"/>
              <a:pPr>
                <a:defRPr/>
              </a:pPr>
              <a:t>9/26/2013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9121878-5CB2-4C1D-B8DE-4F989E09422D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091344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Register Types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/>
              <a:t>There are four types of registers: </a:t>
            </a:r>
          </a:p>
          <a:p>
            <a:pPr marL="514350" indent="-514350" eaLnBrk="1" hangingPunct="1">
              <a:buFont typeface="Wingdings 2" pitchFamily="18" charset="2"/>
              <a:buAutoNum type="arabicPeriod"/>
              <a:defRPr/>
            </a:pPr>
            <a:r>
              <a:rPr lang="en-US" sz="2000" b="1" dirty="0" err="1" smtClean="0"/>
              <a:t>Reg</a:t>
            </a:r>
            <a:r>
              <a:rPr lang="en-US" sz="2000" dirty="0" smtClean="0"/>
              <a:t> This is the generic register data type. A </a:t>
            </a:r>
            <a:r>
              <a:rPr lang="en-US" sz="2000" dirty="0" err="1" smtClean="0"/>
              <a:t>reg</a:t>
            </a:r>
            <a:r>
              <a:rPr lang="en-US" sz="2000" dirty="0" smtClean="0"/>
              <a:t> declaration can specify registers which are 1 bit wide to 1 million bits wide. A register declared as a </a:t>
            </a:r>
            <a:r>
              <a:rPr lang="en-US" sz="2000" dirty="0" err="1" smtClean="0"/>
              <a:t>reg</a:t>
            </a:r>
            <a:r>
              <a:rPr lang="en-US" sz="2000" dirty="0" smtClean="0"/>
              <a:t> is always unsigned.   </a:t>
            </a:r>
          </a:p>
          <a:p>
            <a:pPr marL="514350" indent="-514350" eaLnBrk="1" hangingPunct="1">
              <a:buFont typeface="+mj-lt"/>
              <a:buAutoNum type="arabicPeriod"/>
              <a:defRPr/>
            </a:pPr>
            <a:r>
              <a:rPr lang="en-US" sz="2000" b="1" dirty="0" smtClean="0"/>
              <a:t>Integer</a:t>
            </a:r>
            <a:r>
              <a:rPr lang="en-US" sz="2000" dirty="0" smtClean="0"/>
              <a:t> Integers are 32 bit signed values. Arithmetic done on integers is 2's complement.   </a:t>
            </a:r>
          </a:p>
          <a:p>
            <a:pPr marL="514350" indent="-514350" eaLnBrk="1" hangingPunct="1">
              <a:buFont typeface="+mj-lt"/>
              <a:buAutoNum type="arabicPeriod"/>
              <a:defRPr/>
            </a:pPr>
            <a:r>
              <a:rPr lang="en-US" sz="2000" b="1" dirty="0" smtClean="0"/>
              <a:t>Time</a:t>
            </a:r>
            <a:r>
              <a:rPr lang="en-US" sz="2000" dirty="0" smtClean="0"/>
              <a:t> Registers declared with the time keyword are 64-bit unsigned integers.   </a:t>
            </a:r>
          </a:p>
          <a:p>
            <a:pPr marL="514350" indent="-514350" eaLnBrk="1" hangingPunct="1">
              <a:buFont typeface="+mj-lt"/>
              <a:buAutoNum type="arabicPeriod"/>
              <a:defRPr/>
            </a:pPr>
            <a:r>
              <a:rPr lang="en-US" sz="2000" b="1" dirty="0" smtClean="0"/>
              <a:t>Real (and </a:t>
            </a:r>
            <a:r>
              <a:rPr lang="en-US" sz="2000" b="1" dirty="0" err="1" smtClean="0"/>
              <a:t>Realtime</a:t>
            </a:r>
            <a:r>
              <a:rPr lang="en-US" sz="2000" b="1" dirty="0" smtClean="0"/>
              <a:t>)</a:t>
            </a:r>
            <a:r>
              <a:rPr lang="en-US" sz="2000" dirty="0" smtClean="0"/>
              <a:t> Real registers are 64-bit IEEE floating point. Not all operators can be used with real operands. Real and </a:t>
            </a:r>
            <a:r>
              <a:rPr lang="en-US" sz="2000" dirty="0" err="1" smtClean="0"/>
              <a:t>realtime</a:t>
            </a:r>
            <a:r>
              <a:rPr lang="en-US" sz="2000" dirty="0" smtClean="0"/>
              <a:t> are synonymous.</a:t>
            </a:r>
            <a:endParaRPr lang="en-US" sz="20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AAD73820-FD6E-419A-9012-C30F38173F11}" type="datetime1">
              <a:rPr lang="en-US" smtClean="0"/>
              <a:pPr>
                <a:defRPr/>
              </a:pPr>
              <a:t>9/26/2013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4BBB403-FFAC-47CC-8A2D-6B2120B3410F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74290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Hwk4: see your email/</a:t>
            </a:r>
            <a:r>
              <a:rPr lang="en-US" dirty="0" err="1" smtClean="0"/>
              <a:t>ublearns</a:t>
            </a:r>
            <a:endParaRPr lang="en-US" dirty="0"/>
          </a:p>
        </p:txBody>
      </p:sp>
      <p:grpSp>
        <p:nvGrpSpPr>
          <p:cNvPr id="53" name="Group 52"/>
          <p:cNvGrpSpPr/>
          <p:nvPr/>
        </p:nvGrpSpPr>
        <p:grpSpPr>
          <a:xfrm>
            <a:off x="2743200" y="1611868"/>
            <a:ext cx="1052556" cy="1838903"/>
            <a:chOff x="2292675" y="1611868"/>
            <a:chExt cx="1503081" cy="2485234"/>
          </a:xfrm>
        </p:grpSpPr>
        <p:cxnSp>
          <p:nvCxnSpPr>
            <p:cNvPr id="6" name="Straight Connector 5"/>
            <p:cNvCxnSpPr/>
            <p:nvPr/>
          </p:nvCxnSpPr>
          <p:spPr>
            <a:xfrm>
              <a:off x="2558143" y="1905000"/>
              <a:ext cx="947057" cy="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/>
            <p:cNvCxnSpPr/>
            <p:nvPr/>
          </p:nvCxnSpPr>
          <p:spPr>
            <a:xfrm>
              <a:off x="3581400" y="1905000"/>
              <a:ext cx="0" cy="99060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2667000" y="2895600"/>
              <a:ext cx="838200" cy="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>
              <a:off x="2558143" y="1981200"/>
              <a:ext cx="0" cy="91440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/>
            <p:nvPr/>
          </p:nvCxnSpPr>
          <p:spPr>
            <a:xfrm>
              <a:off x="3581400" y="2993571"/>
              <a:ext cx="0" cy="91440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/>
            <p:nvPr/>
          </p:nvCxnSpPr>
          <p:spPr>
            <a:xfrm flipH="1">
              <a:off x="2667000" y="3907971"/>
              <a:ext cx="838200" cy="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/>
            <p:nvPr/>
          </p:nvCxnSpPr>
          <p:spPr>
            <a:xfrm>
              <a:off x="2558143" y="2993571"/>
              <a:ext cx="0" cy="91440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6" name="TextBox 45"/>
            <p:cNvSpPr txBox="1"/>
            <p:nvPr/>
          </p:nvSpPr>
          <p:spPr>
            <a:xfrm>
              <a:off x="2935257" y="1611868"/>
              <a:ext cx="261610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 smtClean="0"/>
                <a:t>a</a:t>
              </a:r>
              <a:endParaRPr lang="en-US" sz="1200" dirty="0"/>
            </a:p>
          </p:txBody>
        </p:sp>
        <p:sp>
          <p:nvSpPr>
            <p:cNvPr id="47" name="TextBox 46"/>
            <p:cNvSpPr txBox="1"/>
            <p:nvPr/>
          </p:nvSpPr>
          <p:spPr>
            <a:xfrm>
              <a:off x="3505200" y="2253734"/>
              <a:ext cx="271228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 smtClean="0"/>
                <a:t>b</a:t>
              </a:r>
              <a:endParaRPr lang="en-US" sz="1200" dirty="0"/>
            </a:p>
          </p:txBody>
        </p:sp>
        <p:sp>
          <p:nvSpPr>
            <p:cNvPr id="48" name="TextBox 47"/>
            <p:cNvSpPr txBox="1"/>
            <p:nvPr/>
          </p:nvSpPr>
          <p:spPr>
            <a:xfrm>
              <a:off x="3540558" y="3287876"/>
              <a:ext cx="255198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 smtClean="0"/>
                <a:t>c</a:t>
              </a:r>
              <a:endParaRPr lang="en-US" sz="1200" dirty="0"/>
            </a:p>
          </p:txBody>
        </p:sp>
        <p:sp>
          <p:nvSpPr>
            <p:cNvPr id="49" name="TextBox 48"/>
            <p:cNvSpPr txBox="1"/>
            <p:nvPr/>
          </p:nvSpPr>
          <p:spPr>
            <a:xfrm>
              <a:off x="2919227" y="3820103"/>
              <a:ext cx="272832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 smtClean="0"/>
                <a:t>d</a:t>
              </a:r>
              <a:endParaRPr lang="en-US" sz="1200" dirty="0"/>
            </a:p>
          </p:txBody>
        </p:sp>
        <p:sp>
          <p:nvSpPr>
            <p:cNvPr id="50" name="TextBox 49"/>
            <p:cNvSpPr txBox="1"/>
            <p:nvPr/>
          </p:nvSpPr>
          <p:spPr>
            <a:xfrm>
              <a:off x="2292675" y="3266105"/>
              <a:ext cx="258404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 smtClean="0"/>
                <a:t>e</a:t>
              </a:r>
              <a:endParaRPr lang="en-US" sz="1200" dirty="0"/>
            </a:p>
          </p:txBody>
        </p:sp>
        <p:sp>
          <p:nvSpPr>
            <p:cNvPr id="51" name="TextBox 50"/>
            <p:cNvSpPr txBox="1"/>
            <p:nvPr/>
          </p:nvSpPr>
          <p:spPr>
            <a:xfrm>
              <a:off x="2362200" y="2253734"/>
              <a:ext cx="234360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 smtClean="0"/>
                <a:t>f</a:t>
              </a:r>
              <a:endParaRPr lang="en-US" sz="1200" dirty="0"/>
            </a:p>
          </p:txBody>
        </p:sp>
        <p:sp>
          <p:nvSpPr>
            <p:cNvPr id="52" name="TextBox 51"/>
            <p:cNvSpPr txBox="1"/>
            <p:nvPr/>
          </p:nvSpPr>
          <p:spPr>
            <a:xfrm>
              <a:off x="2993571" y="2623066"/>
              <a:ext cx="263214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 smtClean="0"/>
                <a:t>g</a:t>
              </a:r>
              <a:endParaRPr lang="en-US" sz="1200" dirty="0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1867EA-273D-418A-A96E-481039D03F5C}" type="datetime1">
              <a:rPr lang="en-US" smtClean="0"/>
              <a:t>9/26/2013</a:t>
            </a:fld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C006F3-86FC-47CC-8ECB-3966D489561C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36800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Hardware Description Language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FE38C-DEF6-4307-8BAE-96B40B51B5D2}" type="datetime1">
              <a:rPr lang="en-US" smtClean="0"/>
              <a:t>9/26/2013</a:t>
            </a:fld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C006F3-86FC-47CC-8ECB-3966D489561C}" type="slidenum">
              <a:rPr lang="en-US" smtClean="0"/>
              <a:t>3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A HDL is a computer based language that describes the hardware of digital systems in a textual form.</a:t>
            </a:r>
          </a:p>
          <a:p>
            <a:r>
              <a:rPr lang="en-US" dirty="0" smtClean="0"/>
              <a:t>The description can be read by both humans and be processed by machines.</a:t>
            </a:r>
          </a:p>
          <a:p>
            <a:r>
              <a:rPr lang="en-US" dirty="0" smtClean="0"/>
              <a:t>HDL is used in several majors steps in the design of an integrated circuit: design entry, logic simulation, logic synthesis, timing verification, fault simulation, etc.</a:t>
            </a:r>
          </a:p>
          <a:p>
            <a:r>
              <a:rPr lang="en-US" dirty="0" smtClean="0"/>
              <a:t>There are public versions as well </a:t>
            </a:r>
            <a:r>
              <a:rPr lang="en-US" smtClean="0"/>
              <a:t>as proprietary </a:t>
            </a:r>
            <a:r>
              <a:rPr lang="en-US" dirty="0" smtClean="0"/>
              <a:t>versions of HDL.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11637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solidFill>
                  <a:srgbClr val="7B9899"/>
                </a:solidFill>
              </a:rPr>
              <a:t>HDL </a:t>
            </a:r>
            <a:r>
              <a:rPr lang="en-US" dirty="0" smtClean="0">
                <a:solidFill>
                  <a:srgbClr val="7B9899"/>
                </a:solidFill>
              </a:rPr>
              <a:t>(contd.)</a:t>
            </a:r>
            <a:endParaRPr lang="en-US" dirty="0" smtClean="0">
              <a:solidFill>
                <a:srgbClr val="7B9899"/>
              </a:solidFill>
            </a:endParaRPr>
          </a:p>
        </p:txBody>
      </p:sp>
      <p:sp>
        <p:nvSpPr>
          <p:cNvPr id="15363" name="Date Placeholder 2"/>
          <p:cNvSpPr>
            <a:spLocks noGrp="1"/>
          </p:cNvSpPr>
          <p:nvPr>
            <p:ph type="dt" sz="quarter" idx="10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C4EA1AC-09D1-41EF-B8F7-61EFD987F484}" type="datetime1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9/26/2013</a:t>
            </a:fld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C96C80F-1CE6-4011-ADE6-D5AC72A4CAA0}" type="slidenum">
              <a:rPr lang="en-US"/>
              <a:pPr>
                <a:defRPr/>
              </a:pPr>
              <a:t>4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>
            <a:normAutofit fontScale="92500" lnSpcReduction="10000"/>
          </a:bodyPr>
          <a:lstStyle/>
          <a:p>
            <a:pPr marL="0" indent="0" eaLnBrk="1" fontAlgn="auto" hangingPunct="1">
              <a:spcAft>
                <a:spcPts val="0"/>
              </a:spcAft>
              <a:buNone/>
              <a:defRPr/>
            </a:pPr>
            <a:endParaRPr lang="en-US" dirty="0" smtClean="0"/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 smtClean="0"/>
              <a:t>The principal feature of a hardware description language is that it contains the capability to describe the function of a piece of hardware independently of the implementation. 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 smtClean="0"/>
              <a:t>The great advance with modern HDLs was the recognition that a single language could be used to describe the function of the design and also to describe the implementation. 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 smtClean="0"/>
              <a:t>This allows the entire design process to take place in a single language, and thus a single representation of the design.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endParaRPr lang="en-US" dirty="0" smtClean="0"/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28395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solidFill>
                  <a:srgbClr val="7B9899"/>
                </a:solidFill>
              </a:rPr>
              <a:t>Verilog</a:t>
            </a:r>
          </a:p>
        </p:txBody>
      </p:sp>
      <p:sp>
        <p:nvSpPr>
          <p:cNvPr id="16387" name="Date Placeholder 2"/>
          <p:cNvSpPr>
            <a:spLocks noGrp="1"/>
          </p:cNvSpPr>
          <p:nvPr>
            <p:ph type="dt" sz="quarter" idx="10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9A36674-9AB8-4C13-BCA4-70A9F9C83898}" type="datetime1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9/26/2013</a:t>
            </a:fld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0248259-EFA1-4D19-9202-EE78FC6B711F}" type="slidenum">
              <a:rPr lang="en-US"/>
              <a:pPr>
                <a:defRPr/>
              </a:pPr>
              <a:t>5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>
            <a:normAutofit fontScale="92500"/>
          </a:bodyPr>
          <a:lstStyle/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 smtClean="0"/>
              <a:t>The </a:t>
            </a:r>
            <a:r>
              <a:rPr lang="en-US" dirty="0" err="1" smtClean="0"/>
              <a:t>Verilog</a:t>
            </a:r>
            <a:r>
              <a:rPr lang="en-US" dirty="0" smtClean="0"/>
              <a:t> Hardware Description Language, usually just called </a:t>
            </a:r>
            <a:r>
              <a:rPr lang="en-US" dirty="0" err="1" smtClean="0"/>
              <a:t>Verilog</a:t>
            </a:r>
            <a:r>
              <a:rPr lang="en-US" dirty="0" smtClean="0"/>
              <a:t>, was designed and first implemented by Phil </a:t>
            </a:r>
            <a:r>
              <a:rPr lang="en-US" dirty="0" err="1" smtClean="0"/>
              <a:t>Moorby</a:t>
            </a:r>
            <a:r>
              <a:rPr lang="en-US" dirty="0" smtClean="0"/>
              <a:t> at Gateway Design Automation in 1984 and 1985. 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 err="1" smtClean="0"/>
              <a:t>Verilog</a:t>
            </a:r>
            <a:r>
              <a:rPr lang="en-US" dirty="0" smtClean="0"/>
              <a:t> simulators are available for most computers at a variety of prices, and which have a variety of performance characteristics and features. 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 err="1" smtClean="0"/>
              <a:t>Verilog</a:t>
            </a:r>
            <a:r>
              <a:rPr lang="en-US" dirty="0" smtClean="0"/>
              <a:t> is more heavily used than ever, and it is growing faster than any other hardware description language. 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 smtClean="0"/>
              <a:t>It has truly become the standard hardware description language.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67198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solidFill>
                  <a:srgbClr val="7B9899"/>
                </a:solidFill>
              </a:rPr>
              <a:t>Verilog </a:t>
            </a:r>
          </a:p>
        </p:txBody>
      </p:sp>
      <p:sp>
        <p:nvSpPr>
          <p:cNvPr id="17411" name="Date Placeholder 2"/>
          <p:cNvSpPr>
            <a:spLocks noGrp="1"/>
          </p:cNvSpPr>
          <p:nvPr>
            <p:ph type="dt" sz="quarter" idx="10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1C90FE2-FC64-4BD2-912A-109AF777F7EC}" type="datetime1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9/26/2013</a:t>
            </a:fld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D32C2BC-4F35-463E-854E-D39EC3198128}" type="slidenum">
              <a:rPr lang="en-US"/>
              <a:pPr>
                <a:defRPr/>
              </a:pPr>
              <a:t>6</a:t>
            </a:fld>
            <a:endParaRPr lang="en-US"/>
          </a:p>
        </p:txBody>
      </p:sp>
      <p:sp>
        <p:nvSpPr>
          <p:cNvPr id="17413" name="Content Placeholder 4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eaLnBrk="1" hangingPunct="1"/>
            <a:r>
              <a:rPr lang="en-US" smtClean="0"/>
              <a:t>A Verilog model is composed of modules. A module is the basic unit of the model, and it may be composed of instances of other modules.</a:t>
            </a:r>
          </a:p>
          <a:p>
            <a:pPr eaLnBrk="1" hangingPunct="1"/>
            <a:r>
              <a:rPr lang="en-US" smtClean="0"/>
              <a:t>A module which is composed of other module instances is called a parent module, and the instances are called child modules.</a:t>
            </a:r>
          </a:p>
        </p:txBody>
      </p:sp>
      <p:sp>
        <p:nvSpPr>
          <p:cNvPr id="10" name="Rectangle 9"/>
          <p:cNvSpPr/>
          <p:nvPr/>
        </p:nvSpPr>
        <p:spPr>
          <a:xfrm>
            <a:off x="1905000" y="4343400"/>
            <a:ext cx="4876800" cy="17526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system</a:t>
            </a:r>
          </a:p>
        </p:txBody>
      </p:sp>
      <p:sp>
        <p:nvSpPr>
          <p:cNvPr id="11" name="Rectangle 10"/>
          <p:cNvSpPr/>
          <p:nvPr/>
        </p:nvSpPr>
        <p:spPr>
          <a:xfrm>
            <a:off x="2362200" y="4572000"/>
            <a:ext cx="1295400" cy="1295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comp2</a:t>
            </a:r>
          </a:p>
        </p:txBody>
      </p:sp>
      <p:sp>
        <p:nvSpPr>
          <p:cNvPr id="12" name="Rectangle 11"/>
          <p:cNvSpPr/>
          <p:nvPr/>
        </p:nvSpPr>
        <p:spPr>
          <a:xfrm>
            <a:off x="5257800" y="4572000"/>
            <a:ext cx="990600" cy="1295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comp1</a:t>
            </a:r>
          </a:p>
        </p:txBody>
      </p:sp>
      <p:sp>
        <p:nvSpPr>
          <p:cNvPr id="14" name="Rectangle 13"/>
          <p:cNvSpPr/>
          <p:nvPr/>
        </p:nvSpPr>
        <p:spPr>
          <a:xfrm>
            <a:off x="5486400" y="5105400"/>
            <a:ext cx="609600" cy="6096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dirty="0">
                <a:solidFill>
                  <a:schemeClr val="tx1"/>
                </a:solidFill>
              </a:rPr>
              <a:t>sub3</a:t>
            </a:r>
          </a:p>
        </p:txBody>
      </p:sp>
    </p:spTree>
    <p:extLst>
      <p:ext uri="{BB962C8B-B14F-4D97-AF65-F5344CB8AC3E}">
        <p14:creationId xmlns:p14="http://schemas.microsoft.com/office/powerpoint/2010/main" val="32783432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solidFill>
                  <a:srgbClr val="7B9899"/>
                </a:solidFill>
              </a:rPr>
              <a:t>Verilog Design Concept</a:t>
            </a:r>
          </a:p>
        </p:txBody>
      </p:sp>
      <p:sp>
        <p:nvSpPr>
          <p:cNvPr id="18435" name="Date Placeholder 2"/>
          <p:cNvSpPr>
            <a:spLocks noGrp="1"/>
          </p:cNvSpPr>
          <p:nvPr>
            <p:ph type="dt" sz="quarter" idx="10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DDDF4B3-CE78-4509-9671-AFD6A91685A0}" type="datetime1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9/26/2013</a:t>
            </a:fld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4C62155-7C8F-406B-B159-5B014D0FA4A2}" type="slidenum">
              <a:rPr lang="en-US"/>
              <a:pPr>
                <a:defRPr/>
              </a:pPr>
              <a:t>7</a:t>
            </a:fld>
            <a:endParaRPr lang="en-US"/>
          </a:p>
        </p:txBody>
      </p:sp>
      <p:sp>
        <p:nvSpPr>
          <p:cNvPr id="18437" name="Content Placeholder 4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eaLnBrk="1" hangingPunct="1">
              <a:buFont typeface="Wingdings 2" pitchFamily="18" charset="2"/>
              <a:buNone/>
            </a:pPr>
            <a:r>
              <a:rPr lang="en-US" sz="2000" i="1" smtClean="0"/>
              <a:t>System instantiates comp1,comp2</a:t>
            </a:r>
          </a:p>
          <a:p>
            <a:pPr eaLnBrk="1" hangingPunct="1">
              <a:buFont typeface="Wingdings 2" pitchFamily="18" charset="2"/>
              <a:buNone/>
            </a:pPr>
            <a:r>
              <a:rPr lang="en-US" sz="2000" i="1" smtClean="0"/>
              <a:t>comp2 instantiates sub3</a:t>
            </a:r>
          </a:p>
        </p:txBody>
      </p:sp>
      <p:sp>
        <p:nvSpPr>
          <p:cNvPr id="6" name="Rectangle 5"/>
          <p:cNvSpPr/>
          <p:nvPr/>
        </p:nvSpPr>
        <p:spPr>
          <a:xfrm>
            <a:off x="3886200" y="2209800"/>
            <a:ext cx="13716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System</a:t>
            </a:r>
          </a:p>
        </p:txBody>
      </p:sp>
      <p:sp>
        <p:nvSpPr>
          <p:cNvPr id="7" name="Rectangle 6"/>
          <p:cNvSpPr/>
          <p:nvPr/>
        </p:nvSpPr>
        <p:spPr>
          <a:xfrm>
            <a:off x="3048000" y="3886200"/>
            <a:ext cx="9144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comp1</a:t>
            </a:r>
          </a:p>
        </p:txBody>
      </p:sp>
      <p:sp>
        <p:nvSpPr>
          <p:cNvPr id="8" name="Rectangle 7"/>
          <p:cNvSpPr/>
          <p:nvPr/>
        </p:nvSpPr>
        <p:spPr>
          <a:xfrm>
            <a:off x="6019800" y="5257800"/>
            <a:ext cx="9144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sub3</a:t>
            </a:r>
          </a:p>
        </p:txBody>
      </p:sp>
      <p:sp>
        <p:nvSpPr>
          <p:cNvPr id="9" name="Rectangle 8"/>
          <p:cNvSpPr/>
          <p:nvPr/>
        </p:nvSpPr>
        <p:spPr>
          <a:xfrm>
            <a:off x="5029200" y="3886200"/>
            <a:ext cx="9144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comp2</a:t>
            </a:r>
          </a:p>
        </p:txBody>
      </p:sp>
      <p:cxnSp>
        <p:nvCxnSpPr>
          <p:cNvPr id="11" name="Straight Connector 10"/>
          <p:cNvCxnSpPr>
            <a:endCxn id="6" idx="2"/>
          </p:cNvCxnSpPr>
          <p:nvPr/>
        </p:nvCxnSpPr>
        <p:spPr>
          <a:xfrm flipV="1">
            <a:off x="3505200" y="3124200"/>
            <a:ext cx="1066800" cy="762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>
            <a:stCxn id="6" idx="2"/>
          </p:cNvCxnSpPr>
          <p:nvPr/>
        </p:nvCxnSpPr>
        <p:spPr>
          <a:xfrm rot="16200000" flipH="1">
            <a:off x="4572000" y="3124200"/>
            <a:ext cx="762000" cy="762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>
            <a:stCxn id="9" idx="2"/>
            <a:endCxn id="8" idx="0"/>
          </p:cNvCxnSpPr>
          <p:nvPr/>
        </p:nvCxnSpPr>
        <p:spPr>
          <a:xfrm rot="16200000" flipH="1">
            <a:off x="5753100" y="4533900"/>
            <a:ext cx="457200" cy="990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051052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Primitives</a:t>
            </a:r>
            <a:endParaRPr lang="en-US" dirty="0"/>
          </a:p>
        </p:txBody>
      </p:sp>
      <p:sp>
        <p:nvSpPr>
          <p:cNvPr id="19459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eaLnBrk="1" hangingPunct="1"/>
            <a:r>
              <a:rPr lang="en-US" smtClean="0"/>
              <a:t>Primitives are pre-defined module types. They can be instantiated just like any other module type. </a:t>
            </a:r>
          </a:p>
          <a:p>
            <a:pPr eaLnBrk="1" hangingPunct="1"/>
            <a:r>
              <a:rPr lang="en-US" smtClean="0"/>
              <a:t>The Verilog primitives are sometimes called gates, because for the most part, they are simple logical primitives.</a:t>
            </a:r>
          </a:p>
          <a:p>
            <a:pPr eaLnBrk="1" hangingPunct="1"/>
            <a:r>
              <a:rPr lang="en-US" b="1" smtClean="0"/>
              <a:t>1-output </a:t>
            </a:r>
            <a:r>
              <a:rPr lang="en-US" smtClean="0"/>
              <a:t>and,nand or,nor  </a:t>
            </a:r>
            <a:endParaRPr lang="en-US" b="1" smtClean="0"/>
          </a:p>
          <a:p>
            <a:pPr eaLnBrk="1" hangingPunct="1"/>
            <a:r>
              <a:rPr lang="en-US" b="1" smtClean="0"/>
              <a:t>1-input </a:t>
            </a:r>
            <a:r>
              <a:rPr lang="en-US" smtClean="0"/>
              <a:t>buf,not</a:t>
            </a:r>
            <a:endParaRPr lang="en-US" b="1" smtClean="0"/>
          </a:p>
          <a:p>
            <a:pPr eaLnBrk="1" hangingPunct="1">
              <a:buFont typeface="Wingdings 2" pitchFamily="18" charset="2"/>
              <a:buNone/>
            </a:pPr>
            <a:r>
              <a:rPr lang="en-US" smtClean="0"/>
              <a:t>Etc.     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AAD73820-FD6E-419A-9012-C30F38173F11}" type="datetime1">
              <a:rPr lang="en-US" smtClean="0"/>
              <a:pPr>
                <a:defRPr/>
              </a:pPr>
              <a:t>9/26/2013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B0FD4B8-A4A1-4C7D-8D9A-E62D25307504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68780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Example</a:t>
            </a:r>
            <a:endParaRPr lang="en-US" dirty="0"/>
          </a:p>
        </p:txBody>
      </p:sp>
      <p:sp>
        <p:nvSpPr>
          <p:cNvPr id="20483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eaLnBrk="1" hangingPunct="1"/>
            <a:r>
              <a:rPr lang="en-US" dirty="0" smtClean="0"/>
              <a:t>Primitives are instantiated in a module like any other module instance. For example, the module represented by this diagram would be instantiated:</a:t>
            </a:r>
          </a:p>
          <a:p>
            <a:pPr eaLnBrk="1" hangingPunct="1">
              <a:buFont typeface="Wingdings 2" pitchFamily="18" charset="2"/>
              <a:buNone/>
            </a:pPr>
            <a:r>
              <a:rPr lang="en-US" dirty="0" smtClean="0"/>
              <a:t>module </a:t>
            </a:r>
            <a:r>
              <a:rPr lang="en-US" dirty="0" smtClean="0"/>
              <a:t>example1; </a:t>
            </a:r>
            <a:endParaRPr lang="en-US" dirty="0" smtClean="0"/>
          </a:p>
          <a:p>
            <a:pPr eaLnBrk="1" hangingPunct="1">
              <a:buFont typeface="Wingdings 2" pitchFamily="18" charset="2"/>
              <a:buNone/>
            </a:pPr>
            <a:r>
              <a:rPr lang="en-US" dirty="0" smtClean="0"/>
              <a:t>	wire n1, n2;</a:t>
            </a:r>
          </a:p>
          <a:p>
            <a:pPr eaLnBrk="1" hangingPunct="1">
              <a:buFont typeface="Wingdings 2" pitchFamily="18" charset="2"/>
              <a:buNone/>
            </a:pPr>
            <a:r>
              <a:rPr lang="en-US" dirty="0" smtClean="0"/>
              <a:t>	</a:t>
            </a:r>
            <a:r>
              <a:rPr lang="en-US" dirty="0" err="1" smtClean="0"/>
              <a:t>reg</a:t>
            </a:r>
            <a:r>
              <a:rPr lang="en-US" dirty="0" smtClean="0"/>
              <a:t> </a:t>
            </a:r>
            <a:r>
              <a:rPr lang="en-US" dirty="0" err="1" smtClean="0"/>
              <a:t>ain</a:t>
            </a:r>
            <a:r>
              <a:rPr lang="en-US" dirty="0" smtClean="0"/>
              <a:t>, bin; </a:t>
            </a:r>
          </a:p>
          <a:p>
            <a:pPr eaLnBrk="1" hangingPunct="1">
              <a:buFont typeface="Wingdings 2" pitchFamily="18" charset="2"/>
              <a:buNone/>
            </a:pPr>
            <a:r>
              <a:rPr lang="en-US" dirty="0" smtClean="0"/>
              <a:t>	and </a:t>
            </a:r>
            <a:r>
              <a:rPr lang="en-US" dirty="0" err="1" smtClean="0"/>
              <a:t>and_prim</a:t>
            </a:r>
            <a:r>
              <a:rPr lang="en-US" dirty="0" smtClean="0"/>
              <a:t>(n1, </a:t>
            </a:r>
            <a:r>
              <a:rPr lang="en-US" dirty="0" err="1" smtClean="0"/>
              <a:t>ain</a:t>
            </a:r>
            <a:r>
              <a:rPr lang="en-US" dirty="0" smtClean="0"/>
              <a:t>, bin); </a:t>
            </a:r>
          </a:p>
          <a:p>
            <a:pPr eaLnBrk="1" hangingPunct="1">
              <a:buFont typeface="Wingdings 2" pitchFamily="18" charset="2"/>
              <a:buNone/>
            </a:pPr>
            <a:r>
              <a:rPr lang="en-US" dirty="0" smtClean="0"/>
              <a:t>	not </a:t>
            </a:r>
            <a:r>
              <a:rPr lang="en-US" dirty="0" err="1" smtClean="0"/>
              <a:t>not_prim</a:t>
            </a:r>
            <a:r>
              <a:rPr lang="en-US" dirty="0" smtClean="0"/>
              <a:t>(n2, n1); </a:t>
            </a:r>
          </a:p>
          <a:p>
            <a:pPr eaLnBrk="1" hangingPunct="1">
              <a:buFont typeface="Wingdings 2" pitchFamily="18" charset="2"/>
              <a:buNone/>
            </a:pPr>
            <a:r>
              <a:rPr lang="en-US" dirty="0" err="1" smtClean="0"/>
              <a:t>endmodule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AAD73820-FD6E-419A-9012-C30F38173F11}" type="datetime1">
              <a:rPr lang="en-US" smtClean="0"/>
              <a:pPr>
                <a:defRPr/>
              </a:pPr>
              <a:t>9/26/2013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82A83B4-F020-48F4-AD00-BF4A00AF533F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  <p:sp>
        <p:nvSpPr>
          <p:cNvPr id="6" name="Flowchart: Delay 5"/>
          <p:cNvSpPr/>
          <p:nvPr/>
        </p:nvSpPr>
        <p:spPr>
          <a:xfrm>
            <a:off x="5867400" y="3657600"/>
            <a:ext cx="536575" cy="533400"/>
          </a:xfrm>
          <a:prstGeom prst="flowChartDela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Isosceles Triangle 6"/>
          <p:cNvSpPr/>
          <p:nvPr/>
        </p:nvSpPr>
        <p:spPr>
          <a:xfrm rot="5400000">
            <a:off x="7086600" y="3657600"/>
            <a:ext cx="533400" cy="5334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8" name="Oval 7"/>
          <p:cNvSpPr/>
          <p:nvPr/>
        </p:nvSpPr>
        <p:spPr>
          <a:xfrm>
            <a:off x="7620000" y="3886200"/>
            <a:ext cx="76200" cy="76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10" name="Straight Connector 9"/>
          <p:cNvCxnSpPr>
            <a:stCxn id="6" idx="3"/>
            <a:endCxn id="7" idx="3"/>
          </p:cNvCxnSpPr>
          <p:nvPr/>
        </p:nvCxnSpPr>
        <p:spPr>
          <a:xfrm>
            <a:off x="6403975" y="3924300"/>
            <a:ext cx="682625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5257800" y="3810000"/>
            <a:ext cx="609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5257800" y="4038600"/>
            <a:ext cx="609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492" name="TextBox 13"/>
          <p:cNvSpPr txBox="1">
            <a:spLocks noChangeArrowheads="1"/>
          </p:cNvSpPr>
          <p:nvPr/>
        </p:nvSpPr>
        <p:spPr bwMode="auto">
          <a:xfrm>
            <a:off x="5334000" y="3429000"/>
            <a:ext cx="4921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/>
              <a:t>ain</a:t>
            </a:r>
          </a:p>
        </p:txBody>
      </p:sp>
      <p:sp>
        <p:nvSpPr>
          <p:cNvPr id="20493" name="TextBox 14"/>
          <p:cNvSpPr txBox="1">
            <a:spLocks noChangeArrowheads="1"/>
          </p:cNvSpPr>
          <p:nvPr/>
        </p:nvSpPr>
        <p:spPr bwMode="auto">
          <a:xfrm>
            <a:off x="5334000" y="3886200"/>
            <a:ext cx="4921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/>
              <a:t>bin</a:t>
            </a:r>
          </a:p>
        </p:txBody>
      </p:sp>
      <p:sp>
        <p:nvSpPr>
          <p:cNvPr id="20494" name="TextBox 15"/>
          <p:cNvSpPr txBox="1">
            <a:spLocks noChangeArrowheads="1"/>
          </p:cNvSpPr>
          <p:nvPr/>
        </p:nvSpPr>
        <p:spPr bwMode="auto">
          <a:xfrm>
            <a:off x="6400800" y="3886200"/>
            <a:ext cx="1841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20495" name="TextBox 17"/>
          <p:cNvSpPr txBox="1">
            <a:spLocks noChangeArrowheads="1"/>
          </p:cNvSpPr>
          <p:nvPr/>
        </p:nvSpPr>
        <p:spPr bwMode="auto">
          <a:xfrm>
            <a:off x="6400800" y="3657600"/>
            <a:ext cx="4413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/>
              <a:t>n1</a:t>
            </a:r>
          </a:p>
        </p:txBody>
      </p:sp>
      <p:sp>
        <p:nvSpPr>
          <p:cNvPr id="20496" name="TextBox 18"/>
          <p:cNvSpPr txBox="1">
            <a:spLocks noChangeArrowheads="1"/>
          </p:cNvSpPr>
          <p:nvPr/>
        </p:nvSpPr>
        <p:spPr bwMode="auto">
          <a:xfrm>
            <a:off x="7620000" y="3505200"/>
            <a:ext cx="4413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/>
              <a:t>n2</a:t>
            </a:r>
          </a:p>
        </p:txBody>
      </p:sp>
      <p:cxnSp>
        <p:nvCxnSpPr>
          <p:cNvPr id="21" name="Straight Connector 20"/>
          <p:cNvCxnSpPr/>
          <p:nvPr/>
        </p:nvCxnSpPr>
        <p:spPr>
          <a:xfrm rot="5400000" flipH="1" flipV="1">
            <a:off x="7962900" y="3619500"/>
            <a:ext cx="11113" cy="54451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9271486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c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634</TotalTime>
  <Words>812</Words>
  <Application>Microsoft Office PowerPoint</Application>
  <PresentationFormat>On-screen Show (4:3)</PresentationFormat>
  <Paragraphs>151</Paragraphs>
  <Slides>17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Civic</vt:lpstr>
      <vt:lpstr>Hardware Description Language</vt:lpstr>
      <vt:lpstr>Hwk4: see your email/ublearns</vt:lpstr>
      <vt:lpstr>Hardware Description Language</vt:lpstr>
      <vt:lpstr>HDL (contd.)</vt:lpstr>
      <vt:lpstr>Verilog</vt:lpstr>
      <vt:lpstr>Verilog </vt:lpstr>
      <vt:lpstr>Verilog Design Concept</vt:lpstr>
      <vt:lpstr>Primitives</vt:lpstr>
      <vt:lpstr>Example</vt:lpstr>
      <vt:lpstr>Assign</vt:lpstr>
      <vt:lpstr>Lets get the Verilog module for this circuit</vt:lpstr>
      <vt:lpstr>Solutions using “assign” and “wire”</vt:lpstr>
      <vt:lpstr>Module abc in vabc</vt:lpstr>
      <vt:lpstr>Module Definition + Gate Level Diagram</vt:lpstr>
      <vt:lpstr>Verilog Module Example</vt:lpstr>
      <vt:lpstr>Net component (connectors)</vt:lpstr>
      <vt:lpstr>Register Types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Hardware Description Language</dc:title>
  <dc:creator>bina</dc:creator>
  <cp:lastModifiedBy>bina</cp:lastModifiedBy>
  <cp:revision>7</cp:revision>
  <dcterms:created xsi:type="dcterms:W3CDTF">2013-09-26T14:06:41Z</dcterms:created>
  <dcterms:modified xsi:type="dcterms:W3CDTF">2013-09-27T01:15:59Z</dcterms:modified>
</cp:coreProperties>
</file>