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4"/>
  </p:notesMasterIdLst>
  <p:sldIdLst>
    <p:sldId id="256" r:id="rId2"/>
    <p:sldId id="290" r:id="rId3"/>
    <p:sldId id="282" r:id="rId4"/>
    <p:sldId id="283" r:id="rId5"/>
    <p:sldId id="295" r:id="rId6"/>
    <p:sldId id="289" r:id="rId7"/>
    <p:sldId id="281" r:id="rId8"/>
    <p:sldId id="284" r:id="rId9"/>
    <p:sldId id="292" r:id="rId10"/>
    <p:sldId id="293" r:id="rId11"/>
    <p:sldId id="259" r:id="rId12"/>
    <p:sldId id="261" r:id="rId13"/>
    <p:sldId id="262" r:id="rId14"/>
    <p:sldId id="260" r:id="rId15"/>
    <p:sldId id="263" r:id="rId16"/>
    <p:sldId id="268" r:id="rId17"/>
    <p:sldId id="285" r:id="rId18"/>
    <p:sldId id="286" r:id="rId19"/>
    <p:sldId id="287" r:id="rId20"/>
    <p:sldId id="288" r:id="rId21"/>
    <p:sldId id="294" r:id="rId22"/>
    <p:sldId id="29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010" autoAdjust="0"/>
  </p:normalViewPr>
  <p:slideViewPr>
    <p:cSldViewPr>
      <p:cViewPr varScale="1">
        <p:scale>
          <a:sx n="65" d="100"/>
          <a:sy n="65" d="100"/>
        </p:scale>
        <p:origin x="1536" y="48"/>
      </p:cViewPr>
      <p:guideLst>
        <p:guide orient="horz" pos="2160"/>
        <p:guide pos="2880"/>
      </p:guideLst>
    </p:cSldViewPr>
  </p:slideViewPr>
  <p:outlineViewPr>
    <p:cViewPr>
      <p:scale>
        <a:sx n="33" d="100"/>
        <a:sy n="33" d="100"/>
      </p:scale>
      <p:origin x="0" y="-23860"/>
    </p:cViewPr>
  </p:outlineViewPr>
  <p:notesTextViewPr>
    <p:cViewPr>
      <p:scale>
        <a:sx n="100" d="100"/>
        <a:sy n="100" d="100"/>
      </p:scale>
      <p:origin x="0" y="0"/>
    </p:cViewPr>
  </p:notesTextViewPr>
  <p:sorterViewPr>
    <p:cViewPr>
      <p:scale>
        <a:sx n="66" d="100"/>
        <a:sy n="66" d="100"/>
      </p:scale>
      <p:origin x="0" y="-21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Top</a:t>
            </a:r>
            <a:r>
              <a:rPr lang="en-US" baseline="0" dirty="0"/>
              <a:t> ten largest databases (2007)</a:t>
            </a:r>
          </a:p>
          <a:p>
            <a:pPr>
              <a:defRPr/>
            </a:pPr>
            <a:endParaRPr lang="en-US" dirty="0"/>
          </a:p>
        </c:rich>
      </c:tx>
      <c:layout>
        <c:manualLayout>
          <c:xMode val="edge"/>
          <c:yMode val="edge"/>
          <c:x val="0.17003962004749407"/>
          <c:y val="0.50793650793650791"/>
        </c:manualLayout>
      </c:layout>
      <c:overlay val="0"/>
    </c:title>
    <c:autoTitleDeleted val="0"/>
    <c:plotArea>
      <c:layout/>
      <c:barChart>
        <c:barDir val="col"/>
        <c:grouping val="clustered"/>
        <c:varyColors val="0"/>
        <c:ser>
          <c:idx val="0"/>
          <c:order val="0"/>
          <c:tx>
            <c:strRef>
              <c:f>Sheet1!$B$1</c:f>
              <c:strCache>
                <c:ptCount val="1"/>
                <c:pt idx="0">
                  <c:v>Terabytes</c:v>
                </c:pt>
              </c:strCache>
            </c:strRef>
          </c:tx>
          <c:invertIfNegative val="0"/>
          <c:cat>
            <c:strRef>
              <c:f>Sheet1!$A$2:$A$11</c:f>
              <c:strCache>
                <c:ptCount val="10"/>
                <c:pt idx="0">
                  <c:v>LOC</c:v>
                </c:pt>
                <c:pt idx="1">
                  <c:v>CIA</c:v>
                </c:pt>
                <c:pt idx="2">
                  <c:v>Amazon</c:v>
                </c:pt>
                <c:pt idx="3">
                  <c:v>YOUTube</c:v>
                </c:pt>
                <c:pt idx="4">
                  <c:v>ChoicePt</c:v>
                </c:pt>
                <c:pt idx="5">
                  <c:v>Sprint</c:v>
                </c:pt>
                <c:pt idx="6">
                  <c:v>Google</c:v>
                </c:pt>
                <c:pt idx="7">
                  <c:v>AT&amp;T</c:v>
                </c:pt>
                <c:pt idx="8">
                  <c:v>NERSC</c:v>
                </c:pt>
                <c:pt idx="9">
                  <c:v>Climate</c:v>
                </c:pt>
              </c:strCache>
            </c:strRef>
          </c:cat>
          <c:val>
            <c:numRef>
              <c:f>Sheet1!$B$2:$B$11</c:f>
              <c:numCache>
                <c:formatCode>General</c:formatCode>
                <c:ptCount val="10"/>
                <c:pt idx="0">
                  <c:v>26</c:v>
                </c:pt>
                <c:pt idx="1">
                  <c:v>35</c:v>
                </c:pt>
                <c:pt idx="2">
                  <c:v>46</c:v>
                </c:pt>
                <c:pt idx="3">
                  <c:v>200</c:v>
                </c:pt>
                <c:pt idx="4">
                  <c:v>250</c:v>
                </c:pt>
                <c:pt idx="5">
                  <c:v>270</c:v>
                </c:pt>
                <c:pt idx="6">
                  <c:v>300</c:v>
                </c:pt>
                <c:pt idx="7">
                  <c:v>343</c:v>
                </c:pt>
                <c:pt idx="8">
                  <c:v>2800</c:v>
                </c:pt>
                <c:pt idx="9">
                  <c:v>6000</c:v>
                </c:pt>
              </c:numCache>
            </c:numRef>
          </c:val>
        </c:ser>
        <c:dLbls>
          <c:showLegendKey val="0"/>
          <c:showVal val="0"/>
          <c:showCatName val="0"/>
          <c:showSerName val="0"/>
          <c:showPercent val="0"/>
          <c:showBubbleSize val="0"/>
        </c:dLbls>
        <c:gapWidth val="150"/>
        <c:axId val="663257024"/>
        <c:axId val="663254304"/>
      </c:barChart>
      <c:catAx>
        <c:axId val="663257024"/>
        <c:scaling>
          <c:orientation val="minMax"/>
        </c:scaling>
        <c:delete val="0"/>
        <c:axPos val="b"/>
        <c:numFmt formatCode="General" sourceLinked="0"/>
        <c:majorTickMark val="out"/>
        <c:minorTickMark val="none"/>
        <c:tickLblPos val="nextTo"/>
        <c:crossAx val="663254304"/>
        <c:crosses val="autoZero"/>
        <c:auto val="1"/>
        <c:lblAlgn val="ctr"/>
        <c:lblOffset val="100"/>
        <c:noMultiLvlLbl val="0"/>
      </c:catAx>
      <c:valAx>
        <c:axId val="663254304"/>
        <c:scaling>
          <c:orientation val="minMax"/>
        </c:scaling>
        <c:delete val="0"/>
        <c:axPos val="l"/>
        <c:majorGridlines/>
        <c:numFmt formatCode="General" sourceLinked="1"/>
        <c:majorTickMark val="out"/>
        <c:minorTickMark val="none"/>
        <c:tickLblPos val="nextTo"/>
        <c:crossAx val="663257024"/>
        <c:crosses val="autoZero"/>
        <c:crossBetween val="between"/>
      </c:valAx>
    </c:plotArea>
    <c:legend>
      <c:legendPos val="r"/>
      <c:layout>
        <c:manualLayout>
          <c:xMode val="edge"/>
          <c:yMode val="edge"/>
          <c:x val="1.0289713785776812E-2"/>
          <c:y val="0.39859350914469027"/>
          <c:w val="9.6059492563429577E-2"/>
          <c:h val="4.5140815731366912E-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dirty="0"/>
              <a:t>Top</a:t>
            </a:r>
            <a:r>
              <a:rPr lang="en-US" baseline="0" dirty="0"/>
              <a:t> ten largest databases (2007)</a:t>
            </a:r>
          </a:p>
          <a:p>
            <a:pPr>
              <a:defRPr/>
            </a:pPr>
            <a:endParaRPr lang="en-US" dirty="0"/>
          </a:p>
        </c:rich>
      </c:tx>
      <c:layout>
        <c:manualLayout>
          <c:xMode val="edge"/>
          <c:yMode val="edge"/>
          <c:x val="0.19861104861892265"/>
          <c:y val="0.62063492063492076"/>
        </c:manualLayout>
      </c:layout>
      <c:overlay val="0"/>
    </c:title>
    <c:autoTitleDeleted val="0"/>
    <c:plotArea>
      <c:layout/>
      <c:barChart>
        <c:barDir val="col"/>
        <c:grouping val="clustered"/>
        <c:varyColors val="0"/>
        <c:ser>
          <c:idx val="0"/>
          <c:order val="0"/>
          <c:tx>
            <c:strRef>
              <c:f>Sheet1!$B$1</c:f>
              <c:strCache>
                <c:ptCount val="1"/>
                <c:pt idx="0">
                  <c:v>Terabytes</c:v>
                </c:pt>
              </c:strCache>
            </c:strRef>
          </c:tx>
          <c:invertIfNegative val="0"/>
          <c:cat>
            <c:strRef>
              <c:f>Sheet1!$A$2:$A$11</c:f>
              <c:strCache>
                <c:ptCount val="10"/>
                <c:pt idx="0">
                  <c:v>LOC</c:v>
                </c:pt>
                <c:pt idx="1">
                  <c:v>CIA</c:v>
                </c:pt>
                <c:pt idx="2">
                  <c:v>Amazon</c:v>
                </c:pt>
                <c:pt idx="3">
                  <c:v>YOUTube</c:v>
                </c:pt>
                <c:pt idx="4">
                  <c:v>ChoicePt</c:v>
                </c:pt>
                <c:pt idx="5">
                  <c:v>Sprint</c:v>
                </c:pt>
                <c:pt idx="6">
                  <c:v>Google</c:v>
                </c:pt>
                <c:pt idx="7">
                  <c:v>AT&amp;T</c:v>
                </c:pt>
                <c:pt idx="8">
                  <c:v>NERSC</c:v>
                </c:pt>
                <c:pt idx="9">
                  <c:v>Climate</c:v>
                </c:pt>
              </c:strCache>
            </c:strRef>
          </c:cat>
          <c:val>
            <c:numRef>
              <c:f>Sheet1!$B$2:$B$11</c:f>
              <c:numCache>
                <c:formatCode>General</c:formatCode>
                <c:ptCount val="10"/>
                <c:pt idx="0">
                  <c:v>26</c:v>
                </c:pt>
                <c:pt idx="1">
                  <c:v>35</c:v>
                </c:pt>
                <c:pt idx="2">
                  <c:v>46</c:v>
                </c:pt>
                <c:pt idx="3">
                  <c:v>200</c:v>
                </c:pt>
                <c:pt idx="4">
                  <c:v>250</c:v>
                </c:pt>
                <c:pt idx="5">
                  <c:v>270</c:v>
                </c:pt>
                <c:pt idx="6">
                  <c:v>300</c:v>
                </c:pt>
                <c:pt idx="7">
                  <c:v>343</c:v>
                </c:pt>
                <c:pt idx="8">
                  <c:v>2800</c:v>
                </c:pt>
                <c:pt idx="9">
                  <c:v>6000</c:v>
                </c:pt>
              </c:numCache>
            </c:numRef>
          </c:val>
        </c:ser>
        <c:dLbls>
          <c:showLegendKey val="0"/>
          <c:showVal val="0"/>
          <c:showCatName val="0"/>
          <c:showSerName val="0"/>
          <c:showPercent val="0"/>
          <c:showBubbleSize val="0"/>
        </c:dLbls>
        <c:gapWidth val="150"/>
        <c:axId val="663254848"/>
        <c:axId val="575668432"/>
      </c:barChart>
      <c:catAx>
        <c:axId val="663254848"/>
        <c:scaling>
          <c:orientation val="minMax"/>
        </c:scaling>
        <c:delete val="0"/>
        <c:axPos val="b"/>
        <c:numFmt formatCode="General" sourceLinked="0"/>
        <c:majorTickMark val="out"/>
        <c:minorTickMark val="none"/>
        <c:tickLblPos val="nextTo"/>
        <c:crossAx val="575668432"/>
        <c:crosses val="autoZero"/>
        <c:auto val="1"/>
        <c:lblAlgn val="ctr"/>
        <c:lblOffset val="100"/>
        <c:noMultiLvlLbl val="0"/>
      </c:catAx>
      <c:valAx>
        <c:axId val="575668432"/>
        <c:scaling>
          <c:orientation val="minMax"/>
        </c:scaling>
        <c:delete val="0"/>
        <c:axPos val="l"/>
        <c:majorGridlines/>
        <c:numFmt formatCode="General" sourceLinked="1"/>
        <c:majorTickMark val="out"/>
        <c:minorTickMark val="none"/>
        <c:tickLblPos val="nextTo"/>
        <c:crossAx val="663254848"/>
        <c:crosses val="autoZero"/>
        <c:crossBetween val="between"/>
      </c:valAx>
    </c:plotArea>
    <c:legend>
      <c:legendPos val="r"/>
      <c:layout>
        <c:manualLayout>
          <c:xMode val="edge"/>
          <c:yMode val="edge"/>
          <c:x val="0"/>
          <c:y val="0.52293213348331458"/>
          <c:w val="9.6059492563429577E-2"/>
          <c:h val="4.5140815731366912E-2"/>
        </c:manualLayout>
      </c:layout>
      <c:overlay val="0"/>
    </c:legend>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4A960-1215-4366-8ED4-61AE474A181A}" type="doc">
      <dgm:prSet loTypeId="urn:microsoft.com/office/officeart/2005/8/layout/pyramid1" loCatId="pyramid" qsTypeId="urn:microsoft.com/office/officeart/2005/8/quickstyle/3d5" qsCatId="3D" csTypeId="urn:microsoft.com/office/officeart/2005/8/colors/accent1_2" csCatId="accent1" phldr="1"/>
      <dgm:spPr/>
      <dgm:t>
        <a:bodyPr/>
        <a:lstStyle/>
        <a:p>
          <a:endParaRPr lang="en-US"/>
        </a:p>
      </dgm:t>
    </dgm:pt>
    <dgm:pt modelId="{5CF81E18-FE3D-43EA-A8FC-7E3317300B24}">
      <dgm:prSet/>
      <dgm:spPr/>
      <dgm:t>
        <a:bodyPr/>
        <a:lstStyle/>
        <a:p>
          <a:pPr rtl="0"/>
          <a:r>
            <a:rPr lang="en-US" dirty="0" smtClean="0"/>
            <a:t>Single-core</a:t>
          </a:r>
          <a:endParaRPr lang="en-US" dirty="0"/>
        </a:p>
      </dgm:t>
    </dgm:pt>
    <dgm:pt modelId="{F10DE51F-11B4-491A-8811-D4C980D8E6DD}" type="parTrans" cxnId="{D0DE58BD-F6CF-4390-B36F-E2BD78C8315F}">
      <dgm:prSet/>
      <dgm:spPr/>
      <dgm:t>
        <a:bodyPr/>
        <a:lstStyle/>
        <a:p>
          <a:endParaRPr lang="en-US"/>
        </a:p>
      </dgm:t>
    </dgm:pt>
    <dgm:pt modelId="{544A819E-8E17-4AFF-973C-ADBC65E4E61E}" type="sibTrans" cxnId="{D0DE58BD-F6CF-4390-B36F-E2BD78C8315F}">
      <dgm:prSet/>
      <dgm:spPr/>
      <dgm:t>
        <a:bodyPr/>
        <a:lstStyle/>
        <a:p>
          <a:endParaRPr lang="en-US"/>
        </a:p>
      </dgm:t>
    </dgm:pt>
    <dgm:pt modelId="{812AFBC5-0E21-4396-86BE-2A961FE17EE8}">
      <dgm:prSet custT="1"/>
      <dgm:spPr/>
      <dgm:t>
        <a:bodyPr/>
        <a:lstStyle/>
        <a:p>
          <a:pPr rtl="0"/>
          <a:r>
            <a:rPr lang="en-US" sz="1400" b="1" dirty="0" smtClean="0"/>
            <a:t>Single-core, single processor</a:t>
          </a:r>
          <a:endParaRPr lang="en-US" sz="1400" b="1" dirty="0"/>
        </a:p>
      </dgm:t>
    </dgm:pt>
    <dgm:pt modelId="{E775EB4C-DA17-40C9-9D32-DD7CEB4BB649}" type="parTrans" cxnId="{2316D752-DD0C-4DD2-B3F2-21FFA17445AF}">
      <dgm:prSet/>
      <dgm:spPr/>
      <dgm:t>
        <a:bodyPr/>
        <a:lstStyle/>
        <a:p>
          <a:endParaRPr lang="en-US"/>
        </a:p>
      </dgm:t>
    </dgm:pt>
    <dgm:pt modelId="{ACF1C97E-1B53-4C37-AE6F-1E77BACC087C}" type="sibTrans" cxnId="{2316D752-DD0C-4DD2-B3F2-21FFA17445AF}">
      <dgm:prSet/>
      <dgm:spPr/>
      <dgm:t>
        <a:bodyPr/>
        <a:lstStyle/>
        <a:p>
          <a:endParaRPr lang="en-US"/>
        </a:p>
      </dgm:t>
    </dgm:pt>
    <dgm:pt modelId="{5CCCC9BB-1155-4C7C-A86B-4200A316398B}">
      <dgm:prSet custT="1"/>
      <dgm:spPr/>
      <dgm:t>
        <a:bodyPr/>
        <a:lstStyle/>
        <a:p>
          <a:pPr rtl="0"/>
          <a:r>
            <a:rPr lang="en-US" sz="1400" b="1" dirty="0" smtClean="0"/>
            <a:t>Single-core, multi-processor</a:t>
          </a:r>
          <a:endParaRPr lang="en-US" sz="1400" b="1" dirty="0"/>
        </a:p>
      </dgm:t>
    </dgm:pt>
    <dgm:pt modelId="{E15CE5D2-72AB-4FF5-A106-20D4302732F7}" type="parTrans" cxnId="{1CFD3BF7-3EC2-48B9-B920-092255477AA7}">
      <dgm:prSet/>
      <dgm:spPr/>
      <dgm:t>
        <a:bodyPr/>
        <a:lstStyle/>
        <a:p>
          <a:endParaRPr lang="en-US"/>
        </a:p>
      </dgm:t>
    </dgm:pt>
    <dgm:pt modelId="{0A887544-7981-4395-8AD9-377DAF4B6F1F}" type="sibTrans" cxnId="{1CFD3BF7-3EC2-48B9-B920-092255477AA7}">
      <dgm:prSet/>
      <dgm:spPr/>
      <dgm:t>
        <a:bodyPr/>
        <a:lstStyle/>
        <a:p>
          <a:endParaRPr lang="en-US"/>
        </a:p>
      </dgm:t>
    </dgm:pt>
    <dgm:pt modelId="{C6D7C83A-D6A3-4537-A42F-0825C963AFE4}">
      <dgm:prSet/>
      <dgm:spPr/>
      <dgm:t>
        <a:bodyPr/>
        <a:lstStyle/>
        <a:p>
          <a:pPr rtl="0"/>
          <a:r>
            <a:rPr lang="en-US" dirty="0" smtClean="0"/>
            <a:t>Multi-core</a:t>
          </a:r>
          <a:endParaRPr lang="en-US" dirty="0"/>
        </a:p>
      </dgm:t>
    </dgm:pt>
    <dgm:pt modelId="{8D29028F-9614-4922-A3B9-C1825D29728C}" type="parTrans" cxnId="{E928E27C-8A61-450E-8167-BF3E06CC8498}">
      <dgm:prSet/>
      <dgm:spPr/>
      <dgm:t>
        <a:bodyPr/>
        <a:lstStyle/>
        <a:p>
          <a:endParaRPr lang="en-US"/>
        </a:p>
      </dgm:t>
    </dgm:pt>
    <dgm:pt modelId="{1C25A5E6-E8D6-4394-B4BA-BD5C0E229799}" type="sibTrans" cxnId="{E928E27C-8A61-450E-8167-BF3E06CC8498}">
      <dgm:prSet/>
      <dgm:spPr/>
      <dgm:t>
        <a:bodyPr/>
        <a:lstStyle/>
        <a:p>
          <a:endParaRPr lang="en-US"/>
        </a:p>
      </dgm:t>
    </dgm:pt>
    <dgm:pt modelId="{E8EEA71C-68AE-4424-AEA0-39F3AD9DEADB}">
      <dgm:prSet custT="1"/>
      <dgm:spPr/>
      <dgm:t>
        <a:bodyPr/>
        <a:lstStyle/>
        <a:p>
          <a:pPr rtl="0"/>
          <a:r>
            <a:rPr lang="en-US" sz="1400" b="1" dirty="0" smtClean="0"/>
            <a:t>Multi-core, single processor</a:t>
          </a:r>
          <a:endParaRPr lang="en-US" sz="1400" b="1" dirty="0"/>
        </a:p>
      </dgm:t>
    </dgm:pt>
    <dgm:pt modelId="{6D0EB2D1-AAE5-47FE-91B7-59A8ED863B56}" type="parTrans" cxnId="{D337EA3B-1F69-4837-BF45-25EF19AA6372}">
      <dgm:prSet/>
      <dgm:spPr/>
      <dgm:t>
        <a:bodyPr/>
        <a:lstStyle/>
        <a:p>
          <a:endParaRPr lang="en-US"/>
        </a:p>
      </dgm:t>
    </dgm:pt>
    <dgm:pt modelId="{7523EB61-4E2E-41FC-AF03-7A6C38D92ABF}" type="sibTrans" cxnId="{D337EA3B-1F69-4837-BF45-25EF19AA6372}">
      <dgm:prSet/>
      <dgm:spPr/>
      <dgm:t>
        <a:bodyPr/>
        <a:lstStyle/>
        <a:p>
          <a:endParaRPr lang="en-US"/>
        </a:p>
      </dgm:t>
    </dgm:pt>
    <dgm:pt modelId="{4AFA1815-C028-4AEC-A2FF-6FF6DCF5081A}">
      <dgm:prSet custT="1"/>
      <dgm:spPr/>
      <dgm:t>
        <a:bodyPr/>
        <a:lstStyle/>
        <a:p>
          <a:pPr rtl="0"/>
          <a:r>
            <a:rPr lang="en-US" sz="1400" b="1" dirty="0" smtClean="0"/>
            <a:t>Multi-core, multi-processor</a:t>
          </a:r>
          <a:endParaRPr lang="en-US" sz="1400" b="1" dirty="0"/>
        </a:p>
      </dgm:t>
    </dgm:pt>
    <dgm:pt modelId="{3486106C-F93C-4215-8498-C5C61315A674}" type="parTrans" cxnId="{3FFBA289-D4C0-4375-B690-1D46DF94DDCD}">
      <dgm:prSet/>
      <dgm:spPr/>
      <dgm:t>
        <a:bodyPr/>
        <a:lstStyle/>
        <a:p>
          <a:endParaRPr lang="en-US"/>
        </a:p>
      </dgm:t>
    </dgm:pt>
    <dgm:pt modelId="{39485860-D1BA-4E8A-A715-AAED1025C9AB}" type="sibTrans" cxnId="{3FFBA289-D4C0-4375-B690-1D46DF94DDCD}">
      <dgm:prSet/>
      <dgm:spPr/>
      <dgm:t>
        <a:bodyPr/>
        <a:lstStyle/>
        <a:p>
          <a:endParaRPr lang="en-US"/>
        </a:p>
      </dgm:t>
    </dgm:pt>
    <dgm:pt modelId="{4C3B23DD-4688-46B9-836F-999E26315EC3}">
      <dgm:prSet/>
      <dgm:spPr/>
      <dgm:t>
        <a:bodyPr/>
        <a:lstStyle/>
        <a:p>
          <a:pPr rtl="0"/>
          <a:r>
            <a:rPr lang="en-US" dirty="0" smtClean="0"/>
            <a:t>Cluster</a:t>
          </a:r>
          <a:endParaRPr lang="en-US" dirty="0"/>
        </a:p>
      </dgm:t>
    </dgm:pt>
    <dgm:pt modelId="{4DD53096-2BDD-41B0-BA2A-793C31B3DC36}" type="parTrans" cxnId="{36B6EA67-2306-429B-956F-AE341CA0CA94}">
      <dgm:prSet/>
      <dgm:spPr/>
      <dgm:t>
        <a:bodyPr/>
        <a:lstStyle/>
        <a:p>
          <a:endParaRPr lang="en-US"/>
        </a:p>
      </dgm:t>
    </dgm:pt>
    <dgm:pt modelId="{98DB7D58-ECFF-4220-B25D-DF587ADCE8C3}" type="sibTrans" cxnId="{36B6EA67-2306-429B-956F-AE341CA0CA94}">
      <dgm:prSet/>
      <dgm:spPr/>
      <dgm:t>
        <a:bodyPr/>
        <a:lstStyle/>
        <a:p>
          <a:endParaRPr lang="en-US"/>
        </a:p>
      </dgm:t>
    </dgm:pt>
    <dgm:pt modelId="{36946566-1E2F-4A33-84CE-3EB65C8990CF}">
      <dgm:prSet custT="1"/>
      <dgm:spPr/>
      <dgm:t>
        <a:bodyPr/>
        <a:lstStyle/>
        <a:p>
          <a:pPr rtl="0"/>
          <a:r>
            <a:rPr lang="en-US" sz="1200" b="0" dirty="0" smtClean="0"/>
            <a:t>Cluster of processors (single or multi-core) with shared memory</a:t>
          </a:r>
          <a:endParaRPr lang="en-US" sz="1200" b="0" dirty="0"/>
        </a:p>
      </dgm:t>
    </dgm:pt>
    <dgm:pt modelId="{E35536B8-A491-4344-9AE2-D88794D452B5}" type="parTrans" cxnId="{1CA471EA-D208-4170-BC2A-31A7A33F811F}">
      <dgm:prSet/>
      <dgm:spPr/>
      <dgm:t>
        <a:bodyPr/>
        <a:lstStyle/>
        <a:p>
          <a:endParaRPr lang="en-US"/>
        </a:p>
      </dgm:t>
    </dgm:pt>
    <dgm:pt modelId="{8E361275-483F-403A-B7EF-F0B59785B910}" type="sibTrans" cxnId="{1CA471EA-D208-4170-BC2A-31A7A33F811F}">
      <dgm:prSet/>
      <dgm:spPr/>
      <dgm:t>
        <a:bodyPr/>
        <a:lstStyle/>
        <a:p>
          <a:endParaRPr lang="en-US"/>
        </a:p>
      </dgm:t>
    </dgm:pt>
    <dgm:pt modelId="{57D965AA-8BF2-4963-A3D5-154C2F7E6A59}">
      <dgm:prSet custT="1"/>
      <dgm:spPr/>
      <dgm:t>
        <a:bodyPr/>
        <a:lstStyle/>
        <a:p>
          <a:pPr rtl="0"/>
          <a:r>
            <a:rPr lang="en-US" sz="1200" b="0" dirty="0" smtClean="0"/>
            <a:t>Cluster of processors with distributed memory</a:t>
          </a:r>
          <a:endParaRPr lang="en-US" sz="1200" b="0" dirty="0"/>
        </a:p>
      </dgm:t>
    </dgm:pt>
    <dgm:pt modelId="{EA6DE68C-9546-4BA9-A28C-547246D95857}" type="parTrans" cxnId="{D81063EA-7D2E-4B83-B29A-6EFA4E4BC08D}">
      <dgm:prSet/>
      <dgm:spPr/>
      <dgm:t>
        <a:bodyPr/>
        <a:lstStyle/>
        <a:p>
          <a:endParaRPr lang="en-US"/>
        </a:p>
      </dgm:t>
    </dgm:pt>
    <dgm:pt modelId="{5FCE0EE2-7375-495A-AE7A-8728701A8170}" type="sibTrans" cxnId="{D81063EA-7D2E-4B83-B29A-6EFA4E4BC08D}">
      <dgm:prSet/>
      <dgm:spPr/>
      <dgm:t>
        <a:bodyPr/>
        <a:lstStyle/>
        <a:p>
          <a:endParaRPr lang="en-US"/>
        </a:p>
      </dgm:t>
    </dgm:pt>
    <dgm:pt modelId="{9553BCBB-7684-4345-B8FD-E8FCA7D16FE1}">
      <dgm:prSet/>
      <dgm:spPr/>
      <dgm:t>
        <a:bodyPr/>
        <a:lstStyle/>
        <a:p>
          <a:pPr rtl="0"/>
          <a:r>
            <a:rPr lang="en-US" dirty="0" smtClean="0"/>
            <a:t>Grid of clusters</a:t>
          </a:r>
          <a:endParaRPr lang="en-US" dirty="0"/>
        </a:p>
      </dgm:t>
    </dgm:pt>
    <dgm:pt modelId="{7BB0A092-0844-488D-953B-7E647F817171}" type="parTrans" cxnId="{0560C684-7ECB-4BC0-8DB7-6B6C5222F6FD}">
      <dgm:prSet/>
      <dgm:spPr/>
      <dgm:t>
        <a:bodyPr/>
        <a:lstStyle/>
        <a:p>
          <a:endParaRPr lang="en-US"/>
        </a:p>
      </dgm:t>
    </dgm:pt>
    <dgm:pt modelId="{4FE51CAE-A443-4890-8EA8-039D80D6E7EC}" type="sibTrans" cxnId="{0560C684-7ECB-4BC0-8DB7-6B6C5222F6FD}">
      <dgm:prSet/>
      <dgm:spPr/>
      <dgm:t>
        <a:bodyPr/>
        <a:lstStyle/>
        <a:p>
          <a:endParaRPr lang="en-US"/>
        </a:p>
      </dgm:t>
    </dgm:pt>
    <dgm:pt modelId="{B5EEE805-D100-483E-BE8C-B3D69415D918}">
      <dgm:prSet/>
      <dgm:spPr/>
      <dgm:t>
        <a:bodyPr/>
        <a:lstStyle/>
        <a:p>
          <a:pPr rtl="0"/>
          <a:r>
            <a:rPr lang="en-US" dirty="0" smtClean="0"/>
            <a:t>Embarrassingly parallel processing  </a:t>
          </a:r>
          <a:endParaRPr lang="en-US" dirty="0"/>
        </a:p>
      </dgm:t>
    </dgm:pt>
    <dgm:pt modelId="{588A7BD4-1D0F-439A-9304-4AE141075E98}" type="parTrans" cxnId="{BE96BE2D-101E-44CB-A64E-C63E2930431F}">
      <dgm:prSet/>
      <dgm:spPr/>
      <dgm:t>
        <a:bodyPr/>
        <a:lstStyle/>
        <a:p>
          <a:endParaRPr lang="en-US"/>
        </a:p>
      </dgm:t>
    </dgm:pt>
    <dgm:pt modelId="{2EA787B6-3EFB-4090-B3E5-FB082FFF9BD2}" type="sibTrans" cxnId="{BE96BE2D-101E-44CB-A64E-C63E2930431F}">
      <dgm:prSet/>
      <dgm:spPr/>
      <dgm:t>
        <a:bodyPr/>
        <a:lstStyle/>
        <a:p>
          <a:endParaRPr lang="en-US"/>
        </a:p>
      </dgm:t>
    </dgm:pt>
    <dgm:pt modelId="{E55AA7A1-A350-4F8E-8D91-6141D651C140}">
      <dgm:prSet/>
      <dgm:spPr>
        <a:solidFill>
          <a:schemeClr val="accent1">
            <a:lumMod val="20000"/>
            <a:lumOff val="80000"/>
          </a:schemeClr>
        </a:solidFill>
      </dgm:spPr>
      <dgm:t>
        <a:bodyPr/>
        <a:lstStyle/>
        <a:p>
          <a:pPr rtl="0"/>
          <a:r>
            <a:rPr lang="en-US" dirty="0" err="1" smtClean="0"/>
            <a:t>MapReduce</a:t>
          </a:r>
          <a:r>
            <a:rPr lang="en-US" dirty="0" smtClean="0"/>
            <a:t>, distributed file system</a:t>
          </a:r>
          <a:endParaRPr lang="en-US" dirty="0"/>
        </a:p>
      </dgm:t>
    </dgm:pt>
    <dgm:pt modelId="{0A69F08C-AB98-436C-AC4F-896EE6A8BFCE}" type="parTrans" cxnId="{66ED32CA-9D94-4DA8-9674-80CE99F0BA6A}">
      <dgm:prSet/>
      <dgm:spPr/>
      <dgm:t>
        <a:bodyPr/>
        <a:lstStyle/>
        <a:p>
          <a:endParaRPr lang="en-US"/>
        </a:p>
      </dgm:t>
    </dgm:pt>
    <dgm:pt modelId="{5D606EC6-203C-4D9E-B1B8-BF8D4A1CB822}" type="sibTrans" cxnId="{66ED32CA-9D94-4DA8-9674-80CE99F0BA6A}">
      <dgm:prSet/>
      <dgm:spPr/>
      <dgm:t>
        <a:bodyPr/>
        <a:lstStyle/>
        <a:p>
          <a:endParaRPr lang="en-US"/>
        </a:p>
      </dgm:t>
    </dgm:pt>
    <dgm:pt modelId="{02604432-3FC3-47E4-8A7B-BE3E4FC0C930}">
      <dgm:prSet/>
      <dgm:spPr/>
      <dgm:t>
        <a:bodyPr/>
        <a:lstStyle/>
        <a:p>
          <a:pPr rtl="0"/>
          <a:r>
            <a:rPr lang="en-US" dirty="0" smtClean="0"/>
            <a:t>Cloud computing</a:t>
          </a:r>
          <a:endParaRPr lang="en-US" dirty="0"/>
        </a:p>
      </dgm:t>
    </dgm:pt>
    <dgm:pt modelId="{DB5107C2-05A3-44B0-BEE0-0B101FAD9082}" type="parTrans" cxnId="{75B06A34-9690-4B75-9D94-5273B4E87906}">
      <dgm:prSet/>
      <dgm:spPr/>
      <dgm:t>
        <a:bodyPr/>
        <a:lstStyle/>
        <a:p>
          <a:endParaRPr lang="en-US"/>
        </a:p>
      </dgm:t>
    </dgm:pt>
    <dgm:pt modelId="{0BC7BE3B-F5E2-47C7-AB04-EF96ABE80885}" type="sibTrans" cxnId="{75B06A34-9690-4B75-9D94-5273B4E87906}">
      <dgm:prSet/>
      <dgm:spPr/>
      <dgm:t>
        <a:bodyPr/>
        <a:lstStyle/>
        <a:p>
          <a:endParaRPr lang="en-US"/>
        </a:p>
      </dgm:t>
    </dgm:pt>
    <dgm:pt modelId="{6EEECC17-F2D6-4F8C-B597-948D0341E91D}">
      <dgm:prSet custT="1"/>
      <dgm:spPr/>
      <dgm:t>
        <a:bodyPr/>
        <a:lstStyle/>
        <a:p>
          <a:pPr rtl="0"/>
          <a:endParaRPr lang="en-US" sz="1200" b="0" dirty="0"/>
        </a:p>
      </dgm:t>
    </dgm:pt>
    <dgm:pt modelId="{FEB76AA4-6D1E-44F6-82F9-CE9E8AB4EEB7}" type="parTrans" cxnId="{341C4891-C2B9-4DB9-A61C-27DE22E6E603}">
      <dgm:prSet/>
      <dgm:spPr/>
      <dgm:t>
        <a:bodyPr/>
        <a:lstStyle/>
        <a:p>
          <a:endParaRPr lang="en-US"/>
        </a:p>
      </dgm:t>
    </dgm:pt>
    <dgm:pt modelId="{82F7EA0D-CFC0-4A11-8502-95378FE3D13A}" type="sibTrans" cxnId="{341C4891-C2B9-4DB9-A61C-27DE22E6E603}">
      <dgm:prSet/>
      <dgm:spPr/>
      <dgm:t>
        <a:bodyPr/>
        <a:lstStyle/>
        <a:p>
          <a:endParaRPr lang="en-US"/>
        </a:p>
      </dgm:t>
    </dgm:pt>
    <dgm:pt modelId="{6ABF14D7-475F-447B-9A53-575F74916893}" type="pres">
      <dgm:prSet presAssocID="{FA54A960-1215-4366-8ED4-61AE474A181A}" presName="Name0" presStyleCnt="0">
        <dgm:presLayoutVars>
          <dgm:dir/>
          <dgm:animLvl val="lvl"/>
          <dgm:resizeHandles val="exact"/>
        </dgm:presLayoutVars>
      </dgm:prSet>
      <dgm:spPr/>
      <dgm:t>
        <a:bodyPr/>
        <a:lstStyle/>
        <a:p>
          <a:endParaRPr lang="en-US"/>
        </a:p>
      </dgm:t>
    </dgm:pt>
    <dgm:pt modelId="{FD057560-EB9D-4163-877E-EC6A8CF2C25F}" type="pres">
      <dgm:prSet presAssocID="{5CF81E18-FE3D-43EA-A8FC-7E3317300B24}" presName="Name8" presStyleCnt="0"/>
      <dgm:spPr/>
    </dgm:pt>
    <dgm:pt modelId="{2327EF0E-72E3-49AA-85BC-A37C6A9B00BF}" type="pres">
      <dgm:prSet presAssocID="{5CF81E18-FE3D-43EA-A8FC-7E3317300B24}" presName="acctBkgd" presStyleLbl="alignAcc1" presStyleIdx="0" presStyleCnt="3"/>
      <dgm:spPr/>
      <dgm:t>
        <a:bodyPr/>
        <a:lstStyle/>
        <a:p>
          <a:endParaRPr lang="en-US"/>
        </a:p>
      </dgm:t>
    </dgm:pt>
    <dgm:pt modelId="{B5FD5D8F-8560-4BDA-B0A3-50C548079610}" type="pres">
      <dgm:prSet presAssocID="{5CF81E18-FE3D-43EA-A8FC-7E3317300B24}" presName="acctTx" presStyleLbl="alignAcc1" presStyleIdx="0" presStyleCnt="3">
        <dgm:presLayoutVars>
          <dgm:bulletEnabled val="1"/>
        </dgm:presLayoutVars>
      </dgm:prSet>
      <dgm:spPr/>
      <dgm:t>
        <a:bodyPr/>
        <a:lstStyle/>
        <a:p>
          <a:endParaRPr lang="en-US"/>
        </a:p>
      </dgm:t>
    </dgm:pt>
    <dgm:pt modelId="{E6582123-D9A6-43F2-A536-8F3BF9E65845}" type="pres">
      <dgm:prSet presAssocID="{5CF81E18-FE3D-43EA-A8FC-7E3317300B24}" presName="level" presStyleLbl="node1" presStyleIdx="0" presStyleCnt="7">
        <dgm:presLayoutVars>
          <dgm:chMax val="1"/>
          <dgm:bulletEnabled val="1"/>
        </dgm:presLayoutVars>
      </dgm:prSet>
      <dgm:spPr/>
      <dgm:t>
        <a:bodyPr/>
        <a:lstStyle/>
        <a:p>
          <a:endParaRPr lang="en-US"/>
        </a:p>
      </dgm:t>
    </dgm:pt>
    <dgm:pt modelId="{EFF417E6-EF64-44D0-9192-4E8F12D53DD7}" type="pres">
      <dgm:prSet presAssocID="{5CF81E18-FE3D-43EA-A8FC-7E3317300B24}" presName="levelTx" presStyleLbl="revTx" presStyleIdx="0" presStyleCnt="0">
        <dgm:presLayoutVars>
          <dgm:chMax val="1"/>
          <dgm:bulletEnabled val="1"/>
        </dgm:presLayoutVars>
      </dgm:prSet>
      <dgm:spPr/>
      <dgm:t>
        <a:bodyPr/>
        <a:lstStyle/>
        <a:p>
          <a:endParaRPr lang="en-US"/>
        </a:p>
      </dgm:t>
    </dgm:pt>
    <dgm:pt modelId="{A27E09CF-84A2-434B-A7CB-F89DF3EDD337}" type="pres">
      <dgm:prSet presAssocID="{C6D7C83A-D6A3-4537-A42F-0825C963AFE4}" presName="Name8" presStyleCnt="0"/>
      <dgm:spPr/>
    </dgm:pt>
    <dgm:pt modelId="{E871F7FD-B157-4241-A05C-9CD7010D9ED7}" type="pres">
      <dgm:prSet presAssocID="{C6D7C83A-D6A3-4537-A42F-0825C963AFE4}" presName="acctBkgd" presStyleLbl="alignAcc1" presStyleIdx="1" presStyleCnt="3"/>
      <dgm:spPr/>
      <dgm:t>
        <a:bodyPr/>
        <a:lstStyle/>
        <a:p>
          <a:endParaRPr lang="en-US"/>
        </a:p>
      </dgm:t>
    </dgm:pt>
    <dgm:pt modelId="{9E1BD763-8EA6-4F63-B6C1-08A298547048}" type="pres">
      <dgm:prSet presAssocID="{C6D7C83A-D6A3-4537-A42F-0825C963AFE4}" presName="acctTx" presStyleLbl="alignAcc1" presStyleIdx="1" presStyleCnt="3">
        <dgm:presLayoutVars>
          <dgm:bulletEnabled val="1"/>
        </dgm:presLayoutVars>
      </dgm:prSet>
      <dgm:spPr/>
      <dgm:t>
        <a:bodyPr/>
        <a:lstStyle/>
        <a:p>
          <a:endParaRPr lang="en-US"/>
        </a:p>
      </dgm:t>
    </dgm:pt>
    <dgm:pt modelId="{6BE60179-5752-4405-BB84-C889651728B6}" type="pres">
      <dgm:prSet presAssocID="{C6D7C83A-D6A3-4537-A42F-0825C963AFE4}" presName="level" presStyleLbl="node1" presStyleIdx="1" presStyleCnt="7">
        <dgm:presLayoutVars>
          <dgm:chMax val="1"/>
          <dgm:bulletEnabled val="1"/>
        </dgm:presLayoutVars>
      </dgm:prSet>
      <dgm:spPr/>
      <dgm:t>
        <a:bodyPr/>
        <a:lstStyle/>
        <a:p>
          <a:endParaRPr lang="en-US"/>
        </a:p>
      </dgm:t>
    </dgm:pt>
    <dgm:pt modelId="{4F729894-BC49-4BAF-9F3D-FA97D6BC3299}" type="pres">
      <dgm:prSet presAssocID="{C6D7C83A-D6A3-4537-A42F-0825C963AFE4}" presName="levelTx" presStyleLbl="revTx" presStyleIdx="0" presStyleCnt="0">
        <dgm:presLayoutVars>
          <dgm:chMax val="1"/>
          <dgm:bulletEnabled val="1"/>
        </dgm:presLayoutVars>
      </dgm:prSet>
      <dgm:spPr/>
      <dgm:t>
        <a:bodyPr/>
        <a:lstStyle/>
        <a:p>
          <a:endParaRPr lang="en-US"/>
        </a:p>
      </dgm:t>
    </dgm:pt>
    <dgm:pt modelId="{0A2A6C87-7B43-4746-803B-BA335A10FB6D}" type="pres">
      <dgm:prSet presAssocID="{4C3B23DD-4688-46B9-836F-999E26315EC3}" presName="Name8" presStyleCnt="0"/>
      <dgm:spPr/>
    </dgm:pt>
    <dgm:pt modelId="{DAEAF672-49E3-495C-BFDD-B15045BEA09A}" type="pres">
      <dgm:prSet presAssocID="{4C3B23DD-4688-46B9-836F-999E26315EC3}" presName="acctBkgd" presStyleLbl="alignAcc1" presStyleIdx="2" presStyleCnt="3"/>
      <dgm:spPr/>
      <dgm:t>
        <a:bodyPr/>
        <a:lstStyle/>
        <a:p>
          <a:endParaRPr lang="en-US"/>
        </a:p>
      </dgm:t>
    </dgm:pt>
    <dgm:pt modelId="{097DE51B-D2C4-44DC-A257-2EF15C5CF7BA}" type="pres">
      <dgm:prSet presAssocID="{4C3B23DD-4688-46B9-836F-999E26315EC3}" presName="acctTx" presStyleLbl="alignAcc1" presStyleIdx="2" presStyleCnt="3">
        <dgm:presLayoutVars>
          <dgm:bulletEnabled val="1"/>
        </dgm:presLayoutVars>
      </dgm:prSet>
      <dgm:spPr/>
      <dgm:t>
        <a:bodyPr/>
        <a:lstStyle/>
        <a:p>
          <a:endParaRPr lang="en-US"/>
        </a:p>
      </dgm:t>
    </dgm:pt>
    <dgm:pt modelId="{994A12E3-E8C9-400F-A07A-2258A0E14964}" type="pres">
      <dgm:prSet presAssocID="{4C3B23DD-4688-46B9-836F-999E26315EC3}" presName="level" presStyleLbl="node1" presStyleIdx="2" presStyleCnt="7">
        <dgm:presLayoutVars>
          <dgm:chMax val="1"/>
          <dgm:bulletEnabled val="1"/>
        </dgm:presLayoutVars>
      </dgm:prSet>
      <dgm:spPr/>
      <dgm:t>
        <a:bodyPr/>
        <a:lstStyle/>
        <a:p>
          <a:endParaRPr lang="en-US"/>
        </a:p>
      </dgm:t>
    </dgm:pt>
    <dgm:pt modelId="{C2841B02-9977-4BCB-B913-DD2895232E7F}" type="pres">
      <dgm:prSet presAssocID="{4C3B23DD-4688-46B9-836F-999E26315EC3}" presName="levelTx" presStyleLbl="revTx" presStyleIdx="0" presStyleCnt="0">
        <dgm:presLayoutVars>
          <dgm:chMax val="1"/>
          <dgm:bulletEnabled val="1"/>
        </dgm:presLayoutVars>
      </dgm:prSet>
      <dgm:spPr/>
      <dgm:t>
        <a:bodyPr/>
        <a:lstStyle/>
        <a:p>
          <a:endParaRPr lang="en-US"/>
        </a:p>
      </dgm:t>
    </dgm:pt>
    <dgm:pt modelId="{7CFAC2DF-8E4A-45C1-9AA7-4AE92325A560}" type="pres">
      <dgm:prSet presAssocID="{9553BCBB-7684-4345-B8FD-E8FCA7D16FE1}" presName="Name8" presStyleCnt="0"/>
      <dgm:spPr/>
    </dgm:pt>
    <dgm:pt modelId="{8CE4AC21-127B-4F0E-B917-D6758919ADCC}" type="pres">
      <dgm:prSet presAssocID="{9553BCBB-7684-4345-B8FD-E8FCA7D16FE1}" presName="level" presStyleLbl="node1" presStyleIdx="3" presStyleCnt="7">
        <dgm:presLayoutVars>
          <dgm:chMax val="1"/>
          <dgm:bulletEnabled val="1"/>
        </dgm:presLayoutVars>
      </dgm:prSet>
      <dgm:spPr/>
      <dgm:t>
        <a:bodyPr/>
        <a:lstStyle/>
        <a:p>
          <a:endParaRPr lang="en-US"/>
        </a:p>
      </dgm:t>
    </dgm:pt>
    <dgm:pt modelId="{D5606362-D0E5-4FBF-81C6-7BD82EDBB370}" type="pres">
      <dgm:prSet presAssocID="{9553BCBB-7684-4345-B8FD-E8FCA7D16FE1}" presName="levelTx" presStyleLbl="revTx" presStyleIdx="0" presStyleCnt="0">
        <dgm:presLayoutVars>
          <dgm:chMax val="1"/>
          <dgm:bulletEnabled val="1"/>
        </dgm:presLayoutVars>
      </dgm:prSet>
      <dgm:spPr/>
      <dgm:t>
        <a:bodyPr/>
        <a:lstStyle/>
        <a:p>
          <a:endParaRPr lang="en-US"/>
        </a:p>
      </dgm:t>
    </dgm:pt>
    <dgm:pt modelId="{6020E371-D87A-46A8-BE62-7BE62EF3C24D}" type="pres">
      <dgm:prSet presAssocID="{B5EEE805-D100-483E-BE8C-B3D69415D918}" presName="Name8" presStyleCnt="0"/>
      <dgm:spPr/>
    </dgm:pt>
    <dgm:pt modelId="{2EDF1451-45FB-4337-B50C-68C7BB985FE7}" type="pres">
      <dgm:prSet presAssocID="{B5EEE805-D100-483E-BE8C-B3D69415D918}" presName="level" presStyleLbl="node1" presStyleIdx="4" presStyleCnt="7">
        <dgm:presLayoutVars>
          <dgm:chMax val="1"/>
          <dgm:bulletEnabled val="1"/>
        </dgm:presLayoutVars>
      </dgm:prSet>
      <dgm:spPr/>
      <dgm:t>
        <a:bodyPr/>
        <a:lstStyle/>
        <a:p>
          <a:endParaRPr lang="en-US"/>
        </a:p>
      </dgm:t>
    </dgm:pt>
    <dgm:pt modelId="{0D8ECC9A-5767-4C10-BE7A-E5CA52647E76}" type="pres">
      <dgm:prSet presAssocID="{B5EEE805-D100-483E-BE8C-B3D69415D918}" presName="levelTx" presStyleLbl="revTx" presStyleIdx="0" presStyleCnt="0">
        <dgm:presLayoutVars>
          <dgm:chMax val="1"/>
          <dgm:bulletEnabled val="1"/>
        </dgm:presLayoutVars>
      </dgm:prSet>
      <dgm:spPr/>
      <dgm:t>
        <a:bodyPr/>
        <a:lstStyle/>
        <a:p>
          <a:endParaRPr lang="en-US"/>
        </a:p>
      </dgm:t>
    </dgm:pt>
    <dgm:pt modelId="{31AED34F-930B-4879-9000-27B665B5DE0C}" type="pres">
      <dgm:prSet presAssocID="{E55AA7A1-A350-4F8E-8D91-6141D651C140}" presName="Name8" presStyleCnt="0"/>
      <dgm:spPr/>
    </dgm:pt>
    <dgm:pt modelId="{A93400CB-AF11-4EDD-B316-3BD3AA10777B}" type="pres">
      <dgm:prSet presAssocID="{E55AA7A1-A350-4F8E-8D91-6141D651C140}" presName="level" presStyleLbl="node1" presStyleIdx="5" presStyleCnt="7">
        <dgm:presLayoutVars>
          <dgm:chMax val="1"/>
          <dgm:bulletEnabled val="1"/>
        </dgm:presLayoutVars>
      </dgm:prSet>
      <dgm:spPr/>
      <dgm:t>
        <a:bodyPr/>
        <a:lstStyle/>
        <a:p>
          <a:endParaRPr lang="en-US"/>
        </a:p>
      </dgm:t>
    </dgm:pt>
    <dgm:pt modelId="{1E099C9F-0E4E-4D7F-81B3-9F05D8319199}" type="pres">
      <dgm:prSet presAssocID="{E55AA7A1-A350-4F8E-8D91-6141D651C140}" presName="levelTx" presStyleLbl="revTx" presStyleIdx="0" presStyleCnt="0">
        <dgm:presLayoutVars>
          <dgm:chMax val="1"/>
          <dgm:bulletEnabled val="1"/>
        </dgm:presLayoutVars>
      </dgm:prSet>
      <dgm:spPr/>
      <dgm:t>
        <a:bodyPr/>
        <a:lstStyle/>
        <a:p>
          <a:endParaRPr lang="en-US"/>
        </a:p>
      </dgm:t>
    </dgm:pt>
    <dgm:pt modelId="{BF985A64-D62A-46F9-B4BC-1E090DF260FF}" type="pres">
      <dgm:prSet presAssocID="{02604432-3FC3-47E4-8A7B-BE3E4FC0C930}" presName="Name8" presStyleCnt="0"/>
      <dgm:spPr/>
    </dgm:pt>
    <dgm:pt modelId="{ABA5C59B-E1C4-4D45-B179-1CF0529E7787}" type="pres">
      <dgm:prSet presAssocID="{02604432-3FC3-47E4-8A7B-BE3E4FC0C930}" presName="level" presStyleLbl="node1" presStyleIdx="6" presStyleCnt="7">
        <dgm:presLayoutVars>
          <dgm:chMax val="1"/>
          <dgm:bulletEnabled val="1"/>
        </dgm:presLayoutVars>
      </dgm:prSet>
      <dgm:spPr/>
      <dgm:t>
        <a:bodyPr/>
        <a:lstStyle/>
        <a:p>
          <a:endParaRPr lang="en-US"/>
        </a:p>
      </dgm:t>
    </dgm:pt>
    <dgm:pt modelId="{3DD10D75-D156-43AB-8445-C314BB968A88}" type="pres">
      <dgm:prSet presAssocID="{02604432-3FC3-47E4-8A7B-BE3E4FC0C930}" presName="levelTx" presStyleLbl="revTx" presStyleIdx="0" presStyleCnt="0">
        <dgm:presLayoutVars>
          <dgm:chMax val="1"/>
          <dgm:bulletEnabled val="1"/>
        </dgm:presLayoutVars>
      </dgm:prSet>
      <dgm:spPr/>
      <dgm:t>
        <a:bodyPr/>
        <a:lstStyle/>
        <a:p>
          <a:endParaRPr lang="en-US"/>
        </a:p>
      </dgm:t>
    </dgm:pt>
  </dgm:ptLst>
  <dgm:cxnLst>
    <dgm:cxn modelId="{F5984EBF-5C70-4F59-A631-15122D5EC7F5}" type="presOf" srcId="{E8EEA71C-68AE-4424-AEA0-39F3AD9DEADB}" destId="{9E1BD763-8EA6-4F63-B6C1-08A298547048}" srcOrd="1" destOrd="0" presId="urn:microsoft.com/office/officeart/2005/8/layout/pyramid1"/>
    <dgm:cxn modelId="{BE96BE2D-101E-44CB-A64E-C63E2930431F}" srcId="{FA54A960-1215-4366-8ED4-61AE474A181A}" destId="{B5EEE805-D100-483E-BE8C-B3D69415D918}" srcOrd="4" destOrd="0" parTransId="{588A7BD4-1D0F-439A-9304-4AE141075E98}" sibTransId="{2EA787B6-3EFB-4090-B3E5-FB082FFF9BD2}"/>
    <dgm:cxn modelId="{C2939DF0-CADC-4594-976C-0AD89BCCE0B1}" type="presOf" srcId="{6EEECC17-F2D6-4F8C-B597-948D0341E91D}" destId="{DAEAF672-49E3-495C-BFDD-B15045BEA09A}" srcOrd="0" destOrd="0" presId="urn:microsoft.com/office/officeart/2005/8/layout/pyramid1"/>
    <dgm:cxn modelId="{E6224C11-BC96-42EE-A528-C1D91C130127}" type="presOf" srcId="{6EEECC17-F2D6-4F8C-B597-948D0341E91D}" destId="{097DE51B-D2C4-44DC-A257-2EF15C5CF7BA}" srcOrd="1" destOrd="0" presId="urn:microsoft.com/office/officeart/2005/8/layout/pyramid1"/>
    <dgm:cxn modelId="{ABDA3786-1816-4FBD-852C-F4A17015E7E4}" type="presOf" srcId="{812AFBC5-0E21-4396-86BE-2A961FE17EE8}" destId="{2327EF0E-72E3-49AA-85BC-A37C6A9B00BF}" srcOrd="0" destOrd="0" presId="urn:microsoft.com/office/officeart/2005/8/layout/pyramid1"/>
    <dgm:cxn modelId="{F19857D4-CBC8-49A1-8454-7869D969D28F}" type="presOf" srcId="{5CF81E18-FE3D-43EA-A8FC-7E3317300B24}" destId="{E6582123-D9A6-43F2-A536-8F3BF9E65845}" srcOrd="0" destOrd="0" presId="urn:microsoft.com/office/officeart/2005/8/layout/pyramid1"/>
    <dgm:cxn modelId="{69EAC130-1163-4B0F-B188-A6A7F85B6B3C}" type="presOf" srcId="{02604432-3FC3-47E4-8A7B-BE3E4FC0C930}" destId="{ABA5C59B-E1C4-4D45-B179-1CF0529E7787}" srcOrd="0" destOrd="0" presId="urn:microsoft.com/office/officeart/2005/8/layout/pyramid1"/>
    <dgm:cxn modelId="{CC18FF33-99BD-457C-B1C5-3BC8E10DE414}" type="presOf" srcId="{36946566-1E2F-4A33-84CE-3EB65C8990CF}" destId="{097DE51B-D2C4-44DC-A257-2EF15C5CF7BA}" srcOrd="1" destOrd="1" presId="urn:microsoft.com/office/officeart/2005/8/layout/pyramid1"/>
    <dgm:cxn modelId="{E928E27C-8A61-450E-8167-BF3E06CC8498}" srcId="{FA54A960-1215-4366-8ED4-61AE474A181A}" destId="{C6D7C83A-D6A3-4537-A42F-0825C963AFE4}" srcOrd="1" destOrd="0" parTransId="{8D29028F-9614-4922-A3B9-C1825D29728C}" sibTransId="{1C25A5E6-E8D6-4394-B4BA-BD5C0E229799}"/>
    <dgm:cxn modelId="{44ECFF99-2A9C-435E-B997-431F0B598564}" type="presOf" srcId="{57D965AA-8BF2-4963-A3D5-154C2F7E6A59}" destId="{DAEAF672-49E3-495C-BFDD-B15045BEA09A}" srcOrd="0" destOrd="2" presId="urn:microsoft.com/office/officeart/2005/8/layout/pyramid1"/>
    <dgm:cxn modelId="{674C6587-43E8-4ECD-A43D-ACC658E63C12}" type="presOf" srcId="{B5EEE805-D100-483E-BE8C-B3D69415D918}" destId="{0D8ECC9A-5767-4C10-BE7A-E5CA52647E76}" srcOrd="1" destOrd="0" presId="urn:microsoft.com/office/officeart/2005/8/layout/pyramid1"/>
    <dgm:cxn modelId="{196E521E-57E9-4D99-94ED-A49ACAD5350F}" type="presOf" srcId="{02604432-3FC3-47E4-8A7B-BE3E4FC0C930}" destId="{3DD10D75-D156-43AB-8445-C314BB968A88}" srcOrd="1" destOrd="0" presId="urn:microsoft.com/office/officeart/2005/8/layout/pyramid1"/>
    <dgm:cxn modelId="{EF19BEEC-CE8C-49FE-BB35-ACA51DD98880}" type="presOf" srcId="{C6D7C83A-D6A3-4537-A42F-0825C963AFE4}" destId="{6BE60179-5752-4405-BB84-C889651728B6}" srcOrd="0" destOrd="0" presId="urn:microsoft.com/office/officeart/2005/8/layout/pyramid1"/>
    <dgm:cxn modelId="{2316D752-DD0C-4DD2-B3F2-21FFA17445AF}" srcId="{5CF81E18-FE3D-43EA-A8FC-7E3317300B24}" destId="{812AFBC5-0E21-4396-86BE-2A961FE17EE8}" srcOrd="0" destOrd="0" parTransId="{E775EB4C-DA17-40C9-9D32-DD7CEB4BB649}" sibTransId="{ACF1C97E-1B53-4C37-AE6F-1E77BACC087C}"/>
    <dgm:cxn modelId="{AE96B3AA-A24D-4D7D-8B17-E81B619F9CC3}" type="presOf" srcId="{5CCCC9BB-1155-4C7C-A86B-4200A316398B}" destId="{B5FD5D8F-8560-4BDA-B0A3-50C548079610}" srcOrd="1" destOrd="1" presId="urn:microsoft.com/office/officeart/2005/8/layout/pyramid1"/>
    <dgm:cxn modelId="{FCF9BD39-C9D3-45D4-9EBD-47D3E84B3F4A}" type="presOf" srcId="{9553BCBB-7684-4345-B8FD-E8FCA7D16FE1}" destId="{8CE4AC21-127B-4F0E-B917-D6758919ADCC}" srcOrd="0" destOrd="0" presId="urn:microsoft.com/office/officeart/2005/8/layout/pyramid1"/>
    <dgm:cxn modelId="{A2038F13-A78D-4CD6-9621-3DC2628F6854}" type="presOf" srcId="{9553BCBB-7684-4345-B8FD-E8FCA7D16FE1}" destId="{D5606362-D0E5-4FBF-81C6-7BD82EDBB370}" srcOrd="1" destOrd="0" presId="urn:microsoft.com/office/officeart/2005/8/layout/pyramid1"/>
    <dgm:cxn modelId="{4DDE37F1-25C7-4ACE-8DA7-7431DB64EA16}" type="presOf" srcId="{C6D7C83A-D6A3-4537-A42F-0825C963AFE4}" destId="{4F729894-BC49-4BAF-9F3D-FA97D6BC3299}" srcOrd="1" destOrd="0" presId="urn:microsoft.com/office/officeart/2005/8/layout/pyramid1"/>
    <dgm:cxn modelId="{003F81E6-2818-4637-A32A-9CB0951D2A97}" type="presOf" srcId="{5CCCC9BB-1155-4C7C-A86B-4200A316398B}" destId="{2327EF0E-72E3-49AA-85BC-A37C6A9B00BF}" srcOrd="0" destOrd="1" presId="urn:microsoft.com/office/officeart/2005/8/layout/pyramid1"/>
    <dgm:cxn modelId="{4A7812AC-C086-4989-A7F0-B0BB1AE89085}" type="presOf" srcId="{E8EEA71C-68AE-4424-AEA0-39F3AD9DEADB}" destId="{E871F7FD-B157-4241-A05C-9CD7010D9ED7}" srcOrd="0" destOrd="0" presId="urn:microsoft.com/office/officeart/2005/8/layout/pyramid1"/>
    <dgm:cxn modelId="{36B6EA67-2306-429B-956F-AE341CA0CA94}" srcId="{FA54A960-1215-4366-8ED4-61AE474A181A}" destId="{4C3B23DD-4688-46B9-836F-999E26315EC3}" srcOrd="2" destOrd="0" parTransId="{4DD53096-2BDD-41B0-BA2A-793C31B3DC36}" sibTransId="{98DB7D58-ECFF-4220-B25D-DF587ADCE8C3}"/>
    <dgm:cxn modelId="{354CAC1D-6FD0-40F8-B42C-BDD23E56ED52}" type="presOf" srcId="{4C3B23DD-4688-46B9-836F-999E26315EC3}" destId="{C2841B02-9977-4BCB-B913-DD2895232E7F}" srcOrd="1" destOrd="0" presId="urn:microsoft.com/office/officeart/2005/8/layout/pyramid1"/>
    <dgm:cxn modelId="{0A14C1CF-CEC3-4885-85B6-51C23675DB7C}" type="presOf" srcId="{FA54A960-1215-4366-8ED4-61AE474A181A}" destId="{6ABF14D7-475F-447B-9A53-575F74916893}" srcOrd="0" destOrd="0" presId="urn:microsoft.com/office/officeart/2005/8/layout/pyramid1"/>
    <dgm:cxn modelId="{341C4891-C2B9-4DB9-A61C-27DE22E6E603}" srcId="{4C3B23DD-4688-46B9-836F-999E26315EC3}" destId="{6EEECC17-F2D6-4F8C-B597-948D0341E91D}" srcOrd="0" destOrd="0" parTransId="{FEB76AA4-6D1E-44F6-82F9-CE9E8AB4EEB7}" sibTransId="{82F7EA0D-CFC0-4A11-8502-95378FE3D13A}"/>
    <dgm:cxn modelId="{C964D47A-EDD5-45FA-8FA6-929FA4D034A6}" type="presOf" srcId="{4AFA1815-C028-4AEC-A2FF-6FF6DCF5081A}" destId="{E871F7FD-B157-4241-A05C-9CD7010D9ED7}" srcOrd="0" destOrd="1" presId="urn:microsoft.com/office/officeart/2005/8/layout/pyramid1"/>
    <dgm:cxn modelId="{66ED32CA-9D94-4DA8-9674-80CE99F0BA6A}" srcId="{FA54A960-1215-4366-8ED4-61AE474A181A}" destId="{E55AA7A1-A350-4F8E-8D91-6141D651C140}" srcOrd="5" destOrd="0" parTransId="{0A69F08C-AB98-436C-AC4F-896EE6A8BFCE}" sibTransId="{5D606EC6-203C-4D9E-B1B8-BF8D4A1CB822}"/>
    <dgm:cxn modelId="{4D8DA4DF-FF48-4B5D-B0FC-044D35E35367}" type="presOf" srcId="{4AFA1815-C028-4AEC-A2FF-6FF6DCF5081A}" destId="{9E1BD763-8EA6-4F63-B6C1-08A298547048}" srcOrd="1" destOrd="1" presId="urn:microsoft.com/office/officeart/2005/8/layout/pyramid1"/>
    <dgm:cxn modelId="{D81063EA-7D2E-4B83-B29A-6EFA4E4BC08D}" srcId="{4C3B23DD-4688-46B9-836F-999E26315EC3}" destId="{57D965AA-8BF2-4963-A3D5-154C2F7E6A59}" srcOrd="2" destOrd="0" parTransId="{EA6DE68C-9546-4BA9-A28C-547246D95857}" sibTransId="{5FCE0EE2-7375-495A-AE7A-8728701A8170}"/>
    <dgm:cxn modelId="{0560C684-7ECB-4BC0-8DB7-6B6C5222F6FD}" srcId="{FA54A960-1215-4366-8ED4-61AE474A181A}" destId="{9553BCBB-7684-4345-B8FD-E8FCA7D16FE1}" srcOrd="3" destOrd="0" parTransId="{7BB0A092-0844-488D-953B-7E647F817171}" sibTransId="{4FE51CAE-A443-4890-8EA8-039D80D6E7EC}"/>
    <dgm:cxn modelId="{D0DE58BD-F6CF-4390-B36F-E2BD78C8315F}" srcId="{FA54A960-1215-4366-8ED4-61AE474A181A}" destId="{5CF81E18-FE3D-43EA-A8FC-7E3317300B24}" srcOrd="0" destOrd="0" parTransId="{F10DE51F-11B4-491A-8811-D4C980D8E6DD}" sibTransId="{544A819E-8E17-4AFF-973C-ADBC65E4E61E}"/>
    <dgm:cxn modelId="{75B06A34-9690-4B75-9D94-5273B4E87906}" srcId="{FA54A960-1215-4366-8ED4-61AE474A181A}" destId="{02604432-3FC3-47E4-8A7B-BE3E4FC0C930}" srcOrd="6" destOrd="0" parTransId="{DB5107C2-05A3-44B0-BEE0-0B101FAD9082}" sibTransId="{0BC7BE3B-F5E2-47C7-AB04-EF96ABE80885}"/>
    <dgm:cxn modelId="{3FFBA289-D4C0-4375-B690-1D46DF94DDCD}" srcId="{C6D7C83A-D6A3-4537-A42F-0825C963AFE4}" destId="{4AFA1815-C028-4AEC-A2FF-6FF6DCF5081A}" srcOrd="1" destOrd="0" parTransId="{3486106C-F93C-4215-8498-C5C61315A674}" sibTransId="{39485860-D1BA-4E8A-A715-AAED1025C9AB}"/>
    <dgm:cxn modelId="{1CA471EA-D208-4170-BC2A-31A7A33F811F}" srcId="{4C3B23DD-4688-46B9-836F-999E26315EC3}" destId="{36946566-1E2F-4A33-84CE-3EB65C8990CF}" srcOrd="1" destOrd="0" parTransId="{E35536B8-A491-4344-9AE2-D88794D452B5}" sibTransId="{8E361275-483F-403A-B7EF-F0B59785B910}"/>
    <dgm:cxn modelId="{068C520B-0CDB-4955-A477-0743D42D7BC4}" type="presOf" srcId="{36946566-1E2F-4A33-84CE-3EB65C8990CF}" destId="{DAEAF672-49E3-495C-BFDD-B15045BEA09A}" srcOrd="0" destOrd="1" presId="urn:microsoft.com/office/officeart/2005/8/layout/pyramid1"/>
    <dgm:cxn modelId="{A844A133-BFD7-4F4A-8D73-DCA28A6DEA1E}" type="presOf" srcId="{B5EEE805-D100-483E-BE8C-B3D69415D918}" destId="{2EDF1451-45FB-4337-B50C-68C7BB985FE7}" srcOrd="0" destOrd="0" presId="urn:microsoft.com/office/officeart/2005/8/layout/pyramid1"/>
    <dgm:cxn modelId="{60719F05-726E-4B4F-9451-1DD75DEA0654}" type="presOf" srcId="{57D965AA-8BF2-4963-A3D5-154C2F7E6A59}" destId="{097DE51B-D2C4-44DC-A257-2EF15C5CF7BA}" srcOrd="1" destOrd="2" presId="urn:microsoft.com/office/officeart/2005/8/layout/pyramid1"/>
    <dgm:cxn modelId="{D337EA3B-1F69-4837-BF45-25EF19AA6372}" srcId="{C6D7C83A-D6A3-4537-A42F-0825C963AFE4}" destId="{E8EEA71C-68AE-4424-AEA0-39F3AD9DEADB}" srcOrd="0" destOrd="0" parTransId="{6D0EB2D1-AAE5-47FE-91B7-59A8ED863B56}" sibTransId="{7523EB61-4E2E-41FC-AF03-7A6C38D92ABF}"/>
    <dgm:cxn modelId="{D499DCDB-F8B3-4FB9-A2CE-9D372046098C}" type="presOf" srcId="{812AFBC5-0E21-4396-86BE-2A961FE17EE8}" destId="{B5FD5D8F-8560-4BDA-B0A3-50C548079610}" srcOrd="1" destOrd="0" presId="urn:microsoft.com/office/officeart/2005/8/layout/pyramid1"/>
    <dgm:cxn modelId="{1CFD3BF7-3EC2-48B9-B920-092255477AA7}" srcId="{5CF81E18-FE3D-43EA-A8FC-7E3317300B24}" destId="{5CCCC9BB-1155-4C7C-A86B-4200A316398B}" srcOrd="1" destOrd="0" parTransId="{E15CE5D2-72AB-4FF5-A106-20D4302732F7}" sibTransId="{0A887544-7981-4395-8AD9-377DAF4B6F1F}"/>
    <dgm:cxn modelId="{730A1177-F038-44A5-B671-F69669024405}" type="presOf" srcId="{E55AA7A1-A350-4F8E-8D91-6141D651C140}" destId="{1E099C9F-0E4E-4D7F-81B3-9F05D8319199}" srcOrd="1" destOrd="0" presId="urn:microsoft.com/office/officeart/2005/8/layout/pyramid1"/>
    <dgm:cxn modelId="{4CA94246-6758-4F52-847C-0756B01C1E7C}" type="presOf" srcId="{4C3B23DD-4688-46B9-836F-999E26315EC3}" destId="{994A12E3-E8C9-400F-A07A-2258A0E14964}" srcOrd="0" destOrd="0" presId="urn:microsoft.com/office/officeart/2005/8/layout/pyramid1"/>
    <dgm:cxn modelId="{55F0F43E-4DA6-4383-983E-A47128328BFF}" type="presOf" srcId="{5CF81E18-FE3D-43EA-A8FC-7E3317300B24}" destId="{EFF417E6-EF64-44D0-9192-4E8F12D53DD7}" srcOrd="1" destOrd="0" presId="urn:microsoft.com/office/officeart/2005/8/layout/pyramid1"/>
    <dgm:cxn modelId="{8EB7B7C4-AEDF-47B8-997F-E9A3EEA73244}" type="presOf" srcId="{E55AA7A1-A350-4F8E-8D91-6141D651C140}" destId="{A93400CB-AF11-4EDD-B316-3BD3AA10777B}" srcOrd="0" destOrd="0" presId="urn:microsoft.com/office/officeart/2005/8/layout/pyramid1"/>
    <dgm:cxn modelId="{B2F241C1-3F3A-43C4-BB02-40F5D67B8A05}" type="presParOf" srcId="{6ABF14D7-475F-447B-9A53-575F74916893}" destId="{FD057560-EB9D-4163-877E-EC6A8CF2C25F}" srcOrd="0" destOrd="0" presId="urn:microsoft.com/office/officeart/2005/8/layout/pyramid1"/>
    <dgm:cxn modelId="{B1F41CD3-21FE-4F70-8730-AAE2DE84A0AD}" type="presParOf" srcId="{FD057560-EB9D-4163-877E-EC6A8CF2C25F}" destId="{2327EF0E-72E3-49AA-85BC-A37C6A9B00BF}" srcOrd="0" destOrd="0" presId="urn:microsoft.com/office/officeart/2005/8/layout/pyramid1"/>
    <dgm:cxn modelId="{98E8379B-8EFC-4CB1-992D-3DCD9355A963}" type="presParOf" srcId="{FD057560-EB9D-4163-877E-EC6A8CF2C25F}" destId="{B5FD5D8F-8560-4BDA-B0A3-50C548079610}" srcOrd="1" destOrd="0" presId="urn:microsoft.com/office/officeart/2005/8/layout/pyramid1"/>
    <dgm:cxn modelId="{0A33FC4A-3584-4B51-8C6B-D58F50889561}" type="presParOf" srcId="{FD057560-EB9D-4163-877E-EC6A8CF2C25F}" destId="{E6582123-D9A6-43F2-A536-8F3BF9E65845}" srcOrd="2" destOrd="0" presId="urn:microsoft.com/office/officeart/2005/8/layout/pyramid1"/>
    <dgm:cxn modelId="{E7A17C01-29BF-4CA1-97AD-AA6B46EC99B3}" type="presParOf" srcId="{FD057560-EB9D-4163-877E-EC6A8CF2C25F}" destId="{EFF417E6-EF64-44D0-9192-4E8F12D53DD7}" srcOrd="3" destOrd="0" presId="urn:microsoft.com/office/officeart/2005/8/layout/pyramid1"/>
    <dgm:cxn modelId="{BAE659C3-9CB9-402A-AF4B-2EEDECB0928D}" type="presParOf" srcId="{6ABF14D7-475F-447B-9A53-575F74916893}" destId="{A27E09CF-84A2-434B-A7CB-F89DF3EDD337}" srcOrd="1" destOrd="0" presId="urn:microsoft.com/office/officeart/2005/8/layout/pyramid1"/>
    <dgm:cxn modelId="{BF2351F4-1CDD-4707-83C6-A722D92179B7}" type="presParOf" srcId="{A27E09CF-84A2-434B-A7CB-F89DF3EDD337}" destId="{E871F7FD-B157-4241-A05C-9CD7010D9ED7}" srcOrd="0" destOrd="0" presId="urn:microsoft.com/office/officeart/2005/8/layout/pyramid1"/>
    <dgm:cxn modelId="{BEB946BC-D5F0-4218-894A-2A981C869435}" type="presParOf" srcId="{A27E09CF-84A2-434B-A7CB-F89DF3EDD337}" destId="{9E1BD763-8EA6-4F63-B6C1-08A298547048}" srcOrd="1" destOrd="0" presId="urn:microsoft.com/office/officeart/2005/8/layout/pyramid1"/>
    <dgm:cxn modelId="{BE9CE3CA-B234-4DD7-B892-9359491CFD65}" type="presParOf" srcId="{A27E09CF-84A2-434B-A7CB-F89DF3EDD337}" destId="{6BE60179-5752-4405-BB84-C889651728B6}" srcOrd="2" destOrd="0" presId="urn:microsoft.com/office/officeart/2005/8/layout/pyramid1"/>
    <dgm:cxn modelId="{DAC5EEEA-FEE8-49DB-B48A-C983A0164873}" type="presParOf" srcId="{A27E09CF-84A2-434B-A7CB-F89DF3EDD337}" destId="{4F729894-BC49-4BAF-9F3D-FA97D6BC3299}" srcOrd="3" destOrd="0" presId="urn:microsoft.com/office/officeart/2005/8/layout/pyramid1"/>
    <dgm:cxn modelId="{7BB341F8-0206-48EA-8013-5713FA94FA25}" type="presParOf" srcId="{6ABF14D7-475F-447B-9A53-575F74916893}" destId="{0A2A6C87-7B43-4746-803B-BA335A10FB6D}" srcOrd="2" destOrd="0" presId="urn:microsoft.com/office/officeart/2005/8/layout/pyramid1"/>
    <dgm:cxn modelId="{AF331B37-EFC5-40D2-ACD1-C1568AA5A4AE}" type="presParOf" srcId="{0A2A6C87-7B43-4746-803B-BA335A10FB6D}" destId="{DAEAF672-49E3-495C-BFDD-B15045BEA09A}" srcOrd="0" destOrd="0" presId="urn:microsoft.com/office/officeart/2005/8/layout/pyramid1"/>
    <dgm:cxn modelId="{F2A7A728-8E31-4574-BB43-4D87FEAE86FA}" type="presParOf" srcId="{0A2A6C87-7B43-4746-803B-BA335A10FB6D}" destId="{097DE51B-D2C4-44DC-A257-2EF15C5CF7BA}" srcOrd="1" destOrd="0" presId="urn:microsoft.com/office/officeart/2005/8/layout/pyramid1"/>
    <dgm:cxn modelId="{C1445FA2-1A71-417F-ABE1-82D1DB636C3E}" type="presParOf" srcId="{0A2A6C87-7B43-4746-803B-BA335A10FB6D}" destId="{994A12E3-E8C9-400F-A07A-2258A0E14964}" srcOrd="2" destOrd="0" presId="urn:microsoft.com/office/officeart/2005/8/layout/pyramid1"/>
    <dgm:cxn modelId="{360EC68C-FF58-4405-9468-8AD796C8C14B}" type="presParOf" srcId="{0A2A6C87-7B43-4746-803B-BA335A10FB6D}" destId="{C2841B02-9977-4BCB-B913-DD2895232E7F}" srcOrd="3" destOrd="0" presId="urn:microsoft.com/office/officeart/2005/8/layout/pyramid1"/>
    <dgm:cxn modelId="{636D62A1-1277-40BC-A8A4-7076D9285747}" type="presParOf" srcId="{6ABF14D7-475F-447B-9A53-575F74916893}" destId="{7CFAC2DF-8E4A-45C1-9AA7-4AE92325A560}" srcOrd="3" destOrd="0" presId="urn:microsoft.com/office/officeart/2005/8/layout/pyramid1"/>
    <dgm:cxn modelId="{74688596-B59C-4065-955B-A8DB7937736A}" type="presParOf" srcId="{7CFAC2DF-8E4A-45C1-9AA7-4AE92325A560}" destId="{8CE4AC21-127B-4F0E-B917-D6758919ADCC}" srcOrd="0" destOrd="0" presId="urn:microsoft.com/office/officeart/2005/8/layout/pyramid1"/>
    <dgm:cxn modelId="{7D6CAB0F-6192-44FC-9ECF-46C8E0B7B7E9}" type="presParOf" srcId="{7CFAC2DF-8E4A-45C1-9AA7-4AE92325A560}" destId="{D5606362-D0E5-4FBF-81C6-7BD82EDBB370}" srcOrd="1" destOrd="0" presId="urn:microsoft.com/office/officeart/2005/8/layout/pyramid1"/>
    <dgm:cxn modelId="{53CEB201-B96F-437F-90FB-09AE9E3E4D82}" type="presParOf" srcId="{6ABF14D7-475F-447B-9A53-575F74916893}" destId="{6020E371-D87A-46A8-BE62-7BE62EF3C24D}" srcOrd="4" destOrd="0" presId="urn:microsoft.com/office/officeart/2005/8/layout/pyramid1"/>
    <dgm:cxn modelId="{6944CC39-4AC2-41AD-A3D1-2E161F21FBE3}" type="presParOf" srcId="{6020E371-D87A-46A8-BE62-7BE62EF3C24D}" destId="{2EDF1451-45FB-4337-B50C-68C7BB985FE7}" srcOrd="0" destOrd="0" presId="urn:microsoft.com/office/officeart/2005/8/layout/pyramid1"/>
    <dgm:cxn modelId="{9A26D9D2-4902-467E-B993-4ED43C2EDEF0}" type="presParOf" srcId="{6020E371-D87A-46A8-BE62-7BE62EF3C24D}" destId="{0D8ECC9A-5767-4C10-BE7A-E5CA52647E76}" srcOrd="1" destOrd="0" presId="urn:microsoft.com/office/officeart/2005/8/layout/pyramid1"/>
    <dgm:cxn modelId="{46D72149-F90C-4988-81CE-9A40887F8B39}" type="presParOf" srcId="{6ABF14D7-475F-447B-9A53-575F74916893}" destId="{31AED34F-930B-4879-9000-27B665B5DE0C}" srcOrd="5" destOrd="0" presId="urn:microsoft.com/office/officeart/2005/8/layout/pyramid1"/>
    <dgm:cxn modelId="{DF4D30B9-6961-4A5A-B0B1-C1ADD42711CF}" type="presParOf" srcId="{31AED34F-930B-4879-9000-27B665B5DE0C}" destId="{A93400CB-AF11-4EDD-B316-3BD3AA10777B}" srcOrd="0" destOrd="0" presId="urn:microsoft.com/office/officeart/2005/8/layout/pyramid1"/>
    <dgm:cxn modelId="{EB7D9767-A921-4E6E-9335-59CFA192F27A}" type="presParOf" srcId="{31AED34F-930B-4879-9000-27B665B5DE0C}" destId="{1E099C9F-0E4E-4D7F-81B3-9F05D8319199}" srcOrd="1" destOrd="0" presId="urn:microsoft.com/office/officeart/2005/8/layout/pyramid1"/>
    <dgm:cxn modelId="{309AD13A-50B4-4B3C-B1D9-5F3DD30C6984}" type="presParOf" srcId="{6ABF14D7-475F-447B-9A53-575F74916893}" destId="{BF985A64-D62A-46F9-B4BC-1E090DF260FF}" srcOrd="6" destOrd="0" presId="urn:microsoft.com/office/officeart/2005/8/layout/pyramid1"/>
    <dgm:cxn modelId="{CFA16EA2-1DEF-49DE-B0D0-C85FEE75F4C9}" type="presParOf" srcId="{BF985A64-D62A-46F9-B4BC-1E090DF260FF}" destId="{ABA5C59B-E1C4-4D45-B179-1CF0529E7787}" srcOrd="0" destOrd="0" presId="urn:microsoft.com/office/officeart/2005/8/layout/pyramid1"/>
    <dgm:cxn modelId="{4CF30410-02FE-4083-B948-AF3BE1988B4C}" type="presParOf" srcId="{BF985A64-D62A-46F9-B4BC-1E090DF260FF}" destId="{3DD10D75-D156-43AB-8445-C314BB968A88}"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3CAD7B-370C-4B33-AB0A-EC440EC2F4F9}" type="doc">
      <dgm:prSet loTypeId="urn:microsoft.com/office/officeart/2005/8/layout/venn1" loCatId="relationship" qsTypeId="urn:microsoft.com/office/officeart/2005/8/quickstyle/simple1#1" qsCatId="simple" csTypeId="urn:microsoft.com/office/officeart/2005/8/colors/accent1_2#1" csCatId="accent1" phldr="1"/>
      <dgm:spPr/>
      <dgm:t>
        <a:bodyPr/>
        <a:lstStyle/>
        <a:p>
          <a:endParaRPr lang="en-US"/>
        </a:p>
      </dgm:t>
    </dgm:pt>
    <dgm:pt modelId="{7F489132-CCED-4078-9922-F337733A0A21}">
      <dgm:prSet custT="1"/>
      <dgm:spPr/>
      <dgm:t>
        <a:bodyPr/>
        <a:lstStyle/>
        <a:p>
          <a:pPr algn="ctr" rtl="0"/>
          <a:r>
            <a:rPr lang="en-US" sz="2000" b="1" dirty="0" smtClean="0"/>
            <a:t>Heavy societal involvement</a:t>
          </a:r>
          <a:endParaRPr lang="en-US" sz="2000" b="1" dirty="0"/>
        </a:p>
      </dgm:t>
    </dgm:pt>
    <dgm:pt modelId="{17E817B1-3CAF-4D5E-9B4D-81BB2DC6F4BD}" type="parTrans" cxnId="{FA866AC6-1DD7-49EF-8C18-2AC94F12692B}">
      <dgm:prSet/>
      <dgm:spPr/>
      <dgm:t>
        <a:bodyPr/>
        <a:lstStyle/>
        <a:p>
          <a:pPr algn="ctr"/>
          <a:endParaRPr lang="en-US" sz="2000" b="1"/>
        </a:p>
      </dgm:t>
    </dgm:pt>
    <dgm:pt modelId="{B9AB5812-E774-47C5-9A70-07315ABB87DA}" type="sibTrans" cxnId="{FA866AC6-1DD7-49EF-8C18-2AC94F12692B}">
      <dgm:prSet/>
      <dgm:spPr/>
      <dgm:t>
        <a:bodyPr/>
        <a:lstStyle/>
        <a:p>
          <a:pPr algn="ctr"/>
          <a:endParaRPr lang="en-US" sz="2000" b="1"/>
        </a:p>
      </dgm:t>
    </dgm:pt>
    <dgm:pt modelId="{B2836F9B-BFA5-488A-B3FC-F62FEA97B890}">
      <dgm:prSet custT="1"/>
      <dgm:spPr/>
      <dgm:t>
        <a:bodyPr/>
        <a:lstStyle/>
        <a:p>
          <a:pPr algn="ctr" rtl="0"/>
          <a:r>
            <a:rPr lang="en-US" sz="2000" b="1" dirty="0" smtClean="0"/>
            <a:t>Superior software methodologies</a:t>
          </a:r>
          <a:endParaRPr lang="en-US" sz="2000" b="1" dirty="0"/>
        </a:p>
      </dgm:t>
    </dgm:pt>
    <dgm:pt modelId="{4625DA01-7F62-4330-BEB5-C29980B5C457}" type="parTrans" cxnId="{DE453270-952F-48C7-9A85-D5D52325F6C8}">
      <dgm:prSet/>
      <dgm:spPr/>
      <dgm:t>
        <a:bodyPr/>
        <a:lstStyle/>
        <a:p>
          <a:pPr algn="ctr"/>
          <a:endParaRPr lang="en-US" sz="2000" b="1"/>
        </a:p>
      </dgm:t>
    </dgm:pt>
    <dgm:pt modelId="{80A53C3F-E5FD-4D5B-B79E-07C657CBB8A2}" type="sibTrans" cxnId="{DE453270-952F-48C7-9A85-D5D52325F6C8}">
      <dgm:prSet/>
      <dgm:spPr/>
      <dgm:t>
        <a:bodyPr/>
        <a:lstStyle/>
        <a:p>
          <a:pPr algn="ctr"/>
          <a:endParaRPr lang="en-US" sz="2000" b="1"/>
        </a:p>
      </dgm:t>
    </dgm:pt>
    <dgm:pt modelId="{EE488B06-C774-4EDC-B876-9D5C307B7127}">
      <dgm:prSet custT="1"/>
      <dgm:spPr/>
      <dgm:t>
        <a:bodyPr/>
        <a:lstStyle/>
        <a:p>
          <a:pPr algn="ctr" rtl="0"/>
          <a:r>
            <a:rPr lang="en-US" sz="2000" b="1" dirty="0" smtClean="0"/>
            <a:t>Virtualization leveraging the powerful hardware</a:t>
          </a:r>
          <a:endParaRPr lang="en-US" sz="2000" b="1" dirty="0"/>
        </a:p>
      </dgm:t>
    </dgm:pt>
    <dgm:pt modelId="{18173238-8268-40E2-BEFB-7EAEE9425ABB}" type="parTrans" cxnId="{0D6DB506-FF58-4FFB-A9C7-FF3CC36EBC30}">
      <dgm:prSet/>
      <dgm:spPr/>
      <dgm:t>
        <a:bodyPr/>
        <a:lstStyle/>
        <a:p>
          <a:pPr algn="ctr"/>
          <a:endParaRPr lang="en-US" sz="2000" b="1"/>
        </a:p>
      </dgm:t>
    </dgm:pt>
    <dgm:pt modelId="{81A50980-8254-4AAD-9797-5B07EBE2F59F}" type="sibTrans" cxnId="{0D6DB506-FF58-4FFB-A9C7-FF3CC36EBC30}">
      <dgm:prSet/>
      <dgm:spPr/>
      <dgm:t>
        <a:bodyPr/>
        <a:lstStyle/>
        <a:p>
          <a:pPr algn="ctr"/>
          <a:endParaRPr lang="en-US" sz="2000" b="1"/>
        </a:p>
      </dgm:t>
    </dgm:pt>
    <dgm:pt modelId="{15426BCB-6AFE-4DF1-8970-47900A6D1149}">
      <dgm:prSet custT="1"/>
      <dgm:spPr/>
      <dgm:t>
        <a:bodyPr/>
        <a:lstStyle/>
        <a:p>
          <a:pPr algn="ctr" rtl="0"/>
          <a:r>
            <a:rPr lang="en-US" sz="2000" b="1" dirty="0" smtClean="0"/>
            <a:t>Wider bandwidth for communication</a:t>
          </a:r>
          <a:endParaRPr lang="en-US" sz="2000" b="1" dirty="0"/>
        </a:p>
      </dgm:t>
    </dgm:pt>
    <dgm:pt modelId="{94283CE2-E678-495F-90AA-5316B497DF8A}" type="parTrans" cxnId="{7ECE5F44-904D-431A-A2DE-ECE237D4ECFB}">
      <dgm:prSet/>
      <dgm:spPr/>
      <dgm:t>
        <a:bodyPr/>
        <a:lstStyle/>
        <a:p>
          <a:pPr algn="ctr"/>
          <a:endParaRPr lang="en-US" sz="2000" b="1"/>
        </a:p>
      </dgm:t>
    </dgm:pt>
    <dgm:pt modelId="{BA2E0DC8-4B32-4855-AF98-15942963A470}" type="sibTrans" cxnId="{7ECE5F44-904D-431A-A2DE-ECE237D4ECFB}">
      <dgm:prSet/>
      <dgm:spPr/>
      <dgm:t>
        <a:bodyPr/>
        <a:lstStyle/>
        <a:p>
          <a:pPr algn="ctr"/>
          <a:endParaRPr lang="en-US" sz="2000" b="1"/>
        </a:p>
      </dgm:t>
    </dgm:pt>
    <dgm:pt modelId="{F4165374-8608-41F2-BAC4-059F1375D3C4}">
      <dgm:prSet custT="1"/>
      <dgm:spPr/>
      <dgm:t>
        <a:bodyPr/>
        <a:lstStyle/>
        <a:p>
          <a:pPr algn="ctr" rtl="0"/>
          <a:r>
            <a:rPr lang="en-US" sz="2000" b="1" dirty="0" smtClean="0"/>
            <a:t>Proliferation of devices</a:t>
          </a:r>
          <a:endParaRPr lang="en-US" sz="2000" b="1" dirty="0"/>
        </a:p>
      </dgm:t>
    </dgm:pt>
    <dgm:pt modelId="{C829731A-9D35-441B-93E0-EADDF65339C2}" type="parTrans" cxnId="{EA5A8BF8-99C6-4FE5-97C8-4D954E0D7642}">
      <dgm:prSet/>
      <dgm:spPr/>
      <dgm:t>
        <a:bodyPr/>
        <a:lstStyle/>
        <a:p>
          <a:pPr algn="ctr"/>
          <a:endParaRPr lang="en-US" sz="2000" b="1"/>
        </a:p>
      </dgm:t>
    </dgm:pt>
    <dgm:pt modelId="{FE65EB1F-AD15-41F6-AE41-97560E57778D}" type="sibTrans" cxnId="{EA5A8BF8-99C6-4FE5-97C8-4D954E0D7642}">
      <dgm:prSet/>
      <dgm:spPr/>
      <dgm:t>
        <a:bodyPr/>
        <a:lstStyle/>
        <a:p>
          <a:pPr algn="ctr"/>
          <a:endParaRPr lang="en-US" sz="2000" b="1"/>
        </a:p>
      </dgm:t>
    </dgm:pt>
    <dgm:pt modelId="{2C6A8CF5-890B-444B-9484-318C5BDD2F40}">
      <dgm:prSet custT="1"/>
      <dgm:spPr/>
      <dgm:t>
        <a:bodyPr/>
        <a:lstStyle/>
        <a:p>
          <a:pPr algn="ctr" rtl="0"/>
          <a:r>
            <a:rPr lang="en-US" sz="2000" b="1" dirty="0" smtClean="0"/>
            <a:t>Explosion of domain applications</a:t>
          </a:r>
          <a:endParaRPr lang="en-US" sz="2000" b="1" dirty="0"/>
        </a:p>
      </dgm:t>
    </dgm:pt>
    <dgm:pt modelId="{1C12746D-2EC6-4DCC-B9B5-2912BA2DBA73}" type="parTrans" cxnId="{DA0C0E56-0DE1-4E4D-A057-31088213CB27}">
      <dgm:prSet/>
      <dgm:spPr/>
      <dgm:t>
        <a:bodyPr/>
        <a:lstStyle/>
        <a:p>
          <a:pPr algn="ctr"/>
          <a:endParaRPr lang="en-US" sz="2000" b="1"/>
        </a:p>
      </dgm:t>
    </dgm:pt>
    <dgm:pt modelId="{7D3414A0-7255-4440-B85B-B3F2D8232A08}" type="sibTrans" cxnId="{DA0C0E56-0DE1-4E4D-A057-31088213CB27}">
      <dgm:prSet/>
      <dgm:spPr/>
      <dgm:t>
        <a:bodyPr/>
        <a:lstStyle/>
        <a:p>
          <a:pPr algn="ctr"/>
          <a:endParaRPr lang="en-US" sz="2000" b="1"/>
        </a:p>
      </dgm:t>
    </dgm:pt>
    <dgm:pt modelId="{FAB3D93F-88ED-417C-927E-AC0BF3953C8E}">
      <dgm:prSet custT="1"/>
      <dgm:spPr/>
      <dgm:t>
        <a:bodyPr/>
        <a:lstStyle/>
        <a:p>
          <a:pPr algn="ctr" rtl="0"/>
          <a:r>
            <a:rPr lang="en-US" sz="2000" b="1" dirty="0" smtClean="0"/>
            <a:t>Powerful multi-core processors</a:t>
          </a:r>
          <a:endParaRPr lang="en-US" sz="2000" b="1" dirty="0"/>
        </a:p>
      </dgm:t>
    </dgm:pt>
    <dgm:pt modelId="{40FED059-ABE4-48AD-8AA6-1064771838C5}" type="parTrans" cxnId="{650457C8-125C-4A59-B9D1-06A184B86DC7}">
      <dgm:prSet/>
      <dgm:spPr/>
      <dgm:t>
        <a:bodyPr/>
        <a:lstStyle/>
        <a:p>
          <a:pPr algn="ctr"/>
          <a:endParaRPr lang="en-US"/>
        </a:p>
      </dgm:t>
    </dgm:pt>
    <dgm:pt modelId="{A6383802-B411-4CB7-A154-582702EFAB07}" type="sibTrans" cxnId="{650457C8-125C-4A59-B9D1-06A184B86DC7}">
      <dgm:prSet/>
      <dgm:spPr/>
      <dgm:t>
        <a:bodyPr/>
        <a:lstStyle/>
        <a:p>
          <a:pPr algn="ctr"/>
          <a:endParaRPr lang="en-US"/>
        </a:p>
      </dgm:t>
    </dgm:pt>
    <dgm:pt modelId="{293D8431-05E9-42D3-A92D-23246C8F0D40}" type="pres">
      <dgm:prSet presAssocID="{B33CAD7B-370C-4B33-AB0A-EC440EC2F4F9}" presName="compositeShape" presStyleCnt="0">
        <dgm:presLayoutVars>
          <dgm:chMax val="7"/>
          <dgm:dir/>
          <dgm:resizeHandles val="exact"/>
        </dgm:presLayoutVars>
      </dgm:prSet>
      <dgm:spPr/>
      <dgm:t>
        <a:bodyPr/>
        <a:lstStyle/>
        <a:p>
          <a:endParaRPr lang="en-US"/>
        </a:p>
      </dgm:t>
    </dgm:pt>
    <dgm:pt modelId="{EEEC490D-C8C6-437B-A283-4FC0FF4D5ABB}" type="pres">
      <dgm:prSet presAssocID="{7F489132-CCED-4078-9922-F337733A0A21}" presName="circ1" presStyleLbl="vennNode1" presStyleIdx="0" presStyleCnt="7"/>
      <dgm:spPr/>
    </dgm:pt>
    <dgm:pt modelId="{5954CA48-ECC7-40D1-920A-97D473E1F369}" type="pres">
      <dgm:prSet presAssocID="{7F489132-CCED-4078-9922-F337733A0A21}" presName="circ1Tx" presStyleLbl="revTx" presStyleIdx="0" presStyleCnt="0" custLinFactNeighborX="1309" custLinFactNeighborY="15873">
        <dgm:presLayoutVars>
          <dgm:chMax val="0"/>
          <dgm:chPref val="0"/>
          <dgm:bulletEnabled val="1"/>
        </dgm:presLayoutVars>
      </dgm:prSet>
      <dgm:spPr/>
      <dgm:t>
        <a:bodyPr/>
        <a:lstStyle/>
        <a:p>
          <a:endParaRPr lang="en-US"/>
        </a:p>
      </dgm:t>
    </dgm:pt>
    <dgm:pt modelId="{64E3784D-6D08-4F4D-80BC-8780E615D07E}" type="pres">
      <dgm:prSet presAssocID="{FAB3D93F-88ED-417C-927E-AC0BF3953C8E}" presName="circ2" presStyleLbl="vennNode1" presStyleIdx="1" presStyleCnt="7"/>
      <dgm:spPr/>
    </dgm:pt>
    <dgm:pt modelId="{D5454598-0B2E-45B8-9DF5-380A42784612}" type="pres">
      <dgm:prSet presAssocID="{FAB3D93F-88ED-417C-927E-AC0BF3953C8E}" presName="circ2Tx" presStyleLbl="revTx" presStyleIdx="0" presStyleCnt="0">
        <dgm:presLayoutVars>
          <dgm:chMax val="0"/>
          <dgm:chPref val="0"/>
          <dgm:bulletEnabled val="1"/>
        </dgm:presLayoutVars>
      </dgm:prSet>
      <dgm:spPr/>
      <dgm:t>
        <a:bodyPr/>
        <a:lstStyle/>
        <a:p>
          <a:endParaRPr lang="en-US"/>
        </a:p>
      </dgm:t>
    </dgm:pt>
    <dgm:pt modelId="{0BD53F68-EA1D-478A-904F-FC930C3688DB}" type="pres">
      <dgm:prSet presAssocID="{B2836F9B-BFA5-488A-B3FC-F62FEA97B890}" presName="circ3" presStyleLbl="vennNode1" presStyleIdx="2" presStyleCnt="7"/>
      <dgm:spPr/>
    </dgm:pt>
    <dgm:pt modelId="{8F9AABFF-DC9C-419D-9FC9-628638A3FB53}" type="pres">
      <dgm:prSet presAssocID="{B2836F9B-BFA5-488A-B3FC-F62FEA97B890}" presName="circ3Tx" presStyleLbl="revTx" presStyleIdx="0" presStyleCnt="0" custScaleX="128870">
        <dgm:presLayoutVars>
          <dgm:chMax val="0"/>
          <dgm:chPref val="0"/>
          <dgm:bulletEnabled val="1"/>
        </dgm:presLayoutVars>
      </dgm:prSet>
      <dgm:spPr/>
      <dgm:t>
        <a:bodyPr/>
        <a:lstStyle/>
        <a:p>
          <a:endParaRPr lang="en-US"/>
        </a:p>
      </dgm:t>
    </dgm:pt>
    <dgm:pt modelId="{6125E1DE-9BE3-4FEE-84DD-4E76212D1552}" type="pres">
      <dgm:prSet presAssocID="{EE488B06-C774-4EDC-B876-9D5C307B7127}" presName="circ4" presStyleLbl="vennNode1" presStyleIdx="3" presStyleCnt="7"/>
      <dgm:spPr/>
    </dgm:pt>
    <dgm:pt modelId="{BF9F8B58-43EA-4167-829B-D7E6E4BF62A8}" type="pres">
      <dgm:prSet presAssocID="{EE488B06-C774-4EDC-B876-9D5C307B7127}" presName="circ4Tx" presStyleLbl="revTx" presStyleIdx="0" presStyleCnt="0" custScaleX="137654">
        <dgm:presLayoutVars>
          <dgm:chMax val="0"/>
          <dgm:chPref val="0"/>
          <dgm:bulletEnabled val="1"/>
        </dgm:presLayoutVars>
      </dgm:prSet>
      <dgm:spPr/>
      <dgm:t>
        <a:bodyPr/>
        <a:lstStyle/>
        <a:p>
          <a:endParaRPr lang="en-US"/>
        </a:p>
      </dgm:t>
    </dgm:pt>
    <dgm:pt modelId="{6FB96284-9759-423F-8140-26547B56FC97}" type="pres">
      <dgm:prSet presAssocID="{15426BCB-6AFE-4DF1-8970-47900A6D1149}" presName="circ5" presStyleLbl="vennNode1" presStyleIdx="4" presStyleCnt="7"/>
      <dgm:spPr/>
    </dgm:pt>
    <dgm:pt modelId="{78D247BB-86C7-4135-9352-F033ABA1AC51}" type="pres">
      <dgm:prSet presAssocID="{15426BCB-6AFE-4DF1-8970-47900A6D1149}" presName="circ5Tx" presStyleLbl="revTx" presStyleIdx="0" presStyleCnt="0" custScaleX="133443">
        <dgm:presLayoutVars>
          <dgm:chMax val="0"/>
          <dgm:chPref val="0"/>
          <dgm:bulletEnabled val="1"/>
        </dgm:presLayoutVars>
      </dgm:prSet>
      <dgm:spPr/>
      <dgm:t>
        <a:bodyPr/>
        <a:lstStyle/>
        <a:p>
          <a:endParaRPr lang="en-US"/>
        </a:p>
      </dgm:t>
    </dgm:pt>
    <dgm:pt modelId="{5A8EF223-5419-4811-B922-D0DCD12E86D3}" type="pres">
      <dgm:prSet presAssocID="{F4165374-8608-41F2-BAC4-059F1375D3C4}" presName="circ6" presStyleLbl="vennNode1" presStyleIdx="5" presStyleCnt="7"/>
      <dgm:spPr/>
    </dgm:pt>
    <dgm:pt modelId="{2F16DBF3-D8A8-4465-8189-0D8C0E67C5D4}" type="pres">
      <dgm:prSet presAssocID="{F4165374-8608-41F2-BAC4-059F1375D3C4}" presName="circ6Tx" presStyleLbl="revTx" presStyleIdx="0" presStyleCnt="0">
        <dgm:presLayoutVars>
          <dgm:chMax val="0"/>
          <dgm:chPref val="0"/>
          <dgm:bulletEnabled val="1"/>
        </dgm:presLayoutVars>
      </dgm:prSet>
      <dgm:spPr/>
      <dgm:t>
        <a:bodyPr/>
        <a:lstStyle/>
        <a:p>
          <a:endParaRPr lang="en-US"/>
        </a:p>
      </dgm:t>
    </dgm:pt>
    <dgm:pt modelId="{235C7AB8-3470-4627-A835-9AE3442891D0}" type="pres">
      <dgm:prSet presAssocID="{2C6A8CF5-890B-444B-9484-318C5BDD2F40}" presName="circ7" presStyleLbl="vennNode1" presStyleIdx="6" presStyleCnt="7"/>
      <dgm:spPr/>
    </dgm:pt>
    <dgm:pt modelId="{6F6C9674-C589-4C12-BA7E-BF6D7D7F1D10}" type="pres">
      <dgm:prSet presAssocID="{2C6A8CF5-890B-444B-9484-318C5BDD2F40}" presName="circ7Tx" presStyleLbl="revTx" presStyleIdx="0" presStyleCnt="0" custScaleX="91392">
        <dgm:presLayoutVars>
          <dgm:chMax val="0"/>
          <dgm:chPref val="0"/>
          <dgm:bulletEnabled val="1"/>
        </dgm:presLayoutVars>
      </dgm:prSet>
      <dgm:spPr/>
      <dgm:t>
        <a:bodyPr/>
        <a:lstStyle/>
        <a:p>
          <a:endParaRPr lang="en-US"/>
        </a:p>
      </dgm:t>
    </dgm:pt>
  </dgm:ptLst>
  <dgm:cxnLst>
    <dgm:cxn modelId="{EC556929-D5C2-4DD4-91C5-FC5ADFAE99CE}" type="presOf" srcId="{B33CAD7B-370C-4B33-AB0A-EC440EC2F4F9}" destId="{293D8431-05E9-42D3-A92D-23246C8F0D40}" srcOrd="0" destOrd="0" presId="urn:microsoft.com/office/officeart/2005/8/layout/venn1"/>
    <dgm:cxn modelId="{EA5A8BF8-99C6-4FE5-97C8-4D954E0D7642}" srcId="{B33CAD7B-370C-4B33-AB0A-EC440EC2F4F9}" destId="{F4165374-8608-41F2-BAC4-059F1375D3C4}" srcOrd="5" destOrd="0" parTransId="{C829731A-9D35-441B-93E0-EADDF65339C2}" sibTransId="{FE65EB1F-AD15-41F6-AE41-97560E57778D}"/>
    <dgm:cxn modelId="{650457C8-125C-4A59-B9D1-06A184B86DC7}" srcId="{B33CAD7B-370C-4B33-AB0A-EC440EC2F4F9}" destId="{FAB3D93F-88ED-417C-927E-AC0BF3953C8E}" srcOrd="1" destOrd="0" parTransId="{40FED059-ABE4-48AD-8AA6-1064771838C5}" sibTransId="{A6383802-B411-4CB7-A154-582702EFAB07}"/>
    <dgm:cxn modelId="{1FB54E22-DD98-49FA-BC7D-193ADCC2FE11}" type="presOf" srcId="{B2836F9B-BFA5-488A-B3FC-F62FEA97B890}" destId="{8F9AABFF-DC9C-419D-9FC9-628638A3FB53}" srcOrd="0" destOrd="0" presId="urn:microsoft.com/office/officeart/2005/8/layout/venn1"/>
    <dgm:cxn modelId="{A380AC49-10AE-4323-B040-D72C384C4EA3}" type="presOf" srcId="{EE488B06-C774-4EDC-B876-9D5C307B7127}" destId="{BF9F8B58-43EA-4167-829B-D7E6E4BF62A8}" srcOrd="0" destOrd="0" presId="urn:microsoft.com/office/officeart/2005/8/layout/venn1"/>
    <dgm:cxn modelId="{6CCDFC05-5679-4478-9E66-31E82990F486}" type="presOf" srcId="{7F489132-CCED-4078-9922-F337733A0A21}" destId="{5954CA48-ECC7-40D1-920A-97D473E1F369}" srcOrd="0" destOrd="0" presId="urn:microsoft.com/office/officeart/2005/8/layout/venn1"/>
    <dgm:cxn modelId="{0E38F32F-563B-47BA-8BD7-6FE6A0D0FA98}" type="presOf" srcId="{2C6A8CF5-890B-444B-9484-318C5BDD2F40}" destId="{6F6C9674-C589-4C12-BA7E-BF6D7D7F1D10}" srcOrd="0" destOrd="0" presId="urn:microsoft.com/office/officeart/2005/8/layout/venn1"/>
    <dgm:cxn modelId="{DE453270-952F-48C7-9A85-D5D52325F6C8}" srcId="{B33CAD7B-370C-4B33-AB0A-EC440EC2F4F9}" destId="{B2836F9B-BFA5-488A-B3FC-F62FEA97B890}" srcOrd="2" destOrd="0" parTransId="{4625DA01-7F62-4330-BEB5-C29980B5C457}" sibTransId="{80A53C3F-E5FD-4D5B-B79E-07C657CBB8A2}"/>
    <dgm:cxn modelId="{275563E8-9FAA-4D16-A3D2-0A17D81CBB91}" type="presOf" srcId="{F4165374-8608-41F2-BAC4-059F1375D3C4}" destId="{2F16DBF3-D8A8-4465-8189-0D8C0E67C5D4}" srcOrd="0" destOrd="0" presId="urn:microsoft.com/office/officeart/2005/8/layout/venn1"/>
    <dgm:cxn modelId="{0D6DB506-FF58-4FFB-A9C7-FF3CC36EBC30}" srcId="{B33CAD7B-370C-4B33-AB0A-EC440EC2F4F9}" destId="{EE488B06-C774-4EDC-B876-9D5C307B7127}" srcOrd="3" destOrd="0" parTransId="{18173238-8268-40E2-BEFB-7EAEE9425ABB}" sibTransId="{81A50980-8254-4AAD-9797-5B07EBE2F59F}"/>
    <dgm:cxn modelId="{6B7A4711-B64C-491F-ABD9-A5C1A33AEE12}" type="presOf" srcId="{15426BCB-6AFE-4DF1-8970-47900A6D1149}" destId="{78D247BB-86C7-4135-9352-F033ABA1AC51}" srcOrd="0" destOrd="0" presId="urn:microsoft.com/office/officeart/2005/8/layout/venn1"/>
    <dgm:cxn modelId="{E6484E90-4D9C-434D-A843-F3EEC7B14098}" type="presOf" srcId="{FAB3D93F-88ED-417C-927E-AC0BF3953C8E}" destId="{D5454598-0B2E-45B8-9DF5-380A42784612}" srcOrd="0" destOrd="0" presId="urn:microsoft.com/office/officeart/2005/8/layout/venn1"/>
    <dgm:cxn modelId="{FA866AC6-1DD7-49EF-8C18-2AC94F12692B}" srcId="{B33CAD7B-370C-4B33-AB0A-EC440EC2F4F9}" destId="{7F489132-CCED-4078-9922-F337733A0A21}" srcOrd="0" destOrd="0" parTransId="{17E817B1-3CAF-4D5E-9B4D-81BB2DC6F4BD}" sibTransId="{B9AB5812-E774-47C5-9A70-07315ABB87DA}"/>
    <dgm:cxn modelId="{7ECE5F44-904D-431A-A2DE-ECE237D4ECFB}" srcId="{B33CAD7B-370C-4B33-AB0A-EC440EC2F4F9}" destId="{15426BCB-6AFE-4DF1-8970-47900A6D1149}" srcOrd="4" destOrd="0" parTransId="{94283CE2-E678-495F-90AA-5316B497DF8A}" sibTransId="{BA2E0DC8-4B32-4855-AF98-15942963A470}"/>
    <dgm:cxn modelId="{DA0C0E56-0DE1-4E4D-A057-31088213CB27}" srcId="{B33CAD7B-370C-4B33-AB0A-EC440EC2F4F9}" destId="{2C6A8CF5-890B-444B-9484-318C5BDD2F40}" srcOrd="6" destOrd="0" parTransId="{1C12746D-2EC6-4DCC-B9B5-2912BA2DBA73}" sibTransId="{7D3414A0-7255-4440-B85B-B3F2D8232A08}"/>
    <dgm:cxn modelId="{78E75B65-555A-4A22-A8AC-147465F70916}" type="presParOf" srcId="{293D8431-05E9-42D3-A92D-23246C8F0D40}" destId="{EEEC490D-C8C6-437B-A283-4FC0FF4D5ABB}" srcOrd="0" destOrd="0" presId="urn:microsoft.com/office/officeart/2005/8/layout/venn1"/>
    <dgm:cxn modelId="{7DC9ED31-F5B5-4CDE-B0C0-9E703CE50ED5}" type="presParOf" srcId="{293D8431-05E9-42D3-A92D-23246C8F0D40}" destId="{5954CA48-ECC7-40D1-920A-97D473E1F369}" srcOrd="1" destOrd="0" presId="urn:microsoft.com/office/officeart/2005/8/layout/venn1"/>
    <dgm:cxn modelId="{325747A3-ED5E-4481-B444-02289E4CD59B}" type="presParOf" srcId="{293D8431-05E9-42D3-A92D-23246C8F0D40}" destId="{64E3784D-6D08-4F4D-80BC-8780E615D07E}" srcOrd="2" destOrd="0" presId="urn:microsoft.com/office/officeart/2005/8/layout/venn1"/>
    <dgm:cxn modelId="{FBB696C8-28C9-4242-BC76-00B1485255F6}" type="presParOf" srcId="{293D8431-05E9-42D3-A92D-23246C8F0D40}" destId="{D5454598-0B2E-45B8-9DF5-380A42784612}" srcOrd="3" destOrd="0" presId="urn:microsoft.com/office/officeart/2005/8/layout/venn1"/>
    <dgm:cxn modelId="{054E63B1-CB3A-469A-82C6-551F60B42134}" type="presParOf" srcId="{293D8431-05E9-42D3-A92D-23246C8F0D40}" destId="{0BD53F68-EA1D-478A-904F-FC930C3688DB}" srcOrd="4" destOrd="0" presId="urn:microsoft.com/office/officeart/2005/8/layout/venn1"/>
    <dgm:cxn modelId="{CB7AC8E4-7EE1-426F-A68D-CDE24F21F8E9}" type="presParOf" srcId="{293D8431-05E9-42D3-A92D-23246C8F0D40}" destId="{8F9AABFF-DC9C-419D-9FC9-628638A3FB53}" srcOrd="5" destOrd="0" presId="urn:microsoft.com/office/officeart/2005/8/layout/venn1"/>
    <dgm:cxn modelId="{21114273-9C52-4A0E-9907-A719B036F834}" type="presParOf" srcId="{293D8431-05E9-42D3-A92D-23246C8F0D40}" destId="{6125E1DE-9BE3-4FEE-84DD-4E76212D1552}" srcOrd="6" destOrd="0" presId="urn:microsoft.com/office/officeart/2005/8/layout/venn1"/>
    <dgm:cxn modelId="{F5B5BCBB-FC7E-4EE6-96A1-A6A4175E689E}" type="presParOf" srcId="{293D8431-05E9-42D3-A92D-23246C8F0D40}" destId="{BF9F8B58-43EA-4167-829B-D7E6E4BF62A8}" srcOrd="7" destOrd="0" presId="urn:microsoft.com/office/officeart/2005/8/layout/venn1"/>
    <dgm:cxn modelId="{2DF8A64B-7181-4954-BBA9-DCAE6B056F16}" type="presParOf" srcId="{293D8431-05E9-42D3-A92D-23246C8F0D40}" destId="{6FB96284-9759-423F-8140-26547B56FC97}" srcOrd="8" destOrd="0" presId="urn:microsoft.com/office/officeart/2005/8/layout/venn1"/>
    <dgm:cxn modelId="{808E10EE-5687-4073-A6DC-B916AABFB384}" type="presParOf" srcId="{293D8431-05E9-42D3-A92D-23246C8F0D40}" destId="{78D247BB-86C7-4135-9352-F033ABA1AC51}" srcOrd="9" destOrd="0" presId="urn:microsoft.com/office/officeart/2005/8/layout/venn1"/>
    <dgm:cxn modelId="{AD67BDD6-8178-4C72-8CE4-C63EFE7EC9DB}" type="presParOf" srcId="{293D8431-05E9-42D3-A92D-23246C8F0D40}" destId="{5A8EF223-5419-4811-B922-D0DCD12E86D3}" srcOrd="10" destOrd="0" presId="urn:microsoft.com/office/officeart/2005/8/layout/venn1"/>
    <dgm:cxn modelId="{DAE31694-F124-43AF-966E-4482AA0985D7}" type="presParOf" srcId="{293D8431-05E9-42D3-A92D-23246C8F0D40}" destId="{2F16DBF3-D8A8-4465-8189-0D8C0E67C5D4}" srcOrd="11" destOrd="0" presId="urn:microsoft.com/office/officeart/2005/8/layout/venn1"/>
    <dgm:cxn modelId="{E4ED3A78-04F0-4316-8CEA-587E3D8691B6}" type="presParOf" srcId="{293D8431-05E9-42D3-A92D-23246C8F0D40}" destId="{235C7AB8-3470-4627-A835-9AE3442891D0}" srcOrd="12" destOrd="0" presId="urn:microsoft.com/office/officeart/2005/8/layout/venn1"/>
    <dgm:cxn modelId="{9346DE6C-314F-461C-961A-34138C8977DF}" type="presParOf" srcId="{293D8431-05E9-42D3-A92D-23246C8F0D40}" destId="{6F6C9674-C589-4C12-BA7E-BF6D7D7F1D10}" srcOrd="13" destOrd="0" presId="urn:microsoft.com/office/officeart/2005/8/layout/venn1"/>
  </dgm:cxnLst>
  <dgm:bg>
    <a:solidFill>
      <a:srgbClr val="FFC000"/>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5C63A9-24AA-493E-883C-B20A47CB1787}" type="datetimeFigureOut">
              <a:rPr lang="en-US" smtClean="0"/>
              <a:pPr/>
              <a:t>4/4/2017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1F10DB-A63B-483E-9E98-22E63AF151D9}" type="slidenum">
              <a:rPr lang="en-US" smtClean="0"/>
              <a:pPr/>
              <a:t>‹#›</a:t>
            </a:fld>
            <a:endParaRPr lang="en-US"/>
          </a:p>
        </p:txBody>
      </p:sp>
    </p:spTree>
    <p:extLst>
      <p:ext uri="{BB962C8B-B14F-4D97-AF65-F5344CB8AC3E}">
        <p14:creationId xmlns:p14="http://schemas.microsoft.com/office/powerpoint/2010/main" val="1783417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fontAlgn="base">
              <a:spcBef>
                <a:spcPct val="0"/>
              </a:spcBef>
              <a:spcAft>
                <a:spcPct val="0"/>
              </a:spcAft>
              <a:buFont typeface="Times New Roman" pitchFamily="18" charset="0"/>
              <a:buNone/>
              <a:defRPr/>
            </a:pPr>
            <a:fld id="{62125770-EED2-442C-A70D-114C28F455FF}" type="slidenum">
              <a:rPr lang="en-US" smtClean="0">
                <a:latin typeface="Times New Roman" pitchFamily="18" charset="0"/>
              </a:rPr>
              <a:pPr fontAlgn="base">
                <a:spcBef>
                  <a:spcPct val="0"/>
                </a:spcBef>
                <a:spcAft>
                  <a:spcPct val="0"/>
                </a:spcAft>
                <a:buFont typeface="Times New Roman" pitchFamily="18" charset="0"/>
                <a:buNone/>
                <a:defRPr/>
              </a:pPr>
              <a:t>3</a:t>
            </a:fld>
            <a:endParaRPr lang="en-US" dirty="0" smtClean="0">
              <a:latin typeface="Times New Roman" pitchFamily="18" charset="0"/>
            </a:endParaRPr>
          </a:p>
        </p:txBody>
      </p:sp>
      <p:sp>
        <p:nvSpPr>
          <p:cNvPr id="55299" name="Text Box 1"/>
          <p:cNvSpPr txBox="1">
            <a:spLocks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fld id="{6181A708-C612-4B06-A2A1-4540C95778D8}" type="slidenum">
              <a:rPr lang="en-US" sz="1200">
                <a:solidFill>
                  <a:srgbClr val="FFFFFF"/>
                </a:solidFill>
                <a:latin typeface="Calibri" pitchFamily="34" charset="0"/>
              </a:rPr>
              <a:pPr algn="r" eaLnBrk="1" hangingPunct="1"/>
              <a:t>3</a:t>
            </a:fld>
            <a:endParaRPr lang="en-US" sz="1200" dirty="0">
              <a:solidFill>
                <a:srgbClr val="FFFFFF"/>
              </a:solidFill>
              <a:latin typeface="Calibri" pitchFamily="34" charset="0"/>
            </a:endParaRPr>
          </a:p>
        </p:txBody>
      </p:sp>
      <p:sp>
        <p:nvSpPr>
          <p:cNvPr id="55300"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endParaRPr lang="en-US" dirty="0">
              <a:latin typeface="Calibri" pitchFamily="34" charset="0"/>
            </a:endParaRPr>
          </a:p>
        </p:txBody>
      </p:sp>
      <p:sp>
        <p:nvSpPr>
          <p:cNvPr id="55301" name="Rectangle 3"/>
          <p:cNvSpPr>
            <a:spLocks noGrp="1" noChangeArrowheads="1"/>
          </p:cNvSpPr>
          <p:nvPr>
            <p:ph type="body"/>
          </p:nvPr>
        </p:nvSpPr>
        <p:spPr bwMode="auto">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n-US" dirty="0" smtClean="0">
              <a:latin typeface="Times New Roman" pitchFamily="18" charset="0"/>
            </a:endParaRPr>
          </a:p>
        </p:txBody>
      </p:sp>
    </p:spTree>
    <p:extLst>
      <p:ext uri="{BB962C8B-B14F-4D97-AF65-F5344CB8AC3E}">
        <p14:creationId xmlns:p14="http://schemas.microsoft.com/office/powerpoint/2010/main" val="555746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Palatino Linotype" pitchFamily="18" charset="0"/>
              </a:defRPr>
            </a:lvl1pPr>
            <a:lvl2pPr marL="742950" indent="-285750">
              <a:defRPr>
                <a:solidFill>
                  <a:schemeClr val="tx1"/>
                </a:solidFill>
                <a:latin typeface="Palatino Linotype" pitchFamily="18" charset="0"/>
              </a:defRPr>
            </a:lvl2pPr>
            <a:lvl3pPr marL="1143000" indent="-228600">
              <a:defRPr>
                <a:solidFill>
                  <a:schemeClr val="tx1"/>
                </a:solidFill>
                <a:latin typeface="Palatino Linotype" pitchFamily="18" charset="0"/>
              </a:defRPr>
            </a:lvl3pPr>
            <a:lvl4pPr marL="1600200" indent="-228600">
              <a:defRPr>
                <a:solidFill>
                  <a:schemeClr val="tx1"/>
                </a:solidFill>
                <a:latin typeface="Palatino Linotype" pitchFamily="18" charset="0"/>
              </a:defRPr>
            </a:lvl4pPr>
            <a:lvl5pPr marL="2057400" indent="-228600">
              <a:defRPr>
                <a:solidFill>
                  <a:schemeClr val="tx1"/>
                </a:solidFill>
                <a:latin typeface="Palatino Linotype" pitchFamily="18" charset="0"/>
              </a:defRPr>
            </a:lvl5pPr>
            <a:lvl6pPr marL="2514600" indent="-228600" fontAlgn="base">
              <a:spcBef>
                <a:spcPct val="0"/>
              </a:spcBef>
              <a:spcAft>
                <a:spcPct val="0"/>
              </a:spcAft>
              <a:defRPr>
                <a:solidFill>
                  <a:schemeClr val="tx1"/>
                </a:solidFill>
                <a:latin typeface="Palatino Linotype" pitchFamily="18" charset="0"/>
              </a:defRPr>
            </a:lvl6pPr>
            <a:lvl7pPr marL="2971800" indent="-228600" fontAlgn="base">
              <a:spcBef>
                <a:spcPct val="0"/>
              </a:spcBef>
              <a:spcAft>
                <a:spcPct val="0"/>
              </a:spcAft>
              <a:defRPr>
                <a:solidFill>
                  <a:schemeClr val="tx1"/>
                </a:solidFill>
                <a:latin typeface="Palatino Linotype" pitchFamily="18" charset="0"/>
              </a:defRPr>
            </a:lvl7pPr>
            <a:lvl8pPr marL="3429000" indent="-228600" fontAlgn="base">
              <a:spcBef>
                <a:spcPct val="0"/>
              </a:spcBef>
              <a:spcAft>
                <a:spcPct val="0"/>
              </a:spcAft>
              <a:defRPr>
                <a:solidFill>
                  <a:schemeClr val="tx1"/>
                </a:solidFill>
                <a:latin typeface="Palatino Linotype" pitchFamily="18" charset="0"/>
              </a:defRPr>
            </a:lvl8pPr>
            <a:lvl9pPr marL="3886200" indent="-228600" fontAlgn="base">
              <a:spcBef>
                <a:spcPct val="0"/>
              </a:spcBef>
              <a:spcAft>
                <a:spcPct val="0"/>
              </a:spcAft>
              <a:defRPr>
                <a:solidFill>
                  <a:schemeClr val="tx1"/>
                </a:solidFill>
                <a:latin typeface="Palatino Linotype" pitchFamily="18" charset="0"/>
              </a:defRPr>
            </a:lvl9pPr>
          </a:lstStyle>
          <a:p>
            <a:pPr fontAlgn="base">
              <a:spcBef>
                <a:spcPct val="0"/>
              </a:spcBef>
              <a:spcAft>
                <a:spcPct val="0"/>
              </a:spcAft>
              <a:buFont typeface="Times New Roman" pitchFamily="18" charset="0"/>
              <a:buNone/>
              <a:defRPr/>
            </a:pPr>
            <a:fld id="{62125770-EED2-442C-A70D-114C28F455FF}" type="slidenum">
              <a:rPr lang="en-US" smtClean="0">
                <a:latin typeface="Times New Roman" pitchFamily="18" charset="0"/>
              </a:rPr>
              <a:pPr fontAlgn="base">
                <a:spcBef>
                  <a:spcPct val="0"/>
                </a:spcBef>
                <a:spcAft>
                  <a:spcPct val="0"/>
                </a:spcAft>
                <a:buFont typeface="Times New Roman" pitchFamily="18" charset="0"/>
                <a:buNone/>
                <a:defRPr/>
              </a:pPr>
              <a:t>4</a:t>
            </a:fld>
            <a:endParaRPr lang="en-US" smtClean="0">
              <a:latin typeface="Times New Roman" pitchFamily="18" charset="0"/>
            </a:endParaRPr>
          </a:p>
        </p:txBody>
      </p:sp>
      <p:sp>
        <p:nvSpPr>
          <p:cNvPr id="55299" name="Text Box 1"/>
          <p:cNvSpPr txBox="1">
            <a:spLocks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fld id="{6181A708-C612-4B06-A2A1-4540C95778D8}" type="slidenum">
              <a:rPr lang="en-US" sz="1200">
                <a:solidFill>
                  <a:srgbClr val="FFFFFF"/>
                </a:solidFill>
                <a:latin typeface="Calibri" pitchFamily="34" charset="0"/>
              </a:rPr>
              <a:pPr algn="r" eaLnBrk="1" hangingPunct="1"/>
              <a:t>4</a:t>
            </a:fld>
            <a:endParaRPr lang="en-US" sz="1200">
              <a:solidFill>
                <a:srgbClr val="FFFFFF"/>
              </a:solidFill>
              <a:latin typeface="Calibri" pitchFamily="34" charset="0"/>
            </a:endParaRPr>
          </a:p>
        </p:txBody>
      </p:sp>
      <p:sp>
        <p:nvSpPr>
          <p:cNvPr id="55300" name="Text Box 2"/>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endParaRPr lang="en-US">
              <a:latin typeface="Calibri" pitchFamily="34" charset="0"/>
            </a:endParaRPr>
          </a:p>
        </p:txBody>
      </p:sp>
      <p:sp>
        <p:nvSpPr>
          <p:cNvPr id="55301" name="Rectangle 3"/>
          <p:cNvSpPr>
            <a:spLocks noGrp="1" noChangeArrowheads="1"/>
          </p:cNvSpPr>
          <p:nvPr>
            <p:ph type="body"/>
          </p:nvPr>
        </p:nvSpPr>
        <p:spPr bwMode="auto">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en-US" smtClean="0">
              <a:latin typeface="Times New Roman" pitchFamily="18" charset="0"/>
            </a:endParaRPr>
          </a:p>
        </p:txBody>
      </p:sp>
    </p:spTree>
    <p:extLst>
      <p:ext uri="{BB962C8B-B14F-4D97-AF65-F5344CB8AC3E}">
        <p14:creationId xmlns:p14="http://schemas.microsoft.com/office/powerpoint/2010/main" val="312871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43754C7-8485-4D62-AF29-6A2AD41C2664}" type="slidenum">
              <a:rPr lang="en-US" smtClean="0"/>
              <a:pPr>
                <a:defRPr/>
              </a:pPr>
              <a:t>6</a:t>
            </a:fld>
            <a:endParaRPr lang="en-US"/>
          </a:p>
        </p:txBody>
      </p:sp>
    </p:spTree>
    <p:extLst>
      <p:ext uri="{BB962C8B-B14F-4D97-AF65-F5344CB8AC3E}">
        <p14:creationId xmlns:p14="http://schemas.microsoft.com/office/powerpoint/2010/main" val="2445037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4B8150A-4330-48E5-AB27-03631A4BA17A}" type="slidenum">
              <a:rPr lang="en-US">
                <a:solidFill>
                  <a:prstClr val="black"/>
                </a:solidFill>
              </a:rPr>
              <a:pPr>
                <a:defRPr/>
              </a:pPr>
              <a:t>7</a:t>
            </a:fld>
            <a:endParaRPr lang="en-US">
              <a:solidFill>
                <a:prstClr val="black"/>
              </a:solidFill>
            </a:endParaRPr>
          </a:p>
        </p:txBody>
      </p:sp>
    </p:spTree>
    <p:extLst>
      <p:ext uri="{BB962C8B-B14F-4D97-AF65-F5344CB8AC3E}">
        <p14:creationId xmlns:p14="http://schemas.microsoft.com/office/powerpoint/2010/main" val="42866708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5AE3403-FDE9-43EB-9784-4BDAC648960E}" type="datetime1">
              <a:rPr lang="en-US" smtClean="0"/>
              <a:t>4/4/2017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93EF0FD-BA0E-40B3-B0AD-E46C6A7355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C14CAD-A18B-4BA1-B1FB-35BF07E74D41}" type="datetime1">
              <a:rPr lang="en-US" smtClean="0"/>
              <a:t>4/4/2017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3EF0FD-BA0E-40B3-B0AD-E46C6A7355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A0E404E-5FDA-478B-B5D1-808F2296C13F}" type="datetime1">
              <a:rPr lang="en-US" smtClean="0"/>
              <a:t>4/4/2017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3EF0FD-BA0E-40B3-B0AD-E46C6A7355D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066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38200" y="40386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fld id="{D68299D3-ACD8-4BC9-AF48-61419BB02616}" type="datetime1">
              <a:rPr lang="en-US" smtClean="0"/>
              <a:t>4/4/2017</a:t>
            </a:fld>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pPr>
              <a:defRPr/>
            </a:pPr>
            <a:fld id="{3F6AD3E8-E3DE-424B-91C0-CDBEC2B1E8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F4037A-C590-41AF-B57C-1F6B1325A715}" type="datetime1">
              <a:rPr lang="en-US" smtClean="0"/>
              <a:t>4/4/2017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3EF0FD-BA0E-40B3-B0AD-E46C6A7355D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64D538-6D78-499D-94F3-D5048828168F}" type="datetime1">
              <a:rPr lang="en-US" smtClean="0"/>
              <a:t>4/4/2017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93EF0FD-BA0E-40B3-B0AD-E46C6A7355D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F1AC14-9229-4492-BBF2-E884EBFFDB76}" type="datetime1">
              <a:rPr lang="en-US" smtClean="0"/>
              <a:t>4/4/2017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3EF0FD-BA0E-40B3-B0AD-E46C6A7355D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5EE1DAC-E659-4FF5-B80B-900EE641868C}" type="datetime1">
              <a:rPr lang="en-US" smtClean="0"/>
              <a:t>4/4/2017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93EF0FD-BA0E-40B3-B0AD-E46C6A7355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07F7B57-276C-47FC-8FDD-9205889409C1}" type="datetime1">
              <a:rPr lang="en-US" smtClean="0"/>
              <a:t>4/4/2017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93EF0FD-BA0E-40B3-B0AD-E46C6A7355D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71F9192-6E49-42D2-8640-A3177CD62D8F}" type="datetime1">
              <a:rPr lang="en-US" smtClean="0"/>
              <a:t>4/4/2017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93EF0FD-BA0E-40B3-B0AD-E46C6A7355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6BFBE95-5A3B-4344-93BE-F0D3CD174538}" type="datetime1">
              <a:rPr lang="en-US" smtClean="0"/>
              <a:t>4/4/2017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93EF0FD-BA0E-40B3-B0AD-E46C6A7355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10F1E16-F0B8-42A2-8CF4-9FA9B0279A98}" type="datetime1">
              <a:rPr lang="en-US" smtClean="0"/>
              <a:t>4/4/2017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93EF0FD-BA0E-40B3-B0AD-E46C6A7355D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E32A87C-C790-43BD-BC20-52FAC07813E9}" type="datetime1">
              <a:rPr lang="en-US" smtClean="0"/>
              <a:t>4/4/2017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93EF0FD-BA0E-40B3-B0AD-E46C6A7355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hf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igear.org/6equj5.htm" TargetMode="External"/><Relationship Id="rId2" Type="http://schemas.openxmlformats.org/officeDocument/2006/relationships/hyperlink" Target="http://www.bigear.org/wow.htm" TargetMode="Externa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hyperlink" Target="http://www.usatoday.com/story/money/business/2014/01/18/amazon-anticipates-orders/463789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google.org/flutrend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2" Type="http://schemas.openxmlformats.org/officeDocument/2006/relationships/hyperlink" Target="https://catalog.buffalo.edu/academicprograms/data-intensive_computing_cert.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goo.gl/forms/0Kkx6c2wT43IF4g3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www.comparebusinessproducts.com/fyi/10-largest-databases-in-the-world/" TargetMode="Externa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hadoopblog.blogspot.com/2010/05/facebook-has-worlds-largest-hadoop.html" TargetMode="External"/><Relationship Id="rId4" Type="http://schemas.openxmlformats.org/officeDocument/2006/relationships/hyperlink" Target="http://www.comparebusinessproducts.com/fyi/10-largest-databases-in-the-worl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Defining Data-intensive computing</a:t>
            </a:r>
            <a:endParaRPr lang="en-US" dirty="0"/>
          </a:p>
        </p:txBody>
      </p:sp>
      <p:sp>
        <p:nvSpPr>
          <p:cNvPr id="3" name="Subtitle 2"/>
          <p:cNvSpPr>
            <a:spLocks noGrp="1"/>
          </p:cNvSpPr>
          <p:nvPr>
            <p:ph type="subTitle" idx="1"/>
          </p:nvPr>
        </p:nvSpPr>
        <p:spPr/>
        <p:txBody>
          <a:bodyPr/>
          <a:lstStyle/>
          <a:p>
            <a:r>
              <a:rPr lang="en-US" dirty="0" smtClean="0"/>
              <a:t>B. Ramamurthy</a:t>
            </a:r>
          </a:p>
          <a:p>
            <a:endParaRPr lang="en-US" dirty="0"/>
          </a:p>
        </p:txBody>
      </p:sp>
      <p:sp>
        <p:nvSpPr>
          <p:cNvPr id="5" name="Date Placeholder 4"/>
          <p:cNvSpPr>
            <a:spLocks noGrp="1"/>
          </p:cNvSpPr>
          <p:nvPr>
            <p:ph type="dt" sz="half" idx="10"/>
          </p:nvPr>
        </p:nvSpPr>
        <p:spPr/>
        <p:txBody>
          <a:bodyPr/>
          <a:lstStyle/>
          <a:p>
            <a:fld id="{415B1ED1-3C80-43E0-BE4E-83C06EC0C43D}" type="datetime1">
              <a:rPr lang="en-US" smtClean="0"/>
              <a:t>4/4/2017</a:t>
            </a:fld>
            <a:endParaRPr lang="en-US" dirty="0"/>
          </a:p>
        </p:txBody>
      </p:sp>
      <p:sp>
        <p:nvSpPr>
          <p:cNvPr id="4" name="Slide Number Placeholder 3"/>
          <p:cNvSpPr>
            <a:spLocks noGrp="1"/>
          </p:cNvSpPr>
          <p:nvPr>
            <p:ph type="sldNum" sz="quarter" idx="12"/>
          </p:nvPr>
        </p:nvSpPr>
        <p:spPr/>
        <p:txBody>
          <a:bodyPr/>
          <a:lstStyle/>
          <a:p>
            <a:fld id="{193EF0FD-BA0E-40B3-B0AD-E46C6A7355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p:cNvSpPr>
            <a:spLocks noGrp="1" noChangeArrowheads="1"/>
          </p:cNvSpPr>
          <p:nvPr>
            <p:ph type="title"/>
          </p:nvPr>
        </p:nvSpPr>
        <p:spPr/>
        <p:txBody>
          <a:bodyPr>
            <a:normAutofit fontScale="90000"/>
          </a:bodyPr>
          <a:lstStyle/>
          <a:p>
            <a:pPr eaLnBrk="1" hangingPunct="1"/>
            <a:r>
              <a:rPr lang="en-US" sz="4000" dirty="0" smtClean="0"/>
              <a:t> Intelligence (or origins of Big-data computing?)</a:t>
            </a:r>
            <a:br>
              <a:rPr lang="en-US" sz="4000" dirty="0" smtClean="0"/>
            </a:br>
            <a:endParaRPr lang="en-US" sz="4000" dirty="0" smtClean="0"/>
          </a:p>
        </p:txBody>
      </p:sp>
      <p:sp>
        <p:nvSpPr>
          <p:cNvPr id="51206" name="Rectangle 3" descr="Rectangle: Click to edit Master text styles&#10;Second level&#10;Third level&#10;Fourth level&#10;Fifth level"/>
          <p:cNvSpPr>
            <a:spLocks noGrp="1" noChangeArrowheads="1"/>
          </p:cNvSpPr>
          <p:nvPr>
            <p:ph type="body" sz="half" idx="1"/>
          </p:nvPr>
        </p:nvSpPr>
        <p:spPr>
          <a:xfrm>
            <a:off x="838200" y="1905000"/>
            <a:ext cx="8001000" cy="1981200"/>
          </a:xfrm>
        </p:spPr>
        <p:txBody>
          <a:bodyPr>
            <a:normAutofit/>
          </a:bodyPr>
          <a:lstStyle/>
          <a:p>
            <a:pPr eaLnBrk="1" hangingPunct="1">
              <a:lnSpc>
                <a:spcPct val="80000"/>
              </a:lnSpc>
            </a:pPr>
            <a:r>
              <a:rPr lang="en-US" sz="2400" dirty="0" smtClean="0"/>
              <a:t>Search for Extra Terrestrial Intelligence (</a:t>
            </a:r>
            <a:r>
              <a:rPr lang="en-US" sz="2400" dirty="0" err="1" smtClean="0"/>
              <a:t>seti@home</a:t>
            </a:r>
            <a:r>
              <a:rPr lang="en-US" sz="2400" dirty="0" smtClean="0"/>
              <a:t> project)</a:t>
            </a:r>
            <a:endParaRPr lang="en-US" dirty="0" smtClean="0"/>
          </a:p>
          <a:p>
            <a:pPr>
              <a:lnSpc>
                <a:spcPct val="80000"/>
              </a:lnSpc>
            </a:pPr>
            <a:r>
              <a:rPr lang="en-US" dirty="0" smtClean="0"/>
              <a:t>The Wow signal </a:t>
            </a:r>
            <a:r>
              <a:rPr lang="en-US" dirty="0" smtClean="0">
                <a:hlinkClick r:id="rId2"/>
              </a:rPr>
              <a:t>http://www.bigear.org/wow.htm</a:t>
            </a:r>
            <a:endParaRPr lang="en-US" dirty="0" smtClean="0"/>
          </a:p>
          <a:p>
            <a:pPr lvl="1">
              <a:lnSpc>
                <a:spcPct val="80000"/>
              </a:lnSpc>
              <a:buNone/>
            </a:pPr>
            <a:endParaRPr lang="en-US" sz="1800" dirty="0" smtClean="0"/>
          </a:p>
        </p:txBody>
      </p:sp>
      <p:pic>
        <p:nvPicPr>
          <p:cNvPr id="51207" name="Picture 5" descr="wowsignal">
            <a:hlinkClick r:id="rId3"/>
          </p:cNvPr>
          <p:cNvPicPr>
            <a:picLocks noGrp="1" noChangeAspect="1" noChangeArrowheads="1"/>
          </p:cNvPicPr>
          <p:nvPr>
            <p:ph sz="half" idx="2"/>
          </p:nvPr>
        </p:nvPicPr>
        <p:blipFill>
          <a:blip r:embed="rId4" cstate="print"/>
          <a:srcRect/>
          <a:stretch>
            <a:fillRect/>
          </a:stretch>
        </p:blipFill>
        <p:spPr>
          <a:xfrm>
            <a:off x="2438400" y="3962400"/>
            <a:ext cx="4191000" cy="2451100"/>
          </a:xfrm>
        </p:spPr>
      </p:pic>
      <p:sp>
        <p:nvSpPr>
          <p:cNvPr id="51202" name="Date Placeholder 4"/>
          <p:cNvSpPr>
            <a:spLocks noGrp="1"/>
          </p:cNvSpPr>
          <p:nvPr>
            <p:ph type="dt" sz="half" idx="10"/>
          </p:nvPr>
        </p:nvSpPr>
        <p:spPr bwMode="auto">
          <a:noFill/>
          <a:ln>
            <a:miter lim="800000"/>
            <a:headEnd/>
            <a:tailEnd/>
          </a:ln>
        </p:spPr>
        <p:txBody>
          <a:bodyPr wrap="square" lIns="91440" tIns="45720" rIns="91440" bIns="45720" numCol="1" anchor="t" anchorCtr="0" compatLnSpc="1">
            <a:prstTxWarp prst="textNoShape">
              <a:avLst/>
            </a:prstTxWarp>
          </a:bodyPr>
          <a:lstStyle/>
          <a:p>
            <a:fld id="{A42968BA-C10B-4970-8F0F-3CC09BAA41D7}" type="datetime1">
              <a:rPr lang="en-US" smtClean="0"/>
              <a:t>4/4/2017</a:t>
            </a:fld>
            <a:endParaRPr lang="en-US" smtClean="0"/>
          </a:p>
        </p:txBody>
      </p:sp>
      <p:sp>
        <p:nvSpPr>
          <p:cNvPr id="7" name="Slide Number Placeholder 6"/>
          <p:cNvSpPr>
            <a:spLocks noGrp="1"/>
          </p:cNvSpPr>
          <p:nvPr>
            <p:ph type="sldNum" sz="quarter" idx="12"/>
          </p:nvPr>
        </p:nvSpPr>
        <p:spPr/>
        <p:txBody>
          <a:bodyPr/>
          <a:lstStyle/>
          <a:p>
            <a:pPr>
              <a:defRPr/>
            </a:pPr>
            <a:fld id="{2BF1AFF3-13E4-495D-8F5B-FFEAF623721A}" type="slidenum">
              <a:rPr lang="en-US"/>
              <a:pPr>
                <a:defRPr/>
              </a:pPr>
              <a:t>10</a:t>
            </a:fld>
            <a:endParaRPr lang="en-US"/>
          </a:p>
        </p:txBody>
      </p:sp>
    </p:spTree>
    <p:extLst>
      <p:ext uri="{BB962C8B-B14F-4D97-AF65-F5344CB8AC3E}">
        <p14:creationId xmlns:p14="http://schemas.microsoft.com/office/powerpoint/2010/main" val="952537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000" dirty="0" smtClean="0"/>
              <a:t>Google search: How is different from regular search in existence before it? </a:t>
            </a:r>
          </a:p>
          <a:p>
            <a:pPr lvl="1"/>
            <a:r>
              <a:rPr lang="en-US" sz="2000" dirty="0" smtClean="0"/>
              <a:t>It took advantage of the fact the hyperlinks within web pages form an underlying structure that can be mined to determine the importance of various pages.</a:t>
            </a:r>
          </a:p>
          <a:p>
            <a:r>
              <a:rPr lang="en-US" sz="2000" dirty="0" smtClean="0"/>
              <a:t>Restaurant and Menu suggestions: instead of “Where would you like to go?” “Would you like to go to </a:t>
            </a:r>
            <a:r>
              <a:rPr lang="en-US" sz="2000" dirty="0" err="1" smtClean="0"/>
              <a:t>CityGrille</a:t>
            </a:r>
            <a:r>
              <a:rPr lang="en-US" sz="2000" dirty="0" smtClean="0"/>
              <a:t>”? </a:t>
            </a:r>
          </a:p>
          <a:p>
            <a:pPr lvl="1"/>
            <a:r>
              <a:rPr lang="en-US" sz="2000" dirty="0" smtClean="0"/>
              <a:t>Learning capacity from previous data of habits, profiles, and other information gathered over time.</a:t>
            </a:r>
          </a:p>
          <a:p>
            <a:r>
              <a:rPr lang="en-US" sz="2000" dirty="0" smtClean="0"/>
              <a:t>Collaborative and interconnected world inference capable: </a:t>
            </a:r>
            <a:r>
              <a:rPr lang="en-US" sz="2000" dirty="0" err="1" smtClean="0"/>
              <a:t>facebook</a:t>
            </a:r>
            <a:r>
              <a:rPr lang="en-US" sz="2000" dirty="0" smtClean="0"/>
              <a:t> friend suggestion</a:t>
            </a:r>
          </a:p>
          <a:p>
            <a:r>
              <a:rPr lang="en-US" sz="2000" dirty="0" smtClean="0"/>
              <a:t>Large scale data requiring indexing </a:t>
            </a:r>
          </a:p>
          <a:p>
            <a:r>
              <a:rPr lang="en-US" sz="2000" dirty="0" smtClean="0"/>
              <a:t>…Do you know amazon is going to ship things before you order? </a:t>
            </a:r>
            <a:r>
              <a:rPr lang="en-US" sz="2000" dirty="0" smtClean="0">
                <a:hlinkClick r:id="rId2"/>
              </a:rPr>
              <a:t>Here</a:t>
            </a:r>
            <a:endParaRPr lang="en-US" sz="2000" dirty="0" smtClean="0"/>
          </a:p>
          <a:p>
            <a:endParaRPr lang="en-US" sz="2000" dirty="0" smtClean="0"/>
          </a:p>
          <a:p>
            <a:endParaRPr lang="en-US" sz="2000" dirty="0" smtClean="0"/>
          </a:p>
          <a:p>
            <a:endParaRPr lang="en-US" sz="2000" dirty="0"/>
          </a:p>
        </p:txBody>
      </p:sp>
      <p:sp>
        <p:nvSpPr>
          <p:cNvPr id="4" name="Date Placeholder 3"/>
          <p:cNvSpPr>
            <a:spLocks noGrp="1"/>
          </p:cNvSpPr>
          <p:nvPr>
            <p:ph type="dt" sz="half" idx="10"/>
          </p:nvPr>
        </p:nvSpPr>
        <p:spPr/>
        <p:txBody>
          <a:bodyPr/>
          <a:lstStyle/>
          <a:p>
            <a:fld id="{0ACD7D51-966D-4908-9705-ADC0525AEA0B}"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11</a:t>
            </a:fld>
            <a:endParaRPr lang="en-US"/>
          </a:p>
        </p:txBody>
      </p:sp>
      <p:sp>
        <p:nvSpPr>
          <p:cNvPr id="2" name="Title 1"/>
          <p:cNvSpPr>
            <a:spLocks noGrp="1"/>
          </p:cNvSpPr>
          <p:nvPr>
            <p:ph type="title"/>
          </p:nvPr>
        </p:nvSpPr>
        <p:spPr/>
        <p:txBody>
          <a:bodyPr>
            <a:normAutofit fontScale="90000"/>
          </a:bodyPr>
          <a:lstStyle/>
          <a:p>
            <a:r>
              <a:rPr lang="en-US" dirty="0" smtClean="0"/>
              <a:t>Characteristics of intelligent applications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23311B5-C93C-4D55-A00F-10D196BB8C77}"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12</a:t>
            </a:fld>
            <a:endParaRPr lang="en-US"/>
          </a:p>
        </p:txBody>
      </p:sp>
      <p:sp>
        <p:nvSpPr>
          <p:cNvPr id="2" name="Title 1"/>
          <p:cNvSpPr>
            <a:spLocks noGrp="1"/>
          </p:cNvSpPr>
          <p:nvPr>
            <p:ph type="title" idx="4294967295"/>
          </p:nvPr>
        </p:nvSpPr>
        <p:spPr>
          <a:xfrm>
            <a:off x="0" y="274638"/>
            <a:ext cx="7467600" cy="1143000"/>
          </a:xfrm>
        </p:spPr>
        <p:txBody>
          <a:bodyPr>
            <a:normAutofit fontScale="90000"/>
          </a:bodyPr>
          <a:lstStyle/>
          <a:p>
            <a:r>
              <a:rPr lang="en-US" dirty="0" smtClean="0"/>
              <a:t>Data-intensive application characteristics</a:t>
            </a:r>
            <a:endParaRPr lang="en-US" dirty="0"/>
          </a:p>
        </p:txBody>
      </p:sp>
      <p:sp>
        <p:nvSpPr>
          <p:cNvPr id="6" name="Rectangle 5"/>
          <p:cNvSpPr/>
          <p:nvPr/>
        </p:nvSpPr>
        <p:spPr>
          <a:xfrm>
            <a:off x="914400" y="4876800"/>
            <a:ext cx="1524000" cy="914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AggregatedContent</a:t>
            </a:r>
            <a:r>
              <a:rPr lang="en-US" dirty="0" smtClean="0"/>
              <a:t> (Raw data)</a:t>
            </a:r>
            <a:endParaRPr lang="en-US" dirty="0"/>
          </a:p>
        </p:txBody>
      </p:sp>
      <p:sp>
        <p:nvSpPr>
          <p:cNvPr id="8" name="Rectangle 7"/>
          <p:cNvSpPr/>
          <p:nvPr/>
        </p:nvSpPr>
        <p:spPr>
          <a:xfrm>
            <a:off x="2362200" y="2743200"/>
            <a:ext cx="1524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Algorithms (thinking)</a:t>
            </a:r>
            <a:endParaRPr lang="en-US" dirty="0"/>
          </a:p>
        </p:txBody>
      </p:sp>
      <p:sp>
        <p:nvSpPr>
          <p:cNvPr id="9" name="Rectangle 8"/>
          <p:cNvSpPr/>
          <p:nvPr/>
        </p:nvSpPr>
        <p:spPr>
          <a:xfrm>
            <a:off x="3962400" y="4876800"/>
            <a:ext cx="1752600" cy="914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Reference</a:t>
            </a:r>
          </a:p>
          <a:p>
            <a:pPr algn="ctr"/>
            <a:r>
              <a:rPr lang="en-US" dirty="0" smtClean="0"/>
              <a:t>Structures</a:t>
            </a:r>
          </a:p>
          <a:p>
            <a:pPr algn="ctr"/>
            <a:r>
              <a:rPr lang="en-US" dirty="0" smtClean="0"/>
              <a:t>(knowledge)</a:t>
            </a:r>
            <a:endParaRPr lang="en-US" dirty="0"/>
          </a:p>
        </p:txBody>
      </p:sp>
      <p:sp>
        <p:nvSpPr>
          <p:cNvPr id="10" name="Rectangle 9"/>
          <p:cNvSpPr/>
          <p:nvPr/>
        </p:nvSpPr>
        <p:spPr>
          <a:xfrm>
            <a:off x="5715000" y="3733800"/>
            <a:ext cx="1981200" cy="9906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structures (infrastructure)</a:t>
            </a:r>
            <a:endParaRPr lang="en-US" dirty="0"/>
          </a:p>
        </p:txBody>
      </p:sp>
      <p:cxnSp>
        <p:nvCxnSpPr>
          <p:cNvPr id="12" name="Straight Arrow Connector 11"/>
          <p:cNvCxnSpPr>
            <a:stCxn id="6" idx="0"/>
            <a:endCxn id="8" idx="2"/>
          </p:cNvCxnSpPr>
          <p:nvPr/>
        </p:nvCxnSpPr>
        <p:spPr>
          <a:xfrm rot="5400000" flipH="1" flipV="1">
            <a:off x="1790700" y="3543300"/>
            <a:ext cx="1219200" cy="1447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9" idx="0"/>
          </p:cNvCxnSpPr>
          <p:nvPr/>
        </p:nvCxnSpPr>
        <p:spPr>
          <a:xfrm>
            <a:off x="3124200" y="3657600"/>
            <a:ext cx="1714500" cy="1219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a:endCxn id="9" idx="1"/>
          </p:cNvCxnSpPr>
          <p:nvPr/>
        </p:nvCxnSpPr>
        <p:spPr>
          <a:xfrm>
            <a:off x="2438400" y="5334000"/>
            <a:ext cx="1524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3"/>
            <a:endCxn id="10" idx="1"/>
          </p:cNvCxnSpPr>
          <p:nvPr/>
        </p:nvCxnSpPr>
        <p:spPr>
          <a:xfrm flipV="1">
            <a:off x="2438400" y="4229100"/>
            <a:ext cx="3276600" cy="11049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2"/>
            <a:endCxn id="10" idx="1"/>
          </p:cNvCxnSpPr>
          <p:nvPr/>
        </p:nvCxnSpPr>
        <p:spPr>
          <a:xfrm rot="16200000" flipH="1">
            <a:off x="4133850" y="2647950"/>
            <a:ext cx="571500" cy="2590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572000" y="1905000"/>
            <a:ext cx="1600200" cy="7620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Models</a:t>
            </a:r>
            <a:endParaRPr lang="en-US" dirty="0"/>
          </a:p>
        </p:txBody>
      </p:sp>
      <p:cxnSp>
        <p:nvCxnSpPr>
          <p:cNvPr id="15" name="Straight Arrow Connector 14"/>
          <p:cNvCxnSpPr>
            <a:stCxn id="8" idx="3"/>
            <a:endCxn id="11" idx="2"/>
          </p:cNvCxnSpPr>
          <p:nvPr/>
        </p:nvCxnSpPr>
        <p:spPr>
          <a:xfrm flipV="1">
            <a:off x="3886200" y="2667000"/>
            <a:ext cx="14859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b="1" dirty="0" smtClean="0"/>
              <a:t>Aggregated content</a:t>
            </a:r>
            <a:r>
              <a:rPr lang="en-US" dirty="0" smtClean="0"/>
              <a:t>: large amount of data pertinent to the specific application; each piece of information is typically connected to many other pieces. Ex: DBs</a:t>
            </a:r>
          </a:p>
          <a:p>
            <a:r>
              <a:rPr lang="en-US" b="1" dirty="0" smtClean="0"/>
              <a:t>Reference structures</a:t>
            </a:r>
            <a:r>
              <a:rPr lang="en-US" dirty="0" smtClean="0"/>
              <a:t>: Structures that provide one or more structural and semantic interpretations of the content. Reference structure about specific domain of knowledge come in three flavors: dictionaries, knowledge bases, and </a:t>
            </a:r>
            <a:r>
              <a:rPr lang="en-US" dirty="0" err="1" smtClean="0"/>
              <a:t>ontologies</a:t>
            </a:r>
            <a:endParaRPr lang="en-US" dirty="0" smtClean="0"/>
          </a:p>
          <a:p>
            <a:r>
              <a:rPr lang="en-US" b="1" dirty="0" smtClean="0"/>
              <a:t>Algorithms</a:t>
            </a:r>
            <a:r>
              <a:rPr lang="en-US" dirty="0" smtClean="0"/>
              <a:t>: modules that allows the application to harness the information which is hidden in the data. Applied on aggregated content and some times require reference structure Ex: </a:t>
            </a:r>
            <a:r>
              <a:rPr lang="en-US" dirty="0" err="1" smtClean="0"/>
              <a:t>MapReduce</a:t>
            </a:r>
            <a:endParaRPr lang="en-US" dirty="0" smtClean="0"/>
          </a:p>
          <a:p>
            <a:r>
              <a:rPr lang="en-US" b="1" dirty="0" smtClean="0"/>
              <a:t>Data Structures</a:t>
            </a:r>
            <a:r>
              <a:rPr lang="en-US" dirty="0" smtClean="0"/>
              <a:t>: newer data structures to leverage the scale and the WORM characteristics; ex: MS Azure, Apache </a:t>
            </a:r>
            <a:r>
              <a:rPr lang="en-US" dirty="0" err="1" smtClean="0"/>
              <a:t>Hadoop</a:t>
            </a:r>
            <a:r>
              <a:rPr lang="en-US" dirty="0" smtClean="0"/>
              <a:t>, Google </a:t>
            </a:r>
            <a:r>
              <a:rPr lang="en-US" dirty="0" err="1" smtClean="0"/>
              <a:t>BigTable</a:t>
            </a:r>
            <a:endParaRPr lang="en-US" dirty="0"/>
          </a:p>
        </p:txBody>
      </p:sp>
      <p:sp>
        <p:nvSpPr>
          <p:cNvPr id="4" name="Date Placeholder 3"/>
          <p:cNvSpPr>
            <a:spLocks noGrp="1"/>
          </p:cNvSpPr>
          <p:nvPr>
            <p:ph type="dt" sz="half" idx="10"/>
          </p:nvPr>
        </p:nvSpPr>
        <p:spPr/>
        <p:txBody>
          <a:bodyPr/>
          <a:lstStyle/>
          <a:p>
            <a:fld id="{850639B6-A3AD-4A76-BE40-FD62E4628B07}"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13</a:t>
            </a:fld>
            <a:endParaRPr lang="en-US"/>
          </a:p>
        </p:txBody>
      </p:sp>
      <p:sp>
        <p:nvSpPr>
          <p:cNvPr id="2" name="Title 1"/>
          <p:cNvSpPr>
            <a:spLocks noGrp="1"/>
          </p:cNvSpPr>
          <p:nvPr>
            <p:ph type="title"/>
          </p:nvPr>
        </p:nvSpPr>
        <p:spPr/>
        <p:txBody>
          <a:bodyPr/>
          <a:lstStyle/>
          <a:p>
            <a:r>
              <a:rPr lang="en-US" dirty="0" smtClean="0"/>
              <a:t>Basic Elements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Search engines</a:t>
            </a:r>
          </a:p>
          <a:p>
            <a:r>
              <a:rPr lang="en-US" dirty="0" smtClean="0"/>
              <a:t>Recommendation systems: </a:t>
            </a:r>
          </a:p>
          <a:p>
            <a:pPr lvl="1"/>
            <a:r>
              <a:rPr lang="en-US" dirty="0" err="1" smtClean="0"/>
              <a:t>CineMatch</a:t>
            </a:r>
            <a:r>
              <a:rPr lang="en-US" dirty="0" smtClean="0"/>
              <a:t> of Netflix Inc. movie recommendations</a:t>
            </a:r>
          </a:p>
          <a:p>
            <a:pPr lvl="1"/>
            <a:r>
              <a:rPr lang="en-US" dirty="0" smtClean="0"/>
              <a:t>Amazon.com: book/product recommendations</a:t>
            </a:r>
          </a:p>
          <a:p>
            <a:r>
              <a:rPr lang="en-US" dirty="0" smtClean="0"/>
              <a:t>Biological systems: high throughput sequences (HTS)</a:t>
            </a:r>
          </a:p>
          <a:p>
            <a:pPr lvl="1"/>
            <a:r>
              <a:rPr lang="en-US" dirty="0" smtClean="0"/>
              <a:t>Analysis: disease-gene match</a:t>
            </a:r>
          </a:p>
          <a:p>
            <a:pPr lvl="1"/>
            <a:r>
              <a:rPr lang="en-US" dirty="0" smtClean="0"/>
              <a:t>Query/search for gene sequences</a:t>
            </a:r>
          </a:p>
          <a:p>
            <a:r>
              <a:rPr lang="en-US" dirty="0" smtClean="0"/>
              <a:t>Space exploration</a:t>
            </a:r>
          </a:p>
          <a:p>
            <a:r>
              <a:rPr lang="en-US" dirty="0" smtClean="0"/>
              <a:t>Financial analysis</a:t>
            </a:r>
          </a:p>
        </p:txBody>
      </p:sp>
      <p:sp>
        <p:nvSpPr>
          <p:cNvPr id="4" name="Date Placeholder 3"/>
          <p:cNvSpPr>
            <a:spLocks noGrp="1"/>
          </p:cNvSpPr>
          <p:nvPr>
            <p:ph type="dt" sz="half" idx="10"/>
          </p:nvPr>
        </p:nvSpPr>
        <p:spPr/>
        <p:txBody>
          <a:bodyPr/>
          <a:lstStyle/>
          <a:p>
            <a:fld id="{7D87B50C-DBE7-4090-8DE4-2FF87D282CF7}"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14</a:t>
            </a:fld>
            <a:endParaRPr lang="en-US"/>
          </a:p>
        </p:txBody>
      </p:sp>
      <p:sp>
        <p:nvSpPr>
          <p:cNvPr id="2" name="Title 1"/>
          <p:cNvSpPr>
            <a:spLocks noGrp="1"/>
          </p:cNvSpPr>
          <p:nvPr>
            <p:ph type="title"/>
          </p:nvPr>
        </p:nvSpPr>
        <p:spPr/>
        <p:txBody>
          <a:bodyPr>
            <a:normAutofit fontScale="90000"/>
          </a:bodyPr>
          <a:lstStyle/>
          <a:p>
            <a:r>
              <a:rPr lang="en-US" dirty="0" smtClean="0"/>
              <a:t>Examples of data-intensive applications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772400" cy="4873752"/>
          </a:xfrm>
        </p:spPr>
        <p:txBody>
          <a:bodyPr>
            <a:normAutofit fontScale="92500" lnSpcReduction="10000"/>
          </a:bodyPr>
          <a:lstStyle/>
          <a:p>
            <a:r>
              <a:rPr lang="en-US" dirty="0" smtClean="0"/>
              <a:t>Social networking sites</a:t>
            </a:r>
          </a:p>
          <a:p>
            <a:r>
              <a:rPr lang="en-US" dirty="0" err="1" smtClean="0"/>
              <a:t>Mashups</a:t>
            </a:r>
            <a:r>
              <a:rPr lang="en-US" dirty="0" smtClean="0"/>
              <a:t> : applications that draw upon content retrieved from external sources to create entirely new innovative services.</a:t>
            </a:r>
          </a:p>
          <a:p>
            <a:r>
              <a:rPr lang="en-US" dirty="0" smtClean="0"/>
              <a:t>Portals</a:t>
            </a:r>
          </a:p>
          <a:p>
            <a:r>
              <a:rPr lang="en-US" dirty="0" smtClean="0"/>
              <a:t>Wikis: content aggregators; linked data; excellent data and fertile ground for applying concepts discussed in the text</a:t>
            </a:r>
          </a:p>
          <a:p>
            <a:r>
              <a:rPr lang="en-US" dirty="0" smtClean="0"/>
              <a:t>Media-sharing sites</a:t>
            </a:r>
          </a:p>
          <a:p>
            <a:r>
              <a:rPr lang="en-US" dirty="0" smtClean="0"/>
              <a:t>Online gaming</a:t>
            </a:r>
          </a:p>
          <a:p>
            <a:r>
              <a:rPr lang="en-US" dirty="0" smtClean="0"/>
              <a:t>Biological analysis</a:t>
            </a:r>
          </a:p>
          <a:p>
            <a:r>
              <a:rPr lang="en-US" dirty="0" smtClean="0"/>
              <a:t>Space exploration</a:t>
            </a:r>
          </a:p>
          <a:p>
            <a:pPr>
              <a:buNone/>
            </a:pPr>
            <a:endParaRPr lang="en-US" dirty="0" smtClean="0"/>
          </a:p>
          <a:p>
            <a:endParaRPr lang="en-US" dirty="0"/>
          </a:p>
        </p:txBody>
      </p:sp>
      <p:sp>
        <p:nvSpPr>
          <p:cNvPr id="4" name="Date Placeholder 3"/>
          <p:cNvSpPr>
            <a:spLocks noGrp="1"/>
          </p:cNvSpPr>
          <p:nvPr>
            <p:ph type="dt" sz="half" idx="10"/>
          </p:nvPr>
        </p:nvSpPr>
        <p:spPr/>
        <p:txBody>
          <a:bodyPr/>
          <a:lstStyle/>
          <a:p>
            <a:fld id="{C4F85B8C-0FDD-412A-A7DF-B09E7DAD5E5D}"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15</a:t>
            </a:fld>
            <a:endParaRPr lang="en-US"/>
          </a:p>
        </p:txBody>
      </p:sp>
      <p:sp>
        <p:nvSpPr>
          <p:cNvPr id="2" name="Title 1"/>
          <p:cNvSpPr>
            <a:spLocks noGrp="1"/>
          </p:cNvSpPr>
          <p:nvPr>
            <p:ph type="title"/>
          </p:nvPr>
        </p:nvSpPr>
        <p:spPr>
          <a:xfrm>
            <a:off x="457200" y="381000"/>
            <a:ext cx="7467600" cy="1143000"/>
          </a:xfrm>
        </p:spPr>
        <p:txBody>
          <a:bodyPr>
            <a:normAutofit fontScale="90000"/>
          </a:bodyPr>
          <a:lstStyle/>
          <a:p>
            <a:r>
              <a:rPr lang="en-US" dirty="0" smtClean="0"/>
              <a:t>More intelligent data-intensive applications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Statistical inference </a:t>
            </a:r>
          </a:p>
          <a:p>
            <a:r>
              <a:rPr lang="en-US" dirty="0" smtClean="0"/>
              <a:t>Machine learning is the capability of the software system to generalize based on past experience and the use of these generalization to provide answers to questions related old, new and future data.</a:t>
            </a:r>
          </a:p>
          <a:p>
            <a:r>
              <a:rPr lang="en-US" dirty="0" smtClean="0"/>
              <a:t>Data mining</a:t>
            </a:r>
          </a:p>
          <a:p>
            <a:r>
              <a:rPr lang="en-US" dirty="0" smtClean="0"/>
              <a:t>Soft computing</a:t>
            </a:r>
          </a:p>
          <a:p>
            <a:r>
              <a:rPr lang="en-US" dirty="0" smtClean="0"/>
              <a:t>We also need algorithms that are specially designed for the emerging storage models and data characteristics.</a:t>
            </a:r>
            <a:endParaRPr lang="en-US" dirty="0"/>
          </a:p>
        </p:txBody>
      </p:sp>
      <p:sp>
        <p:nvSpPr>
          <p:cNvPr id="4" name="Date Placeholder 3"/>
          <p:cNvSpPr>
            <a:spLocks noGrp="1"/>
          </p:cNvSpPr>
          <p:nvPr>
            <p:ph type="dt" sz="half" idx="10"/>
          </p:nvPr>
        </p:nvSpPr>
        <p:spPr/>
        <p:txBody>
          <a:bodyPr/>
          <a:lstStyle/>
          <a:p>
            <a:fld id="{AA8CB783-DCDD-4C2B-BA95-9DB8D20B6C23}"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16</a:t>
            </a:fld>
            <a:endParaRPr lang="en-US"/>
          </a:p>
        </p:txBody>
      </p:sp>
      <p:sp>
        <p:nvSpPr>
          <p:cNvPr id="2" name="Title 1"/>
          <p:cNvSpPr>
            <a:spLocks noGrp="1"/>
          </p:cNvSpPr>
          <p:nvPr>
            <p:ph type="title"/>
          </p:nvPr>
        </p:nvSpPr>
        <p:spPr/>
        <p:txBody>
          <a:bodyPr/>
          <a:lstStyle/>
          <a:p>
            <a:r>
              <a:rPr lang="en-US" dirty="0" smtClean="0"/>
              <a:t>Algorithms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625" y="1527175"/>
            <a:ext cx="8504238" cy="4572000"/>
          </a:xfrm>
        </p:spPr>
        <p:txBody>
          <a:bodyPr rtlCol="0">
            <a:normAutofit/>
          </a:bodyPr>
          <a:lstStyle/>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Internet introduced a new challenge in the form web logs, web crawler’s data: large scale “peta scale”</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But observe that this type of data has an uniquely different characteristic than your transactional or the “customer order” data, or “bank account data” : </a:t>
            </a:r>
          </a:p>
          <a:p>
            <a:pPr eaLnBrk="1" fontAlgn="auto" hangingPunct="1">
              <a:spcAft>
                <a:spcPts val="0"/>
              </a:spcAft>
              <a:buFont typeface="Arial" pitchFamily="34" charset="0"/>
              <a:buChar char="•"/>
              <a:defRPr/>
            </a:pPr>
            <a:r>
              <a:rPr lang="en-US" sz="1800" dirty="0">
                <a:solidFill>
                  <a:schemeClr val="tx1"/>
                </a:solidFill>
                <a:latin typeface="Maiandra GD" pitchFamily="34" charset="0"/>
              </a:rPr>
              <a:t> </a:t>
            </a:r>
            <a:r>
              <a:rPr lang="en-US" sz="1800" dirty="0" smtClean="0">
                <a:solidFill>
                  <a:schemeClr val="tx1"/>
                </a:solidFill>
                <a:latin typeface="Maiandra GD" pitchFamily="34" charset="0"/>
              </a:rPr>
              <a:t>The data type  is “write once read many (WORM)” ;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Privacy protected healthcare and patient information;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Historical financial data; </a:t>
            </a:r>
          </a:p>
          <a:p>
            <a:pPr lvl="1" eaLnBrk="1" fontAlgn="auto" hangingPunct="1">
              <a:spcAft>
                <a:spcPts val="0"/>
              </a:spcAft>
              <a:buFont typeface="Arial" pitchFamily="34" charset="0"/>
              <a:buChar char="•"/>
              <a:defRPr/>
            </a:pPr>
            <a:r>
              <a:rPr lang="en-US" sz="1800" b="1" dirty="0" smtClean="0">
                <a:solidFill>
                  <a:schemeClr val="tx1"/>
                </a:solidFill>
                <a:latin typeface="Maiandra GD" pitchFamily="34" charset="0"/>
              </a:rPr>
              <a:t>Other historical data </a:t>
            </a:r>
          </a:p>
          <a:p>
            <a:pPr marL="400050">
              <a:defRPr/>
            </a:pPr>
            <a:r>
              <a:rPr lang="en-US" sz="1800" dirty="0" smtClean="0">
                <a:solidFill>
                  <a:schemeClr val="tx1"/>
                </a:solidFill>
                <a:latin typeface="Maiandra GD" pitchFamily="34" charset="0"/>
              </a:rPr>
              <a:t>Relational file system and tables are insufficient.</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Large &lt;key, value&gt; stores (files) and storage management system.</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Built-in features for fault-tolerance, load balancing, data-transfer  and aggregation,…</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Clusters of distributed nodes for storage and computing.</a:t>
            </a:r>
          </a:p>
          <a:p>
            <a:pPr eaLnBrk="1" fontAlgn="auto" hangingPunct="1">
              <a:spcAft>
                <a:spcPts val="0"/>
              </a:spcAft>
              <a:buFont typeface="Arial" pitchFamily="34" charset="0"/>
              <a:buChar char="•"/>
              <a:defRPr/>
            </a:pPr>
            <a:r>
              <a:rPr lang="en-US" sz="1800" dirty="0" smtClean="0">
                <a:solidFill>
                  <a:schemeClr val="tx1"/>
                </a:solidFill>
                <a:latin typeface="Maiandra GD" pitchFamily="34" charset="0"/>
              </a:rPr>
              <a:t>Computing is inherently parallel</a:t>
            </a:r>
          </a:p>
        </p:txBody>
      </p:sp>
      <p:sp>
        <p:nvSpPr>
          <p:cNvPr id="6" name="Date Placeholder 5"/>
          <p:cNvSpPr>
            <a:spLocks noGrp="1"/>
          </p:cNvSpPr>
          <p:nvPr>
            <p:ph type="dt" sz="half" idx="10"/>
          </p:nvPr>
        </p:nvSpPr>
        <p:spPr>
          <a:xfrm>
            <a:off x="6363347" y="6356350"/>
            <a:ext cx="2085975" cy="365125"/>
          </a:xfrm>
          <a:prstGeom prst="rect">
            <a:avLst/>
          </a:prstGeom>
        </p:spPr>
        <p:txBody>
          <a:bodyPr/>
          <a:lstStyle/>
          <a:p>
            <a:pPr>
              <a:defRPr/>
            </a:pPr>
            <a:fld id="{2FAD6164-8879-4965-9339-1C8058B323D0}" type="datetime1">
              <a:rPr lang="en-US" smtClean="0"/>
              <a:t>4/4/2017</a:t>
            </a:fld>
            <a:endParaRPr lang="en-US"/>
          </a:p>
        </p:txBody>
      </p:sp>
      <p:sp>
        <p:nvSpPr>
          <p:cNvPr id="5" name="Slide Number Placeholder 4"/>
          <p:cNvSpPr>
            <a:spLocks noGrp="1"/>
          </p:cNvSpPr>
          <p:nvPr>
            <p:ph type="sldNum" sz="quarter" idx="12"/>
          </p:nvPr>
        </p:nvSpPr>
        <p:spPr>
          <a:xfrm>
            <a:off x="8543278" y="6356350"/>
            <a:ext cx="561975" cy="365125"/>
          </a:xfrm>
          <a:prstGeom prst="rect">
            <a:avLst/>
          </a:prstGeom>
        </p:spPr>
        <p:txBody>
          <a:bodyPr/>
          <a:lstStyle/>
          <a:p>
            <a:pPr>
              <a:defRPr/>
            </a:pPr>
            <a:fld id="{F2A3F065-3229-47AB-BA52-A7B739E41773}" type="slidenum">
              <a:rPr lang="en-US"/>
              <a:pPr>
                <a:defRPr/>
              </a:pPr>
              <a:t>17</a:t>
            </a:fld>
            <a:endParaRPr lang="en-US"/>
          </a:p>
        </p:txBody>
      </p:sp>
      <p:sp>
        <p:nvSpPr>
          <p:cNvPr id="14338" name="Title 1"/>
          <p:cNvSpPr>
            <a:spLocks noGrp="1"/>
          </p:cNvSpPr>
          <p:nvPr>
            <p:ph type="title"/>
          </p:nvPr>
        </p:nvSpPr>
        <p:spPr>
          <a:xfrm>
            <a:off x="457200" y="0"/>
            <a:ext cx="8229600" cy="1295400"/>
          </a:xfrm>
        </p:spPr>
        <p:txBody>
          <a:bodyPr/>
          <a:lstStyle/>
          <a:p>
            <a:pPr eaLnBrk="1" hangingPunct="1">
              <a:defRPr/>
            </a:pPr>
            <a:r>
              <a:rPr lang="en-US" dirty="0" smtClean="0"/>
              <a:t>Different Type of Storage </a:t>
            </a:r>
          </a:p>
        </p:txBody>
      </p:sp>
    </p:spTree>
    <p:extLst>
      <p:ext uri="{BB962C8B-B14F-4D97-AF65-F5344CB8AC3E}">
        <p14:creationId xmlns:p14="http://schemas.microsoft.com/office/powerpoint/2010/main" val="527173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274320" indent="-274320">
              <a:buFont typeface="Wingdings 2"/>
              <a:buChar char=""/>
              <a:defRPr/>
            </a:pPr>
            <a:r>
              <a:rPr lang="en-US" dirty="0" smtClean="0">
                <a:solidFill>
                  <a:schemeClr val="tx1"/>
                </a:solidFill>
                <a:latin typeface="Maiandra GD" pitchFamily="34" charset="0"/>
              </a:rPr>
              <a:t>Originated from the Google File System (GFS) is the special </a:t>
            </a:r>
            <a:r>
              <a:rPr lang="en-US" dirty="0">
                <a:solidFill>
                  <a:schemeClr val="tx1"/>
                </a:solidFill>
                <a:latin typeface="Maiandra GD" pitchFamily="34" charset="0"/>
              </a:rPr>
              <a:t>&lt;key, value&gt; </a:t>
            </a:r>
            <a:r>
              <a:rPr lang="en-US" dirty="0" smtClean="0">
                <a:solidFill>
                  <a:schemeClr val="tx1"/>
                </a:solidFill>
                <a:latin typeface="Maiandra GD" pitchFamily="34" charset="0"/>
              </a:rPr>
              <a:t>store </a:t>
            </a:r>
          </a:p>
          <a:p>
            <a:pPr marL="274320" indent="-274320">
              <a:buFont typeface="Wingdings 2"/>
              <a:buChar char=""/>
              <a:defRPr/>
            </a:pPr>
            <a:r>
              <a:rPr lang="en-US" dirty="0" err="1" smtClean="0">
                <a:solidFill>
                  <a:schemeClr val="tx1"/>
                </a:solidFill>
                <a:latin typeface="Maiandra GD" pitchFamily="34" charset="0"/>
              </a:rPr>
              <a:t>Hadoop</a:t>
            </a:r>
            <a:r>
              <a:rPr lang="en-US" dirty="0" smtClean="0">
                <a:solidFill>
                  <a:schemeClr val="tx1"/>
                </a:solidFill>
                <a:latin typeface="Maiandra GD" pitchFamily="34" charset="0"/>
              </a:rPr>
              <a:t> </a:t>
            </a:r>
            <a:r>
              <a:rPr lang="en-US" dirty="0">
                <a:solidFill>
                  <a:schemeClr val="tx1"/>
                </a:solidFill>
                <a:latin typeface="Maiandra GD" pitchFamily="34" charset="0"/>
              </a:rPr>
              <a:t>Distributed file </a:t>
            </a:r>
            <a:r>
              <a:rPr lang="en-US" dirty="0" smtClean="0">
                <a:solidFill>
                  <a:schemeClr val="tx1"/>
                </a:solidFill>
                <a:latin typeface="Maiandra GD" pitchFamily="34" charset="0"/>
              </a:rPr>
              <a:t>system </a:t>
            </a:r>
            <a:r>
              <a:rPr lang="en-US" dirty="0">
                <a:solidFill>
                  <a:schemeClr val="tx1"/>
                </a:solidFill>
                <a:latin typeface="Maiandra GD" pitchFamily="34" charset="0"/>
              </a:rPr>
              <a:t>(</a:t>
            </a:r>
            <a:r>
              <a:rPr lang="en-US" dirty="0" smtClean="0">
                <a:solidFill>
                  <a:schemeClr val="tx1"/>
                </a:solidFill>
                <a:latin typeface="Maiandra GD" pitchFamily="34" charset="0"/>
              </a:rPr>
              <a:t>HDFS) is the open source version of this. (Currently an Apache project)</a:t>
            </a:r>
          </a:p>
          <a:p>
            <a:pPr marL="274320" indent="-274320">
              <a:buFont typeface="Wingdings 2"/>
              <a:buChar char=""/>
              <a:defRPr/>
            </a:pPr>
            <a:r>
              <a:rPr lang="en-US" dirty="0" smtClean="0">
                <a:solidFill>
                  <a:schemeClr val="tx1"/>
                </a:solidFill>
                <a:latin typeface="Maiandra GD" pitchFamily="34" charset="0"/>
              </a:rPr>
              <a:t>Parallel processing of the data using MapReduce (MR) programming model</a:t>
            </a:r>
          </a:p>
          <a:p>
            <a:pPr marL="274320" indent="-274320">
              <a:buFont typeface="Wingdings 2"/>
              <a:buChar char=""/>
              <a:defRPr/>
            </a:pPr>
            <a:r>
              <a:rPr lang="en-US" dirty="0" smtClean="0">
                <a:latin typeface="Maiandra GD" pitchFamily="34" charset="0"/>
              </a:rPr>
              <a:t>Apache Spark Eco system</a:t>
            </a:r>
            <a:endParaRPr lang="en-US" dirty="0" smtClean="0">
              <a:solidFill>
                <a:schemeClr val="tx1"/>
              </a:solidFill>
              <a:latin typeface="Maiandra GD" pitchFamily="34" charset="0"/>
            </a:endParaRPr>
          </a:p>
          <a:p>
            <a:pPr marL="274320" indent="-274320">
              <a:buFont typeface="Wingdings 2"/>
              <a:buChar char=""/>
              <a:defRPr/>
            </a:pPr>
            <a:r>
              <a:rPr lang="en-US" dirty="0" smtClean="0">
                <a:solidFill>
                  <a:schemeClr val="tx1"/>
                </a:solidFill>
                <a:latin typeface="Maiandra GD" pitchFamily="34" charset="0"/>
              </a:rPr>
              <a:t>Challenges</a:t>
            </a:r>
          </a:p>
          <a:p>
            <a:pPr marL="674370" lvl="1" indent="-274320">
              <a:buFont typeface="Wingdings 2"/>
              <a:buChar char=""/>
              <a:defRPr/>
            </a:pPr>
            <a:r>
              <a:rPr lang="en-US" sz="2200" dirty="0">
                <a:solidFill>
                  <a:schemeClr val="tx1"/>
                </a:solidFill>
                <a:latin typeface="Maiandra GD" pitchFamily="34" charset="0"/>
              </a:rPr>
              <a:t>F</a:t>
            </a:r>
            <a:r>
              <a:rPr lang="en-US" sz="2200" dirty="0" smtClean="0">
                <a:solidFill>
                  <a:schemeClr val="tx1"/>
                </a:solidFill>
                <a:latin typeface="Maiandra GD" pitchFamily="34" charset="0"/>
              </a:rPr>
              <a:t>ormulation of  algorithms  </a:t>
            </a:r>
          </a:p>
          <a:p>
            <a:pPr marL="674370" lvl="1" indent="-274320">
              <a:buFont typeface="Wingdings 2"/>
              <a:buChar char=""/>
              <a:defRPr/>
            </a:pPr>
            <a:r>
              <a:rPr lang="en-US" sz="2200" dirty="0" smtClean="0">
                <a:solidFill>
                  <a:schemeClr val="tx1"/>
                </a:solidFill>
                <a:latin typeface="Maiandra GD" pitchFamily="34" charset="0"/>
              </a:rPr>
              <a:t>Proper use of the features of infrastructure (Ex: sort)</a:t>
            </a:r>
          </a:p>
          <a:p>
            <a:pPr marL="674370" lvl="1" indent="-274320">
              <a:buFont typeface="Wingdings 2"/>
              <a:buChar char=""/>
              <a:defRPr/>
            </a:pPr>
            <a:r>
              <a:rPr lang="en-US" sz="2200" dirty="0" smtClean="0">
                <a:solidFill>
                  <a:schemeClr val="tx1"/>
                </a:solidFill>
                <a:latin typeface="Maiandra GD" pitchFamily="34" charset="0"/>
              </a:rPr>
              <a:t>Best practices </a:t>
            </a:r>
            <a:r>
              <a:rPr lang="en-US" sz="2200" dirty="0" smtClean="0">
                <a:latin typeface="Maiandra GD" pitchFamily="34" charset="0"/>
              </a:rPr>
              <a:t>in parallel processing</a:t>
            </a:r>
            <a:endParaRPr lang="en-US" sz="2200" dirty="0" smtClean="0">
              <a:solidFill>
                <a:schemeClr val="tx1"/>
              </a:solidFill>
              <a:latin typeface="Maiandra GD" pitchFamily="34" charset="0"/>
            </a:endParaRPr>
          </a:p>
          <a:p>
            <a:pPr marL="274320" indent="-274320">
              <a:buFont typeface="Wingdings 2"/>
              <a:buChar char=""/>
              <a:defRPr/>
            </a:pPr>
            <a:r>
              <a:rPr lang="en-US" dirty="0" smtClean="0">
                <a:solidFill>
                  <a:schemeClr val="tx1"/>
                </a:solidFill>
                <a:latin typeface="Maiandra GD" pitchFamily="34" charset="0"/>
              </a:rPr>
              <a:t>An extensive ecosystem consisting of other components such  as column-based store (</a:t>
            </a:r>
            <a:r>
              <a:rPr lang="en-US" dirty="0" err="1" smtClean="0">
                <a:solidFill>
                  <a:schemeClr val="tx1"/>
                </a:solidFill>
                <a:latin typeface="Maiandra GD" pitchFamily="34" charset="0"/>
              </a:rPr>
              <a:t>Hbase</a:t>
            </a:r>
            <a:r>
              <a:rPr lang="en-US" dirty="0" smtClean="0">
                <a:solidFill>
                  <a:schemeClr val="tx1"/>
                </a:solidFill>
                <a:latin typeface="Maiandra GD" pitchFamily="34" charset="0"/>
              </a:rPr>
              <a:t>, </a:t>
            </a:r>
            <a:r>
              <a:rPr lang="en-US" dirty="0" err="1" smtClean="0">
                <a:solidFill>
                  <a:schemeClr val="tx1"/>
                </a:solidFill>
                <a:latin typeface="Maiandra GD" pitchFamily="34" charset="0"/>
              </a:rPr>
              <a:t>BigTable</a:t>
            </a:r>
            <a:r>
              <a:rPr lang="en-US" dirty="0" smtClean="0">
                <a:solidFill>
                  <a:schemeClr val="tx1"/>
                </a:solidFill>
                <a:latin typeface="Maiandra GD" pitchFamily="34" charset="0"/>
              </a:rPr>
              <a:t>), big data warehousing (Hive), workflow languages, etc.</a:t>
            </a:r>
          </a:p>
          <a:p>
            <a:pPr marL="0" indent="0">
              <a:buNone/>
              <a:defRPr/>
            </a:pPr>
            <a:endParaRPr lang="en-US" dirty="0" smtClean="0"/>
          </a:p>
          <a:p>
            <a:pPr marL="274320" indent="-274320">
              <a:buFont typeface="Wingdings 2"/>
              <a:buChar char=""/>
              <a:defRPr/>
            </a:pPr>
            <a:endParaRPr lang="en-US" dirty="0"/>
          </a:p>
          <a:p>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fld id="{289DACB3-0BF4-44CA-A490-63CC7DA71B25}" type="datetime1">
              <a:rPr lang="en-US" smtClean="0"/>
              <a:t>4/4/2017</a:t>
            </a:fld>
            <a:endParaRPr lang="en-US" dirty="0"/>
          </a:p>
        </p:txBody>
      </p:sp>
      <p:sp>
        <p:nvSpPr>
          <p:cNvPr id="6" name="Slide Number Placeholder 5"/>
          <p:cNvSpPr>
            <a:spLocks noGrp="1"/>
          </p:cNvSpPr>
          <p:nvPr>
            <p:ph type="sldNum" sz="quarter" idx="12"/>
          </p:nvPr>
        </p:nvSpPr>
        <p:spPr>
          <a:xfrm>
            <a:off x="8543278" y="6356350"/>
            <a:ext cx="561975" cy="365125"/>
          </a:xfrm>
          <a:prstGeom prst="rect">
            <a:avLst/>
          </a:prstGeom>
        </p:spPr>
        <p:txBody>
          <a:bodyPr/>
          <a:lstStyle/>
          <a:p>
            <a:fld id="{2E3C84E5-CE4F-4BCB-9060-5E395DEC563C}" type="slidenum">
              <a:rPr lang="en-US" smtClean="0"/>
              <a:t>18</a:t>
            </a:fld>
            <a:endParaRPr lang="en-US"/>
          </a:p>
        </p:txBody>
      </p:sp>
      <p:sp>
        <p:nvSpPr>
          <p:cNvPr id="2" name="Title 1"/>
          <p:cNvSpPr>
            <a:spLocks noGrp="1"/>
          </p:cNvSpPr>
          <p:nvPr>
            <p:ph type="title"/>
          </p:nvPr>
        </p:nvSpPr>
        <p:spPr>
          <a:xfrm>
            <a:off x="457200" y="0"/>
            <a:ext cx="8229600" cy="1371600"/>
          </a:xfrm>
        </p:spPr>
        <p:txBody>
          <a:bodyPr/>
          <a:lstStyle/>
          <a:p>
            <a:r>
              <a:rPr lang="en-US" dirty="0" smtClean="0"/>
              <a:t>Big-data Concepts</a:t>
            </a:r>
            <a:endParaRPr lang="en-US" dirty="0"/>
          </a:p>
        </p:txBody>
      </p:sp>
    </p:spTree>
    <p:extLst>
      <p:ext uri="{BB962C8B-B14F-4D97-AF65-F5344CB8AC3E}">
        <p14:creationId xmlns:p14="http://schemas.microsoft.com/office/powerpoint/2010/main" val="3474605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solidFill>
                  <a:schemeClr val="tx1"/>
                </a:solidFill>
              </a:rPr>
              <a:t>We have witnessed explosion in algorithmic solutions.</a:t>
            </a:r>
          </a:p>
          <a:p>
            <a:r>
              <a:rPr lang="en-US" dirty="0" smtClean="0">
                <a:solidFill>
                  <a:schemeClr val="tx1"/>
                </a:solidFill>
              </a:rPr>
              <a:t>“In pioneer days they used oxen for heavy pulling, when one couldn’t budge a log they didn’t try to grow a larger ox. We shouldn’t be trying for bigger computers, but for more systems of computers.” </a:t>
            </a:r>
            <a:r>
              <a:rPr lang="en-US" dirty="0">
                <a:solidFill>
                  <a:schemeClr val="tx1"/>
                </a:solidFill>
              </a:rPr>
              <a:t>G</a:t>
            </a:r>
            <a:r>
              <a:rPr lang="en-US" dirty="0" smtClean="0">
                <a:solidFill>
                  <a:schemeClr val="tx1"/>
                </a:solidFill>
              </a:rPr>
              <a:t>race Hopper</a:t>
            </a:r>
          </a:p>
          <a:p>
            <a:r>
              <a:rPr lang="en-US" dirty="0" smtClean="0">
                <a:solidFill>
                  <a:schemeClr val="tx1"/>
                </a:solidFill>
              </a:rPr>
              <a:t>What you cannot achieve by an algorithm can be achieved by more data.</a:t>
            </a:r>
          </a:p>
          <a:p>
            <a:r>
              <a:rPr lang="en-US" dirty="0" smtClean="0">
                <a:solidFill>
                  <a:schemeClr val="tx1"/>
                </a:solidFill>
              </a:rPr>
              <a:t>Big data if analyzed right gives you better answers: Center for disease control prediction of flu vs. prediction of flu through “search” data 2 full weeks before the onset of flu season! </a:t>
            </a:r>
            <a:r>
              <a:rPr lang="en-US" dirty="0">
                <a:hlinkClick r:id="rId2"/>
              </a:rPr>
              <a:t>http://www.google.org/flutrends</a:t>
            </a:r>
            <a:r>
              <a:rPr lang="en-US" dirty="0" smtClean="0">
                <a:hlinkClick r:id="rId2"/>
              </a:rPr>
              <a:t>/</a:t>
            </a:r>
            <a:endParaRPr lang="en-US" dirty="0" smtClean="0"/>
          </a:p>
          <a:p>
            <a:endParaRPr lang="en-US" dirty="0" smtClean="0">
              <a:solidFill>
                <a:schemeClr val="tx1"/>
              </a:solidFill>
            </a:endParaRPr>
          </a:p>
          <a:p>
            <a:pPr marL="0" indent="0">
              <a:buNone/>
            </a:pPr>
            <a:endParaRPr lang="en-US" dirty="0"/>
          </a:p>
        </p:txBody>
      </p:sp>
      <p:sp>
        <p:nvSpPr>
          <p:cNvPr id="4" name="Date Placeholder 3"/>
          <p:cNvSpPr>
            <a:spLocks noGrp="1"/>
          </p:cNvSpPr>
          <p:nvPr>
            <p:ph type="dt" sz="half" idx="10"/>
          </p:nvPr>
        </p:nvSpPr>
        <p:spPr>
          <a:xfrm>
            <a:off x="6363347" y="6356350"/>
            <a:ext cx="2085975" cy="365125"/>
          </a:xfrm>
          <a:prstGeom prst="rect">
            <a:avLst/>
          </a:prstGeom>
        </p:spPr>
        <p:txBody>
          <a:bodyPr/>
          <a:lstStyle/>
          <a:p>
            <a:fld id="{E5193A61-03A5-4E9B-9B1D-739483F1EEC6}" type="datetime1">
              <a:rPr lang="en-US" smtClean="0"/>
              <a:t>4/4/2017</a:t>
            </a:fld>
            <a:endParaRPr lang="en-US"/>
          </a:p>
        </p:txBody>
      </p:sp>
      <p:sp>
        <p:nvSpPr>
          <p:cNvPr id="6" name="Slide Number Placeholder 5"/>
          <p:cNvSpPr>
            <a:spLocks noGrp="1"/>
          </p:cNvSpPr>
          <p:nvPr>
            <p:ph type="sldNum" sz="quarter" idx="12"/>
          </p:nvPr>
        </p:nvSpPr>
        <p:spPr>
          <a:xfrm>
            <a:off x="8543278" y="6356350"/>
            <a:ext cx="561975" cy="365125"/>
          </a:xfrm>
          <a:prstGeom prst="rect">
            <a:avLst/>
          </a:prstGeom>
        </p:spPr>
        <p:txBody>
          <a:bodyPr/>
          <a:lstStyle/>
          <a:p>
            <a:fld id="{2E3C84E5-CE4F-4BCB-9060-5E395DEC563C}" type="slidenum">
              <a:rPr lang="en-US" smtClean="0"/>
              <a:t>19</a:t>
            </a:fld>
            <a:endParaRPr lang="en-US"/>
          </a:p>
        </p:txBody>
      </p:sp>
      <p:sp>
        <p:nvSpPr>
          <p:cNvPr id="2" name="Title 1"/>
          <p:cNvSpPr>
            <a:spLocks noGrp="1"/>
          </p:cNvSpPr>
          <p:nvPr>
            <p:ph type="title"/>
          </p:nvPr>
        </p:nvSpPr>
        <p:spPr/>
        <p:txBody>
          <a:bodyPr/>
          <a:lstStyle/>
          <a:p>
            <a:r>
              <a:rPr lang="en-US" dirty="0" smtClean="0"/>
              <a:t>Data &amp; Analytics</a:t>
            </a:r>
            <a:endParaRPr lang="en-US" dirty="0"/>
          </a:p>
        </p:txBody>
      </p:sp>
    </p:spTree>
    <p:extLst>
      <p:ext uri="{BB962C8B-B14F-4D97-AF65-F5344CB8AC3E}">
        <p14:creationId xmlns:p14="http://schemas.microsoft.com/office/powerpoint/2010/main" val="31893195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What is it?</a:t>
            </a:r>
          </a:p>
          <a:p>
            <a:pPr lvl="1"/>
            <a:r>
              <a:rPr lang="en-US" dirty="0" smtClean="0"/>
              <a:t>Volume, velocity, variety, veracity (uncertainty) (Gartner, IBM)</a:t>
            </a:r>
          </a:p>
          <a:p>
            <a:r>
              <a:rPr lang="en-US" dirty="0" smtClean="0"/>
              <a:t>How is it addressed? </a:t>
            </a:r>
          </a:p>
          <a:p>
            <a:r>
              <a:rPr lang="en-US" dirty="0" smtClean="0"/>
              <a:t>Why now?  </a:t>
            </a:r>
          </a:p>
          <a:p>
            <a:r>
              <a:rPr lang="en-US" dirty="0" smtClean="0"/>
              <a:t>What do you expect to extract by processing this large data?</a:t>
            </a:r>
          </a:p>
          <a:p>
            <a:pPr lvl="1"/>
            <a:r>
              <a:rPr lang="en-US" dirty="0" smtClean="0"/>
              <a:t>Intelligence for decision making</a:t>
            </a:r>
          </a:p>
          <a:p>
            <a:r>
              <a:rPr lang="en-US" dirty="0" smtClean="0"/>
              <a:t>What is different now? </a:t>
            </a:r>
          </a:p>
          <a:p>
            <a:pPr lvl="1"/>
            <a:r>
              <a:rPr lang="en-US" dirty="0" smtClean="0"/>
              <a:t>Storage models, processing models</a:t>
            </a:r>
          </a:p>
          <a:p>
            <a:pPr lvl="1"/>
            <a:r>
              <a:rPr lang="en-US" dirty="0" smtClean="0"/>
              <a:t>Big Data, analytics and cloud infrastructures</a:t>
            </a:r>
          </a:p>
          <a:p>
            <a:r>
              <a:rPr lang="en-US" dirty="0" smtClean="0"/>
              <a:t>Summary</a:t>
            </a:r>
          </a:p>
          <a:p>
            <a:pPr lvl="1"/>
            <a:endParaRPr lang="en-US" dirty="0" smtClean="0"/>
          </a:p>
          <a:p>
            <a:endParaRPr lang="en-US" dirty="0" smtClean="0"/>
          </a:p>
          <a:p>
            <a:pPr lvl="1"/>
            <a:endParaRPr lang="en-US" dirty="0"/>
          </a:p>
        </p:txBody>
      </p:sp>
      <p:sp>
        <p:nvSpPr>
          <p:cNvPr id="4" name="Date Placeholder 3"/>
          <p:cNvSpPr>
            <a:spLocks noGrp="1"/>
          </p:cNvSpPr>
          <p:nvPr>
            <p:ph type="dt" sz="half" idx="10"/>
          </p:nvPr>
        </p:nvSpPr>
        <p:spPr/>
        <p:txBody>
          <a:bodyPr/>
          <a:lstStyle/>
          <a:p>
            <a:fld id="{E4F4037A-C590-41AF-B57C-1F6B1325A715}" type="datetime1">
              <a:rPr lang="en-US" smtClean="0"/>
              <a:t>4/4/2017</a:t>
            </a:fld>
            <a:endParaRPr lang="en-US" dirty="0"/>
          </a:p>
        </p:txBody>
      </p:sp>
      <p:sp>
        <p:nvSpPr>
          <p:cNvPr id="5" name="Slide Number Placeholder 4"/>
          <p:cNvSpPr>
            <a:spLocks noGrp="1"/>
          </p:cNvSpPr>
          <p:nvPr>
            <p:ph type="sldNum" sz="quarter" idx="12"/>
          </p:nvPr>
        </p:nvSpPr>
        <p:spPr/>
        <p:txBody>
          <a:bodyPr/>
          <a:lstStyle/>
          <a:p>
            <a:fld id="{193EF0FD-BA0E-40B3-B0AD-E46C6A7355D0}" type="slidenum">
              <a:rPr lang="en-US" smtClean="0"/>
              <a:pPr/>
              <a:t>2</a:t>
            </a:fld>
            <a:endParaRPr lang="en-US" dirty="0"/>
          </a:p>
        </p:txBody>
      </p:sp>
      <p:sp>
        <p:nvSpPr>
          <p:cNvPr id="2" name="Title 1"/>
          <p:cNvSpPr>
            <a:spLocks noGrp="1"/>
          </p:cNvSpPr>
          <p:nvPr>
            <p:ph type="title"/>
          </p:nvPr>
        </p:nvSpPr>
        <p:spPr/>
        <p:txBody>
          <a:bodyPr/>
          <a:lstStyle/>
          <a:p>
            <a:r>
              <a:rPr lang="en-US" dirty="0" smtClean="0"/>
              <a:t>Data-intensive computing</a:t>
            </a:r>
            <a:endParaRPr lang="en-US" dirty="0"/>
          </a:p>
        </p:txBody>
      </p:sp>
    </p:spTree>
    <p:extLst>
      <p:ext uri="{BB962C8B-B14F-4D97-AF65-F5344CB8AC3E}">
        <p14:creationId xmlns:p14="http://schemas.microsoft.com/office/powerpoint/2010/main" val="25499477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5"/>
          <p:cNvSpPr>
            <a:spLocks noGrp="1"/>
          </p:cNvSpPr>
          <p:nvPr>
            <p:ph idx="1"/>
          </p:nvPr>
        </p:nvSpPr>
        <p:spPr>
          <a:xfrm>
            <a:off x="533400" y="1470818"/>
            <a:ext cx="8229600" cy="4525963"/>
          </a:xfrm>
        </p:spPr>
        <p:txBody>
          <a:bodyPr>
            <a:normAutofit lnSpcReduction="10000"/>
          </a:bodyPr>
          <a:lstStyle/>
          <a:p>
            <a:pPr eaLnBrk="1" hangingPunct="1"/>
            <a:r>
              <a:rPr lang="en-US" dirty="0" smtClean="0">
                <a:solidFill>
                  <a:schemeClr val="tx1"/>
                </a:solidFill>
                <a:latin typeface="Maiandra GD" pitchFamily="34" charset="0"/>
              </a:rPr>
              <a:t>Cloud is a facilitator for Big Data computing and is an indispensable in this context</a:t>
            </a:r>
          </a:p>
          <a:p>
            <a:pPr eaLnBrk="1" hangingPunct="1"/>
            <a:r>
              <a:rPr lang="en-US" dirty="0" smtClean="0">
                <a:solidFill>
                  <a:schemeClr val="tx1"/>
                </a:solidFill>
                <a:latin typeface="Maiandra GD" pitchFamily="34" charset="0"/>
              </a:rPr>
              <a:t>Cloud provides processor, software, operating systems, storage, monitoring, load balancing, clusters and other requirements as a service </a:t>
            </a:r>
          </a:p>
          <a:p>
            <a:pPr eaLnBrk="1" hangingPunct="1"/>
            <a:r>
              <a:rPr lang="en-US" i="1" dirty="0" smtClean="0">
                <a:solidFill>
                  <a:schemeClr val="tx1"/>
                </a:solidFill>
                <a:latin typeface="Maiandra GD" pitchFamily="34" charset="0"/>
              </a:rPr>
              <a:t>Cloud offers accessibility to  Big Data computing</a:t>
            </a:r>
          </a:p>
          <a:p>
            <a:pPr eaLnBrk="1" hangingPunct="1"/>
            <a:r>
              <a:rPr lang="en-US" dirty="0" smtClean="0">
                <a:solidFill>
                  <a:schemeClr val="tx1"/>
                </a:solidFill>
                <a:latin typeface="Maiandra GD" pitchFamily="34" charset="0"/>
              </a:rPr>
              <a:t>Cloud computing models: </a:t>
            </a:r>
          </a:p>
          <a:p>
            <a:pPr lvl="1" eaLnBrk="1" hangingPunct="1"/>
            <a:r>
              <a:rPr lang="en-US" sz="2400" dirty="0" smtClean="0">
                <a:solidFill>
                  <a:schemeClr val="tx1"/>
                </a:solidFill>
                <a:latin typeface="Maiandra GD" pitchFamily="34" charset="0"/>
              </a:rPr>
              <a:t>platform (</a:t>
            </a:r>
            <a:r>
              <a:rPr lang="en-US" sz="2400" dirty="0" err="1" smtClean="0">
                <a:solidFill>
                  <a:schemeClr val="tx1"/>
                </a:solidFill>
                <a:latin typeface="Maiandra GD" pitchFamily="34" charset="0"/>
              </a:rPr>
              <a:t>PaaS</a:t>
            </a:r>
            <a:r>
              <a:rPr lang="en-US" sz="2400" dirty="0" smtClean="0">
                <a:solidFill>
                  <a:schemeClr val="tx1"/>
                </a:solidFill>
                <a:latin typeface="Maiandra GD" pitchFamily="34" charset="0"/>
              </a:rPr>
              <a:t>), Microsoft Azure</a:t>
            </a:r>
          </a:p>
          <a:p>
            <a:pPr lvl="1" eaLnBrk="1" hangingPunct="1"/>
            <a:r>
              <a:rPr lang="en-US" sz="2400" dirty="0" smtClean="0">
                <a:solidFill>
                  <a:schemeClr val="tx1"/>
                </a:solidFill>
                <a:latin typeface="Maiandra GD" pitchFamily="34" charset="0"/>
              </a:rPr>
              <a:t>software (</a:t>
            </a:r>
            <a:r>
              <a:rPr lang="en-US" sz="2400" dirty="0" err="1" smtClean="0">
                <a:solidFill>
                  <a:schemeClr val="tx1"/>
                </a:solidFill>
                <a:latin typeface="Maiandra GD" pitchFamily="34" charset="0"/>
              </a:rPr>
              <a:t>SaaS</a:t>
            </a:r>
            <a:r>
              <a:rPr lang="en-US" sz="2400" dirty="0" smtClean="0">
                <a:solidFill>
                  <a:schemeClr val="tx1"/>
                </a:solidFill>
                <a:latin typeface="Maiandra GD" pitchFamily="34" charset="0"/>
              </a:rPr>
              <a:t>), Google App Engine (GAE)</a:t>
            </a:r>
          </a:p>
          <a:p>
            <a:pPr lvl="1" eaLnBrk="1" hangingPunct="1"/>
            <a:r>
              <a:rPr lang="en-US" sz="2400" dirty="0" smtClean="0">
                <a:solidFill>
                  <a:schemeClr val="tx1"/>
                </a:solidFill>
                <a:latin typeface="Maiandra GD" pitchFamily="34" charset="0"/>
              </a:rPr>
              <a:t>infrastructure (</a:t>
            </a:r>
            <a:r>
              <a:rPr lang="en-US" sz="2400" dirty="0" err="1" smtClean="0">
                <a:solidFill>
                  <a:schemeClr val="tx1"/>
                </a:solidFill>
                <a:latin typeface="Maiandra GD" pitchFamily="34" charset="0"/>
              </a:rPr>
              <a:t>IaaS</a:t>
            </a:r>
            <a:r>
              <a:rPr lang="en-US" sz="2400" dirty="0" smtClean="0">
                <a:solidFill>
                  <a:schemeClr val="tx1"/>
                </a:solidFill>
                <a:latin typeface="Maiandra GD" pitchFamily="34" charset="0"/>
              </a:rPr>
              <a:t>), Amazon web services (AWS) </a:t>
            </a:r>
          </a:p>
          <a:p>
            <a:pPr lvl="1" eaLnBrk="1" hangingPunct="1"/>
            <a:r>
              <a:rPr lang="en-US" sz="2400" dirty="0" smtClean="0">
                <a:solidFill>
                  <a:schemeClr val="tx1"/>
                </a:solidFill>
                <a:latin typeface="Maiandra GD" pitchFamily="34" charset="0"/>
              </a:rPr>
              <a:t>Services-based application programming interface (API)</a:t>
            </a:r>
          </a:p>
        </p:txBody>
      </p:sp>
      <p:sp>
        <p:nvSpPr>
          <p:cNvPr id="7" name="Date Placeholder 6"/>
          <p:cNvSpPr>
            <a:spLocks noGrp="1"/>
          </p:cNvSpPr>
          <p:nvPr>
            <p:ph type="dt" sz="half" idx="10"/>
          </p:nvPr>
        </p:nvSpPr>
        <p:spPr>
          <a:xfrm>
            <a:off x="6363347" y="6356350"/>
            <a:ext cx="2085975" cy="365125"/>
          </a:xfrm>
          <a:prstGeom prst="rect">
            <a:avLst/>
          </a:prstGeom>
        </p:spPr>
        <p:txBody>
          <a:bodyPr/>
          <a:lstStyle/>
          <a:p>
            <a:pPr>
              <a:defRPr/>
            </a:pPr>
            <a:fld id="{947EA2C8-93C2-4A10-96DA-C14CFD04A818}" type="datetime1">
              <a:rPr lang="en-US" smtClean="0"/>
              <a:t>4/4/2017</a:t>
            </a:fld>
            <a:endParaRPr lang="en-US" dirty="0"/>
          </a:p>
        </p:txBody>
      </p:sp>
      <p:sp>
        <p:nvSpPr>
          <p:cNvPr id="9" name="Slide Number Placeholder 8"/>
          <p:cNvSpPr>
            <a:spLocks noGrp="1"/>
          </p:cNvSpPr>
          <p:nvPr>
            <p:ph type="sldNum" sz="quarter" idx="12"/>
          </p:nvPr>
        </p:nvSpPr>
        <p:spPr>
          <a:xfrm>
            <a:off x="8543278" y="6356350"/>
            <a:ext cx="561975" cy="365125"/>
          </a:xfrm>
          <a:prstGeom prst="rect">
            <a:avLst/>
          </a:prstGeom>
        </p:spPr>
        <p:txBody>
          <a:bodyPr/>
          <a:lstStyle/>
          <a:p>
            <a:pPr>
              <a:defRPr/>
            </a:pPr>
            <a:fld id="{C8155349-3D61-4FD9-BDFB-FBD5E0BC9588}" type="slidenum">
              <a:rPr lang="en-US"/>
              <a:pPr>
                <a:defRPr/>
              </a:pPr>
              <a:t>20</a:t>
            </a:fld>
            <a:endParaRPr lang="en-US"/>
          </a:p>
        </p:txBody>
      </p:sp>
      <p:sp>
        <p:nvSpPr>
          <p:cNvPr id="2" name="Title 1"/>
          <p:cNvSpPr>
            <a:spLocks noGrp="1"/>
          </p:cNvSpPr>
          <p:nvPr>
            <p:ph type="title"/>
          </p:nvPr>
        </p:nvSpPr>
        <p:spPr>
          <a:xfrm>
            <a:off x="457200" y="152400"/>
            <a:ext cx="8229600" cy="1143000"/>
          </a:xfrm>
        </p:spPr>
        <p:txBody>
          <a:bodyPr/>
          <a:lstStyle/>
          <a:p>
            <a:pPr eaLnBrk="1" fontAlgn="auto" hangingPunct="1">
              <a:spcAft>
                <a:spcPts val="0"/>
              </a:spcAft>
              <a:defRPr/>
            </a:pPr>
            <a:r>
              <a:rPr lang="en-US" dirty="0" smtClean="0"/>
              <a:t>Cloud Computing</a:t>
            </a:r>
            <a:r>
              <a:rPr lang="en-US" sz="4400" dirty="0" smtClean="0"/>
              <a:t> </a:t>
            </a:r>
            <a:endParaRPr lang="en-US" sz="4400" dirty="0"/>
          </a:p>
        </p:txBody>
      </p:sp>
      <p:pic>
        <p:nvPicPr>
          <p:cNvPr id="10" name="Picture 6" descr="azureflag768.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34743" y="3968427"/>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google-app-engine.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0900" y="4425627"/>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amazon_aws_logo.jp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44983" y="4860441"/>
            <a:ext cx="912813" cy="37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37516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We are entering a watershed moment in the internet era.</a:t>
            </a:r>
          </a:p>
          <a:p>
            <a:r>
              <a:rPr lang="en-US" dirty="0" smtClean="0"/>
              <a:t>This involves in its core and center, big data analytics and tools that provide intelligence in a timely manner to support decision making.</a:t>
            </a:r>
          </a:p>
          <a:p>
            <a:r>
              <a:rPr lang="en-US" dirty="0" smtClean="0"/>
              <a:t>Newer storage models, processing models, and approaches have emerged.</a:t>
            </a:r>
          </a:p>
          <a:p>
            <a:r>
              <a:rPr lang="en-US" dirty="0" smtClean="0"/>
              <a:t>UB does have a Data-intensive Computing Certificate Program. </a:t>
            </a:r>
          </a:p>
          <a:p>
            <a:r>
              <a:rPr lang="en-US" dirty="0">
                <a:hlinkClick r:id="rId2"/>
              </a:rPr>
              <a:t>https://</a:t>
            </a:r>
            <a:r>
              <a:rPr lang="en-US" dirty="0" smtClean="0">
                <a:hlinkClick r:id="rId2"/>
              </a:rPr>
              <a:t>catalog.buffalo.edu/academicprograms/data-intensive_computing_cert.html</a:t>
            </a:r>
            <a:endParaRPr lang="en-US" dirty="0" smtClean="0"/>
          </a:p>
          <a:p>
            <a:endParaRPr lang="en-US" dirty="0" smtClean="0"/>
          </a:p>
          <a:p>
            <a:pPr marL="109728" indent="0">
              <a:buNone/>
            </a:pPr>
            <a:endParaRPr lang="en-US" dirty="0" smtClean="0"/>
          </a:p>
        </p:txBody>
      </p:sp>
      <p:sp>
        <p:nvSpPr>
          <p:cNvPr id="4" name="Date Placeholder 3"/>
          <p:cNvSpPr>
            <a:spLocks noGrp="1"/>
          </p:cNvSpPr>
          <p:nvPr>
            <p:ph type="dt" sz="half" idx="10"/>
          </p:nvPr>
        </p:nvSpPr>
        <p:spPr/>
        <p:txBody>
          <a:bodyPr/>
          <a:lstStyle/>
          <a:p>
            <a:fld id="{E4F4037A-C590-41AF-B57C-1F6B1325A715}"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21</a:t>
            </a:fld>
            <a:endParaRPr lang="en-US"/>
          </a:p>
        </p:txBody>
      </p:sp>
      <p:sp>
        <p:nvSpPr>
          <p:cNvPr id="2" name="Title 1"/>
          <p:cNvSpPr>
            <a:spLocks noGrp="1"/>
          </p:cNvSpPr>
          <p:nvPr>
            <p:ph type="title"/>
          </p:nvPr>
        </p:nvSpPr>
        <p:spPr/>
        <p:txBody>
          <a:bodyPr/>
          <a:lstStyle/>
          <a:p>
            <a:r>
              <a:rPr lang="en-US" dirty="0" smtClean="0"/>
              <a:t>Data</a:t>
            </a:r>
            <a:endParaRPr lang="en-US" dirty="0"/>
          </a:p>
        </p:txBody>
      </p:sp>
    </p:spTree>
    <p:extLst>
      <p:ext uri="{BB962C8B-B14F-4D97-AF65-F5344CB8AC3E}">
        <p14:creationId xmlns:p14="http://schemas.microsoft.com/office/powerpoint/2010/main" val="9504093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Pre-</a:t>
            </a:r>
            <a:r>
              <a:rPr lang="en-US" dirty="0" err="1" smtClean="0"/>
              <a:t>reqs</a:t>
            </a:r>
            <a:r>
              <a:rPr lang="en-US" dirty="0" smtClean="0"/>
              <a:t>: CSE115, CSE116</a:t>
            </a:r>
          </a:p>
          <a:p>
            <a:r>
              <a:rPr lang="en-US" dirty="0" smtClean="0"/>
              <a:t>CSE250</a:t>
            </a:r>
          </a:p>
          <a:p>
            <a:r>
              <a:rPr lang="en-US" dirty="0" smtClean="0"/>
              <a:t>CSE486 : Distributed Systems</a:t>
            </a:r>
          </a:p>
          <a:p>
            <a:r>
              <a:rPr lang="en-US" dirty="0" smtClean="0"/>
              <a:t>CSE 487: Data-intensive Computing</a:t>
            </a:r>
          </a:p>
          <a:p>
            <a:r>
              <a:rPr lang="en-US" dirty="0" smtClean="0"/>
              <a:t>XYZ course in any major (including CSE)</a:t>
            </a:r>
          </a:p>
          <a:p>
            <a:r>
              <a:rPr lang="en-US" dirty="0" smtClean="0"/>
              <a:t>Capstone research: 1-3 credits</a:t>
            </a:r>
          </a:p>
          <a:p>
            <a:pPr lvl="1"/>
            <a:r>
              <a:rPr lang="en-US" dirty="0" smtClean="0"/>
              <a:t>Example 1: BIO 419, CSE 495 (1 credit) Research in genomics</a:t>
            </a:r>
          </a:p>
          <a:p>
            <a:pPr lvl="1"/>
            <a:r>
              <a:rPr lang="en-US" dirty="0" smtClean="0"/>
              <a:t>Example 2: Math 337, MTH 495 Research in Math</a:t>
            </a:r>
          </a:p>
          <a:p>
            <a:pPr lvl="1"/>
            <a:r>
              <a:rPr lang="en-US" dirty="0" smtClean="0"/>
              <a:t>Example 3: CSE 442, CSE453</a:t>
            </a:r>
          </a:p>
          <a:p>
            <a:pPr marL="137160" indent="0">
              <a:buNone/>
            </a:pPr>
            <a:r>
              <a:rPr lang="en-US" dirty="0" smtClean="0"/>
              <a:t>If you are interested please fill this short survey so that I can </a:t>
            </a:r>
            <a:r>
              <a:rPr lang="en-US" smtClean="0"/>
              <a:t>guide you:</a:t>
            </a:r>
            <a:endParaRPr lang="en-US" dirty="0" smtClean="0"/>
          </a:p>
          <a:p>
            <a:pPr marL="137160" indent="0">
              <a:buNone/>
            </a:pPr>
            <a:r>
              <a:rPr lang="en-US" dirty="0">
                <a:hlinkClick r:id="rId2"/>
              </a:rPr>
              <a:t>https://</a:t>
            </a:r>
            <a:r>
              <a:rPr lang="en-US" dirty="0" smtClean="0">
                <a:hlinkClick r:id="rId2"/>
              </a:rPr>
              <a:t>goo.gl/forms/0Kkx6c2wT43IF4g32</a:t>
            </a:r>
            <a:endParaRPr lang="en-US" dirty="0" smtClean="0"/>
          </a:p>
          <a:p>
            <a:pPr marL="137160" indent="0">
              <a:buNone/>
            </a:pPr>
            <a:endParaRPr lang="en-US" dirty="0" smtClean="0"/>
          </a:p>
          <a:p>
            <a:pPr lvl="1"/>
            <a:endParaRPr lang="en-US" dirty="0" smtClean="0"/>
          </a:p>
          <a:p>
            <a:pPr marL="109728" indent="0">
              <a:buNone/>
            </a:pPr>
            <a:endParaRPr lang="en-US" dirty="0"/>
          </a:p>
        </p:txBody>
      </p:sp>
      <p:sp>
        <p:nvSpPr>
          <p:cNvPr id="3" name="Date Placeholder 2"/>
          <p:cNvSpPr>
            <a:spLocks noGrp="1"/>
          </p:cNvSpPr>
          <p:nvPr>
            <p:ph type="dt" sz="half" idx="10"/>
          </p:nvPr>
        </p:nvSpPr>
        <p:spPr/>
        <p:txBody>
          <a:bodyPr/>
          <a:lstStyle/>
          <a:p>
            <a:fld id="{E4F4037A-C590-41AF-B57C-1F6B1325A715}" type="datetime1">
              <a:rPr lang="en-US" smtClean="0"/>
              <a:t>4/4/2017</a:t>
            </a:fld>
            <a:endParaRPr lang="en-US"/>
          </a:p>
        </p:txBody>
      </p:sp>
      <p:sp>
        <p:nvSpPr>
          <p:cNvPr id="4" name="Slide Number Placeholder 3"/>
          <p:cNvSpPr>
            <a:spLocks noGrp="1"/>
          </p:cNvSpPr>
          <p:nvPr>
            <p:ph type="sldNum" sz="quarter" idx="12"/>
          </p:nvPr>
        </p:nvSpPr>
        <p:spPr/>
        <p:txBody>
          <a:bodyPr/>
          <a:lstStyle/>
          <a:p>
            <a:fld id="{193EF0FD-BA0E-40B3-B0AD-E46C6A7355D0}" type="slidenum">
              <a:rPr lang="en-US" smtClean="0"/>
              <a:pPr/>
              <a:t>22</a:t>
            </a:fld>
            <a:endParaRPr lang="en-US"/>
          </a:p>
        </p:txBody>
      </p:sp>
      <p:sp>
        <p:nvSpPr>
          <p:cNvPr id="5" name="Title 4"/>
          <p:cNvSpPr>
            <a:spLocks noGrp="1"/>
          </p:cNvSpPr>
          <p:nvPr>
            <p:ph type="title"/>
          </p:nvPr>
        </p:nvSpPr>
        <p:spPr/>
        <p:txBody>
          <a:bodyPr>
            <a:normAutofit fontScale="90000"/>
          </a:bodyPr>
          <a:lstStyle/>
          <a:p>
            <a:r>
              <a:rPr lang="en-US" dirty="0" smtClean="0"/>
              <a:t>Data Intensive Computing Certificate</a:t>
            </a:r>
            <a:endParaRPr lang="en-US" dirty="0"/>
          </a:p>
        </p:txBody>
      </p:sp>
    </p:spTree>
    <p:extLst>
      <p:ext uri="{BB962C8B-B14F-4D97-AF65-F5344CB8AC3E}">
        <p14:creationId xmlns:p14="http://schemas.microsoft.com/office/powerpoint/2010/main" val="880655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466725" y="107950"/>
            <a:ext cx="7429500" cy="1189038"/>
          </a:xfrm>
          <a:prstGeom prst="rect">
            <a:avLst/>
          </a:prstGeom>
          <a:noFill/>
          <a:ln w="9525">
            <a:noFill/>
            <a:round/>
            <a:headEnd/>
            <a:tailEnd/>
          </a:ln>
        </p:spPr>
        <p:txBody>
          <a:bodyPr anchor="ctr"/>
          <a:lstStyle/>
          <a:p>
            <a:pPr algn="r" fontAlgn="auto">
              <a:spcBef>
                <a:spcPts val="0"/>
              </a:spcBef>
              <a:spcAft>
                <a:spcPts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dirty="0">
                <a:solidFill>
                  <a:schemeClr val="accent1"/>
                </a:solidFill>
                <a:effectLst>
                  <a:outerShdw blurRad="38100" dist="38100" dir="2700000" algn="tl">
                    <a:srgbClr val="000000">
                      <a:alpha val="43137"/>
                    </a:srgbClr>
                  </a:outerShdw>
                </a:effectLst>
                <a:cs typeface="+mn-cs"/>
              </a:rPr>
              <a:t>Top Ten Largest Databases</a:t>
            </a:r>
          </a:p>
        </p:txBody>
      </p:sp>
      <p:sp>
        <p:nvSpPr>
          <p:cNvPr id="21507" name="Text Box 2"/>
          <p:cNvSpPr txBox="1">
            <a:spLocks noChangeArrowheads="1"/>
          </p:cNvSpPr>
          <p:nvPr/>
        </p:nvSpPr>
        <p:spPr bwMode="auto">
          <a:xfrm>
            <a:off x="0" y="1111250"/>
            <a:ext cx="392906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600" b="1" dirty="0">
              <a:solidFill>
                <a:srgbClr val="000000"/>
              </a:solidFill>
            </a:endParaRPr>
          </a:p>
        </p:txBody>
      </p:sp>
      <p:sp>
        <p:nvSpPr>
          <p:cNvPr id="21508" name="Text Box 6"/>
          <p:cNvSpPr txBox="1">
            <a:spLocks noChangeArrowheads="1"/>
          </p:cNvSpPr>
          <p:nvPr/>
        </p:nvSpPr>
        <p:spPr bwMode="auto">
          <a:xfrm>
            <a:off x="3048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eaLnBrk="1" hangingPunct="1"/>
            <a:endParaRPr lang="en-US" sz="1400" dirty="0">
              <a:solidFill>
                <a:srgbClr val="FFFFFF"/>
              </a:solidFill>
            </a:endParaRPr>
          </a:p>
        </p:txBody>
      </p:sp>
      <p:sp>
        <p:nvSpPr>
          <p:cNvPr id="21509" name="Text Box 7"/>
          <p:cNvSpPr txBox="1">
            <a:spLocks noChangeArrowheads="1"/>
          </p:cNvSpPr>
          <p:nvPr/>
        </p:nvSpPr>
        <p:spPr bwMode="auto">
          <a:xfrm>
            <a:off x="69342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400" dirty="0">
              <a:solidFill>
                <a:srgbClr val="FFFFFF"/>
              </a:solidFill>
            </a:endParaRPr>
          </a:p>
        </p:txBody>
      </p:sp>
      <p:graphicFrame>
        <p:nvGraphicFramePr>
          <p:cNvPr id="10" name="Chart 9"/>
          <p:cNvGraphicFramePr/>
          <p:nvPr>
            <p:extLst>
              <p:ext uri="{D42A27DB-BD31-4B8C-83A1-F6EECF244321}">
                <p14:modId xmlns:p14="http://schemas.microsoft.com/office/powerpoint/2010/main" val="4252010236"/>
              </p:ext>
            </p:extLst>
          </p:nvPr>
        </p:nvGraphicFramePr>
        <p:xfrm>
          <a:off x="533400" y="1066800"/>
          <a:ext cx="8001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Rectangle 11"/>
          <p:cNvSpPr>
            <a:spLocks noChangeArrowheads="1"/>
          </p:cNvSpPr>
          <p:nvPr/>
        </p:nvSpPr>
        <p:spPr bwMode="auto">
          <a:xfrm>
            <a:off x="381000" y="5867400"/>
            <a:ext cx="84582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dirty="0"/>
              <a:t>Ref: </a:t>
            </a:r>
            <a:r>
              <a:rPr lang="en-US" sz="1600" dirty="0">
                <a:hlinkClick r:id="rId4"/>
              </a:rPr>
              <a:t>http://</a:t>
            </a:r>
            <a:r>
              <a:rPr lang="en-US" sz="1600" dirty="0" smtClean="0">
                <a:hlinkClick r:id="rId4"/>
              </a:rPr>
              <a:t>www.comparebusinessproducts.com/fyi/10-largest-databases-in-the-world/</a:t>
            </a:r>
            <a:endParaRPr lang="en-US" sz="1600" dirty="0" smtClean="0"/>
          </a:p>
          <a:p>
            <a:endParaRPr lang="en-US" sz="1400" dirty="0" smtClean="0"/>
          </a:p>
          <a:p>
            <a:endParaRPr lang="en-US" sz="1400" dirty="0"/>
          </a:p>
        </p:txBody>
      </p:sp>
      <p:sp>
        <p:nvSpPr>
          <p:cNvPr id="5" name="Date Placeholder 4"/>
          <p:cNvSpPr>
            <a:spLocks noGrp="1"/>
          </p:cNvSpPr>
          <p:nvPr>
            <p:ph type="dt" sz="half" idx="10"/>
          </p:nvPr>
        </p:nvSpPr>
        <p:spPr/>
        <p:txBody>
          <a:bodyPr/>
          <a:lstStyle/>
          <a:p>
            <a:pPr>
              <a:defRPr/>
            </a:pPr>
            <a:fld id="{BE556B41-2B6F-4F9A-BF0E-D876F43A373F}" type="datetime1">
              <a:rPr lang="en-US" smtClean="0"/>
              <a:t>4/4/2017</a:t>
            </a:fld>
            <a:endParaRPr lang="en-US" dirty="0"/>
          </a:p>
        </p:txBody>
      </p:sp>
      <p:sp>
        <p:nvSpPr>
          <p:cNvPr id="7" name="Slide Number Placeholder 6"/>
          <p:cNvSpPr>
            <a:spLocks noGrp="1"/>
          </p:cNvSpPr>
          <p:nvPr>
            <p:ph type="sldNum" sz="quarter" idx="12"/>
          </p:nvPr>
        </p:nvSpPr>
        <p:spPr/>
        <p:txBody>
          <a:bodyPr/>
          <a:lstStyle/>
          <a:p>
            <a:pPr>
              <a:defRPr/>
            </a:pPr>
            <a:fld id="{2712ECD9-6EFC-47A2-8931-9ED2F5FAB316}" type="slidenum">
              <a:rPr lang="en-US"/>
              <a:pPr>
                <a:defRPr/>
              </a:pPr>
              <a:t>3</a:t>
            </a:fld>
            <a:endParaRPr lang="en-US" dirty="0"/>
          </a:p>
        </p:txBody>
      </p:sp>
    </p:spTree>
    <p:extLst>
      <p:ext uri="{BB962C8B-B14F-4D97-AF65-F5344CB8AC3E}">
        <p14:creationId xmlns:p14="http://schemas.microsoft.com/office/powerpoint/2010/main" val="4102904869"/>
      </p:ext>
    </p:extLst>
  </p:cSld>
  <p:clrMapOvr>
    <a:masterClrMapping/>
  </p:clrMapOvr>
  <p:transition advClick="0"/>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228600" y="107950"/>
            <a:ext cx="6286500" cy="1189038"/>
          </a:xfrm>
          <a:prstGeom prst="rect">
            <a:avLst/>
          </a:prstGeom>
          <a:noFill/>
          <a:ln w="9525">
            <a:noFill/>
            <a:round/>
            <a:headEnd/>
            <a:tailEnd/>
          </a:ln>
        </p:spPr>
        <p:txBody>
          <a:bodyPr anchor="ctr"/>
          <a:lstStyle/>
          <a:p>
            <a:pPr algn="r" fontAlgn="auto">
              <a:spcBef>
                <a:spcPts val="0"/>
              </a:spcBef>
              <a:spcAft>
                <a:spcPts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dirty="0">
                <a:solidFill>
                  <a:schemeClr val="accent1"/>
                </a:solidFill>
                <a:effectLst>
                  <a:outerShdw blurRad="38100" dist="38100" dir="2700000" algn="tl">
                    <a:srgbClr val="000000">
                      <a:alpha val="43137"/>
                    </a:srgbClr>
                  </a:outerShdw>
                </a:effectLst>
                <a:cs typeface="+mn-cs"/>
              </a:rPr>
              <a:t>Top Ten Largest </a:t>
            </a:r>
            <a:r>
              <a:rPr lang="en-US" sz="2800" dirty="0" smtClean="0">
                <a:solidFill>
                  <a:schemeClr val="accent1"/>
                </a:solidFill>
                <a:effectLst>
                  <a:outerShdw blurRad="38100" dist="38100" dir="2700000" algn="tl">
                    <a:srgbClr val="000000">
                      <a:alpha val="43137"/>
                    </a:srgbClr>
                  </a:outerShdw>
                </a:effectLst>
                <a:cs typeface="+mn-cs"/>
              </a:rPr>
              <a:t>Databases in 2007 vs Facebook ‘s cluster in 2010</a:t>
            </a:r>
            <a:endParaRPr lang="en-US" sz="2800" dirty="0">
              <a:solidFill>
                <a:schemeClr val="accent1"/>
              </a:solidFill>
              <a:effectLst>
                <a:outerShdw blurRad="38100" dist="38100" dir="2700000" algn="tl">
                  <a:srgbClr val="000000">
                    <a:alpha val="43137"/>
                  </a:srgbClr>
                </a:outerShdw>
              </a:effectLst>
              <a:cs typeface="+mn-cs"/>
            </a:endParaRPr>
          </a:p>
        </p:txBody>
      </p:sp>
      <p:sp>
        <p:nvSpPr>
          <p:cNvPr id="21507" name="Text Box 2"/>
          <p:cNvSpPr txBox="1">
            <a:spLocks noChangeArrowheads="1"/>
          </p:cNvSpPr>
          <p:nvPr/>
        </p:nvSpPr>
        <p:spPr bwMode="auto">
          <a:xfrm>
            <a:off x="0" y="1111250"/>
            <a:ext cx="3929063"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600" b="1" dirty="0">
              <a:solidFill>
                <a:srgbClr val="000000"/>
              </a:solidFill>
            </a:endParaRPr>
          </a:p>
        </p:txBody>
      </p:sp>
      <p:sp>
        <p:nvSpPr>
          <p:cNvPr id="21508" name="Text Box 6"/>
          <p:cNvSpPr txBox="1">
            <a:spLocks noChangeArrowheads="1"/>
          </p:cNvSpPr>
          <p:nvPr/>
        </p:nvSpPr>
        <p:spPr bwMode="auto">
          <a:xfrm>
            <a:off x="3048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eaLnBrk="1" hangingPunct="1"/>
            <a:endParaRPr lang="en-US" sz="1400" dirty="0">
              <a:solidFill>
                <a:srgbClr val="FFFFFF"/>
              </a:solidFill>
            </a:endParaRPr>
          </a:p>
        </p:txBody>
      </p:sp>
      <p:sp>
        <p:nvSpPr>
          <p:cNvPr id="21509" name="Text Box 7"/>
          <p:cNvSpPr txBox="1">
            <a:spLocks noChangeArrowheads="1"/>
          </p:cNvSpPr>
          <p:nvPr/>
        </p:nvSpPr>
        <p:spPr bwMode="auto">
          <a:xfrm>
            <a:off x="69342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tx1"/>
                </a:solidFill>
                <a:latin typeface="Palatino Linotype" pitchFamily="18" charset="0"/>
                <a:cs typeface="Arial" charset="0"/>
              </a:defRPr>
            </a:lvl9pPr>
          </a:lstStyle>
          <a:p>
            <a:pPr algn="r" eaLnBrk="1" hangingPunct="1"/>
            <a:endParaRPr lang="en-US" sz="1400" dirty="0">
              <a:solidFill>
                <a:srgbClr val="FFFFFF"/>
              </a:solidFill>
            </a:endParaRPr>
          </a:p>
        </p:txBody>
      </p:sp>
      <p:graphicFrame>
        <p:nvGraphicFramePr>
          <p:cNvPr id="10" name="Chart 9"/>
          <p:cNvGraphicFramePr/>
          <p:nvPr>
            <p:extLst>
              <p:ext uri="{D42A27DB-BD31-4B8C-83A1-F6EECF244321}">
                <p14:modId xmlns:p14="http://schemas.microsoft.com/office/powerpoint/2010/main" val="2572346695"/>
              </p:ext>
            </p:extLst>
          </p:nvPr>
        </p:nvGraphicFramePr>
        <p:xfrm>
          <a:off x="533400" y="1066800"/>
          <a:ext cx="8001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1511" name="Rectangle 11"/>
          <p:cNvSpPr>
            <a:spLocks noChangeArrowheads="1"/>
          </p:cNvSpPr>
          <p:nvPr/>
        </p:nvSpPr>
        <p:spPr bwMode="auto">
          <a:xfrm>
            <a:off x="381000" y="5867400"/>
            <a:ext cx="84582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600" dirty="0"/>
              <a:t>Ref</a:t>
            </a:r>
            <a:r>
              <a:rPr lang="en-US" sz="1600" dirty="0" smtClean="0"/>
              <a:t>: </a:t>
            </a:r>
            <a:r>
              <a:rPr lang="en-US" sz="1600" dirty="0" smtClean="0">
                <a:hlinkClick r:id="rId4"/>
              </a:rPr>
              <a:t>http</a:t>
            </a:r>
            <a:r>
              <a:rPr lang="en-US" sz="1600" dirty="0">
                <a:hlinkClick r:id="rId4"/>
              </a:rPr>
              <a:t>://</a:t>
            </a:r>
            <a:r>
              <a:rPr lang="en-US" sz="1600" dirty="0" smtClean="0">
                <a:hlinkClick r:id="rId4"/>
              </a:rPr>
              <a:t>www.comparebusinessproducts.com/fyi/10-largest-databases-in-the-world</a:t>
            </a:r>
            <a:endParaRPr lang="en-US" sz="1600" dirty="0" smtClean="0"/>
          </a:p>
          <a:p>
            <a:endParaRPr lang="en-US" sz="1400" dirty="0" smtClean="0"/>
          </a:p>
          <a:p>
            <a:endParaRPr lang="en-US" sz="1400" dirty="0"/>
          </a:p>
        </p:txBody>
      </p:sp>
      <p:sp>
        <p:nvSpPr>
          <p:cNvPr id="5" name="Date Placeholder 4"/>
          <p:cNvSpPr>
            <a:spLocks noGrp="1"/>
          </p:cNvSpPr>
          <p:nvPr>
            <p:ph type="dt" sz="half" idx="10"/>
          </p:nvPr>
        </p:nvSpPr>
        <p:spPr/>
        <p:txBody>
          <a:bodyPr/>
          <a:lstStyle/>
          <a:p>
            <a:pPr>
              <a:defRPr/>
            </a:pPr>
            <a:fld id="{14951595-D50C-4D25-9338-7B11A556D407}" type="datetime1">
              <a:rPr lang="en-US" smtClean="0"/>
              <a:t>4/4/2017</a:t>
            </a:fld>
            <a:endParaRPr lang="en-US" dirty="0"/>
          </a:p>
        </p:txBody>
      </p:sp>
      <p:sp>
        <p:nvSpPr>
          <p:cNvPr id="7" name="Slide Number Placeholder 6"/>
          <p:cNvSpPr>
            <a:spLocks noGrp="1"/>
          </p:cNvSpPr>
          <p:nvPr>
            <p:ph type="sldNum" sz="quarter" idx="12"/>
          </p:nvPr>
        </p:nvSpPr>
        <p:spPr/>
        <p:txBody>
          <a:bodyPr/>
          <a:lstStyle/>
          <a:p>
            <a:pPr>
              <a:defRPr/>
            </a:pPr>
            <a:fld id="{2712ECD9-6EFC-47A2-8931-9ED2F5FAB316}" type="slidenum">
              <a:rPr lang="en-US"/>
              <a:pPr>
                <a:defRPr/>
              </a:pPr>
              <a:t>4</a:t>
            </a:fld>
            <a:endParaRPr lang="en-US" dirty="0"/>
          </a:p>
        </p:txBody>
      </p:sp>
      <p:sp>
        <p:nvSpPr>
          <p:cNvPr id="2" name="Rectangle 1"/>
          <p:cNvSpPr/>
          <p:nvPr/>
        </p:nvSpPr>
        <p:spPr>
          <a:xfrm>
            <a:off x="7515226" y="0"/>
            <a:ext cx="289108" cy="556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7391400" y="5562600"/>
            <a:ext cx="825867" cy="276999"/>
          </a:xfrm>
          <a:prstGeom prst="rect">
            <a:avLst/>
          </a:prstGeom>
          <a:noFill/>
        </p:spPr>
        <p:txBody>
          <a:bodyPr wrap="none" rtlCol="0">
            <a:spAutoFit/>
          </a:bodyPr>
          <a:lstStyle/>
          <a:p>
            <a:r>
              <a:rPr lang="en-US" sz="1200" dirty="0"/>
              <a:t>F</a:t>
            </a:r>
            <a:r>
              <a:rPr lang="en-US" sz="1200" dirty="0" smtClean="0"/>
              <a:t>acebook</a:t>
            </a:r>
            <a:endParaRPr lang="en-US" sz="1200" dirty="0"/>
          </a:p>
        </p:txBody>
      </p:sp>
      <p:sp>
        <p:nvSpPr>
          <p:cNvPr id="4" name="TextBox 3"/>
          <p:cNvSpPr txBox="1"/>
          <p:nvPr/>
        </p:nvSpPr>
        <p:spPr>
          <a:xfrm>
            <a:off x="7896225" y="1524000"/>
            <a:ext cx="1029449" cy="461665"/>
          </a:xfrm>
          <a:prstGeom prst="rect">
            <a:avLst/>
          </a:prstGeom>
          <a:noFill/>
        </p:spPr>
        <p:txBody>
          <a:bodyPr wrap="none" rtlCol="0">
            <a:spAutoFit/>
          </a:bodyPr>
          <a:lstStyle/>
          <a:p>
            <a:r>
              <a:rPr lang="en-US" sz="1200" b="1" dirty="0" smtClean="0">
                <a:hlinkClick r:id="rId5"/>
              </a:rPr>
              <a:t>21 </a:t>
            </a:r>
            <a:r>
              <a:rPr lang="en-US" sz="1200" b="1" dirty="0" err="1" smtClean="0">
                <a:hlinkClick r:id="rId5"/>
              </a:rPr>
              <a:t>PetaByte</a:t>
            </a:r>
            <a:endParaRPr lang="en-US" sz="1200" b="1" dirty="0" smtClean="0">
              <a:hlinkClick r:id="rId5"/>
            </a:endParaRPr>
          </a:p>
          <a:p>
            <a:r>
              <a:rPr lang="en-US" sz="1200" b="1" dirty="0" smtClean="0">
                <a:hlinkClick r:id="rId5"/>
              </a:rPr>
              <a:t>In 2010</a:t>
            </a:r>
            <a:endParaRPr lang="en-US" sz="1200" b="1" dirty="0"/>
          </a:p>
        </p:txBody>
      </p:sp>
    </p:spTree>
    <p:extLst>
      <p:ext uri="{BB962C8B-B14F-4D97-AF65-F5344CB8AC3E}">
        <p14:creationId xmlns:p14="http://schemas.microsoft.com/office/powerpoint/2010/main" val="4050856185"/>
      </p:ext>
    </p:extLst>
  </p:cSld>
  <p:clrMapOvr>
    <a:masterClrMapping/>
  </p:clrMapOvr>
  <p:transition advClick="0"/>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Big-data Problem Solving Approaches </a:t>
            </a:r>
            <a:endParaRPr lang="en-US" dirty="0"/>
          </a:p>
        </p:txBody>
      </p:sp>
      <p:sp>
        <p:nvSpPr>
          <p:cNvPr id="3" name="Content Placeholder 2"/>
          <p:cNvSpPr>
            <a:spLocks noGrp="1"/>
          </p:cNvSpPr>
          <p:nvPr>
            <p:ph sz="quarter" idx="1"/>
          </p:nvPr>
        </p:nvSpPr>
        <p:spPr/>
        <p:txBody>
          <a:bodyPr>
            <a:normAutofit/>
          </a:bodyPr>
          <a:lstStyle/>
          <a:p>
            <a:r>
              <a:rPr lang="en-US" sz="2400" dirty="0" smtClean="0"/>
              <a:t>Algorithmic: after all we have working towards this for ever: scalable/</a:t>
            </a:r>
            <a:r>
              <a:rPr lang="en-US" sz="2400" dirty="0" err="1" smtClean="0"/>
              <a:t>tracktable</a:t>
            </a:r>
            <a:endParaRPr lang="en-US" sz="2400" dirty="0" smtClean="0"/>
          </a:p>
          <a:p>
            <a:r>
              <a:rPr lang="en-US" sz="2400" dirty="0" smtClean="0"/>
              <a:t>High Performance computing (HPC: multi-core) CCR has machines that are: 16 CPU , 32 core machine with 128GB RAM: </a:t>
            </a:r>
            <a:r>
              <a:rPr lang="en-US" sz="2400" dirty="0" err="1" smtClean="0"/>
              <a:t>openmp</a:t>
            </a:r>
            <a:r>
              <a:rPr lang="en-US" sz="2400" dirty="0" smtClean="0"/>
              <a:t>, MPI, etc.</a:t>
            </a:r>
          </a:p>
          <a:p>
            <a:r>
              <a:rPr lang="en-US" sz="2400" dirty="0" smtClean="0"/>
              <a:t>GPGPU programming: general purpose graphics processor (NVIDIA)</a:t>
            </a:r>
          </a:p>
          <a:p>
            <a:r>
              <a:rPr lang="en-US" sz="2400" dirty="0" smtClean="0"/>
              <a:t>Statistical packages like R running on parallel threads on powerful machines</a:t>
            </a:r>
          </a:p>
          <a:p>
            <a:r>
              <a:rPr lang="en-US" sz="2400" dirty="0" smtClean="0"/>
              <a:t>Machine learning algorithms on super computers</a:t>
            </a:r>
          </a:p>
          <a:p>
            <a:r>
              <a:rPr lang="en-US" sz="2400" dirty="0" err="1" smtClean="0"/>
              <a:t>Hadoop</a:t>
            </a:r>
            <a:r>
              <a:rPr lang="en-US" sz="2400" dirty="0" smtClean="0"/>
              <a:t> MapReduce like parallel processing. </a:t>
            </a:r>
          </a:p>
          <a:p>
            <a:pPr lvl="1"/>
            <a:endParaRPr lang="en-US" sz="2400" dirty="0" smtClean="0"/>
          </a:p>
          <a:p>
            <a:endParaRPr lang="en-US" dirty="0"/>
          </a:p>
        </p:txBody>
      </p:sp>
    </p:spTree>
    <p:extLst>
      <p:ext uri="{BB962C8B-B14F-4D97-AF65-F5344CB8AC3E}">
        <p14:creationId xmlns:p14="http://schemas.microsoft.com/office/powerpoint/2010/main" val="30118508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idx="4294967295"/>
          </p:nvPr>
        </p:nvSpPr>
        <p:spPr>
          <a:xfrm>
            <a:off x="1371600" y="0"/>
            <a:ext cx="7772400" cy="1143000"/>
          </a:xfrm>
        </p:spPr>
        <p:txBody>
          <a:bodyPr anchor="b"/>
          <a:lstStyle/>
          <a:p>
            <a:pPr>
              <a:defRPr/>
            </a:pPr>
            <a:r>
              <a:rPr lang="en-US" dirty="0" smtClean="0">
                <a:solidFill>
                  <a:schemeClr val="accent3">
                    <a:shade val="75000"/>
                  </a:schemeClr>
                </a:solidFill>
              </a:rPr>
              <a:t>Processing Granularity</a:t>
            </a:r>
          </a:p>
        </p:txBody>
      </p:sp>
      <p:graphicFrame>
        <p:nvGraphicFramePr>
          <p:cNvPr id="12" name="Content Placeholder 11"/>
          <p:cNvGraphicFramePr>
            <a:graphicFrameLocks noGrp="1"/>
          </p:cNvGraphicFramePr>
          <p:nvPr>
            <p:ph sz="quarter" idx="4294967295"/>
            <p:extLst>
              <p:ext uri="{D42A27DB-BD31-4B8C-83A1-F6EECF244321}">
                <p14:modId xmlns:p14="http://schemas.microsoft.com/office/powerpoint/2010/main" val="2666543864"/>
              </p:ext>
            </p:extLst>
          </p:nvPr>
        </p:nvGraphicFramePr>
        <p:xfrm>
          <a:off x="1371600" y="1447800"/>
          <a:ext cx="7772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Slide Number Placeholder 12"/>
          <p:cNvSpPr>
            <a:spLocks noGrp="1"/>
          </p:cNvSpPr>
          <p:nvPr>
            <p:ph type="sldNum" sz="quarter" idx="4294967295"/>
          </p:nvPr>
        </p:nvSpPr>
        <p:spPr>
          <a:xfrm>
            <a:off x="8686800" y="1027113"/>
            <a:ext cx="457200" cy="441325"/>
          </a:xfrm>
        </p:spPr>
        <p:txBody>
          <a:bodyPr/>
          <a:lstStyle/>
          <a:p>
            <a:pPr>
              <a:defRPr/>
            </a:pPr>
            <a:fld id="{C5E4EC5D-14A6-4270-ABBB-A4EC0138E566}" type="slidenum">
              <a:rPr lang="en-US" smtClean="0"/>
              <a:pPr>
                <a:defRPr/>
              </a:pPr>
              <a:t>6</a:t>
            </a:fld>
            <a:endParaRPr lang="en-US"/>
          </a:p>
        </p:txBody>
      </p:sp>
      <p:sp>
        <p:nvSpPr>
          <p:cNvPr id="15" name="Date Placeholder 14"/>
          <p:cNvSpPr>
            <a:spLocks noGrp="1"/>
          </p:cNvSpPr>
          <p:nvPr>
            <p:ph type="dt" sz="quarter" idx="4294967295"/>
          </p:nvPr>
        </p:nvSpPr>
        <p:spPr>
          <a:xfrm>
            <a:off x="7132638" y="1081088"/>
            <a:ext cx="2011362" cy="384175"/>
          </a:xfrm>
        </p:spPr>
        <p:txBody>
          <a:bodyPr/>
          <a:lstStyle/>
          <a:p>
            <a:pPr>
              <a:defRPr/>
            </a:pPr>
            <a:fld id="{2DD6E457-39A3-4A9C-B6A9-E0941A7831A3}" type="datetime1">
              <a:rPr lang="en-US"/>
              <a:pPr>
                <a:defRPr/>
              </a:pPr>
              <a:t>4/4/2017</a:t>
            </a:fld>
            <a:endParaRPr lang="en-US"/>
          </a:p>
        </p:txBody>
      </p:sp>
      <p:sp>
        <p:nvSpPr>
          <p:cNvPr id="16" name="Footer Placeholder 15"/>
          <p:cNvSpPr>
            <a:spLocks noGrp="1"/>
          </p:cNvSpPr>
          <p:nvPr>
            <p:ph type="ftr" sz="quarter" idx="4294967295"/>
          </p:nvPr>
        </p:nvSpPr>
        <p:spPr>
          <a:xfrm>
            <a:off x="5943600" y="3736975"/>
            <a:ext cx="3200400" cy="366713"/>
          </a:xfrm>
        </p:spPr>
        <p:txBody>
          <a:bodyPr/>
          <a:lstStyle/>
          <a:p>
            <a:pPr>
              <a:defRPr/>
            </a:pPr>
            <a:r>
              <a:rPr lang="de-DE"/>
              <a:t>Bina Ramamurthy 2011</a:t>
            </a:r>
            <a:endParaRPr lang="en-US"/>
          </a:p>
        </p:txBody>
      </p:sp>
      <p:cxnSp>
        <p:nvCxnSpPr>
          <p:cNvPr id="17" name="Straight Arrow Connector 16"/>
          <p:cNvCxnSpPr/>
          <p:nvPr/>
        </p:nvCxnSpPr>
        <p:spPr>
          <a:xfrm rot="5400000" flipH="1" flipV="1">
            <a:off x="-1637506" y="3466306"/>
            <a:ext cx="3733800" cy="1588"/>
          </a:xfrm>
          <a:prstGeom prst="straightConnector1">
            <a:avLst/>
          </a:prstGeom>
          <a:ln w="25400">
            <a:headEnd type="triangle"/>
            <a:tailEnd type="none"/>
          </a:ln>
        </p:spPr>
        <p:style>
          <a:lnRef idx="1">
            <a:schemeClr val="accent1"/>
          </a:lnRef>
          <a:fillRef idx="0">
            <a:schemeClr val="accent1"/>
          </a:fillRef>
          <a:effectRef idx="0">
            <a:schemeClr val="accent1"/>
          </a:effectRef>
          <a:fontRef idx="minor">
            <a:schemeClr val="tx1"/>
          </a:fontRef>
        </p:style>
      </p:cxnSp>
      <p:sp>
        <p:nvSpPr>
          <p:cNvPr id="20485" name="TextBox 17"/>
          <p:cNvSpPr txBox="1">
            <a:spLocks noChangeArrowheads="1"/>
          </p:cNvSpPr>
          <p:nvPr/>
        </p:nvSpPr>
        <p:spPr bwMode="auto">
          <a:xfrm>
            <a:off x="304800" y="1676400"/>
            <a:ext cx="23701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Pipelined Instruction level</a:t>
            </a:r>
          </a:p>
        </p:txBody>
      </p:sp>
      <p:sp>
        <p:nvSpPr>
          <p:cNvPr id="20486" name="TextBox 18"/>
          <p:cNvSpPr txBox="1">
            <a:spLocks noChangeArrowheads="1"/>
          </p:cNvSpPr>
          <p:nvPr/>
        </p:nvSpPr>
        <p:spPr bwMode="auto">
          <a:xfrm>
            <a:off x="304800" y="2362200"/>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Concurrent Thread level</a:t>
            </a:r>
          </a:p>
        </p:txBody>
      </p:sp>
      <p:sp>
        <p:nvSpPr>
          <p:cNvPr id="20487" name="TextBox 19"/>
          <p:cNvSpPr txBox="1">
            <a:spLocks noChangeArrowheads="1"/>
          </p:cNvSpPr>
          <p:nvPr/>
        </p:nvSpPr>
        <p:spPr bwMode="auto">
          <a:xfrm>
            <a:off x="304800" y="2971800"/>
            <a:ext cx="1854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Service Object level</a:t>
            </a:r>
          </a:p>
        </p:txBody>
      </p:sp>
      <p:sp>
        <p:nvSpPr>
          <p:cNvPr id="20488" name="TextBox 20"/>
          <p:cNvSpPr txBox="1">
            <a:spLocks noChangeArrowheads="1"/>
          </p:cNvSpPr>
          <p:nvPr/>
        </p:nvSpPr>
        <p:spPr bwMode="auto">
          <a:xfrm>
            <a:off x="304800" y="3581400"/>
            <a:ext cx="16462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Indexed File level</a:t>
            </a:r>
          </a:p>
        </p:txBody>
      </p:sp>
      <p:sp>
        <p:nvSpPr>
          <p:cNvPr id="20489" name="TextBox 21"/>
          <p:cNvSpPr txBox="1">
            <a:spLocks noChangeArrowheads="1"/>
          </p:cNvSpPr>
          <p:nvPr/>
        </p:nvSpPr>
        <p:spPr bwMode="auto">
          <a:xfrm>
            <a:off x="304800" y="4267200"/>
            <a:ext cx="15986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Mega Block level</a:t>
            </a:r>
          </a:p>
        </p:txBody>
      </p:sp>
      <p:sp>
        <p:nvSpPr>
          <p:cNvPr id="20490" name="TextBox 22"/>
          <p:cNvSpPr txBox="1">
            <a:spLocks noChangeArrowheads="1"/>
          </p:cNvSpPr>
          <p:nvPr/>
        </p:nvSpPr>
        <p:spPr bwMode="auto">
          <a:xfrm>
            <a:off x="304800" y="4876800"/>
            <a:ext cx="1914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Virtual System Level</a:t>
            </a:r>
          </a:p>
        </p:txBody>
      </p:sp>
      <p:sp>
        <p:nvSpPr>
          <p:cNvPr id="20491" name="TextBox 23"/>
          <p:cNvSpPr txBox="1">
            <a:spLocks noChangeArrowheads="1"/>
          </p:cNvSpPr>
          <p:nvPr/>
        </p:nvSpPr>
        <p:spPr bwMode="auto">
          <a:xfrm>
            <a:off x="228600" y="1295400"/>
            <a:ext cx="1473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Data size: small</a:t>
            </a:r>
          </a:p>
        </p:txBody>
      </p:sp>
      <p:sp>
        <p:nvSpPr>
          <p:cNvPr id="20492" name="TextBox 24"/>
          <p:cNvSpPr txBox="1">
            <a:spLocks noChangeArrowheads="1"/>
          </p:cNvSpPr>
          <p:nvPr/>
        </p:nvSpPr>
        <p:spPr bwMode="auto">
          <a:xfrm>
            <a:off x="228600" y="5334000"/>
            <a:ext cx="1447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solidFill>
                  <a:srgbClr val="FF0000"/>
                </a:solidFill>
              </a:rPr>
              <a:t>Data size: large</a:t>
            </a:r>
          </a:p>
        </p:txBody>
      </p:sp>
      <p:sp>
        <p:nvSpPr>
          <p:cNvPr id="18" name="5-Point Star 17"/>
          <p:cNvSpPr/>
          <p:nvPr/>
        </p:nvSpPr>
        <p:spPr>
          <a:xfrm>
            <a:off x="8153400" y="762000"/>
            <a:ext cx="3810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2381837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1823024222"/>
              </p:ext>
            </p:extLst>
          </p:nvPr>
        </p:nvGraphicFramePr>
        <p:xfrm>
          <a:off x="838200" y="1447800"/>
          <a:ext cx="749808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Date Placeholder 10"/>
          <p:cNvSpPr>
            <a:spLocks noGrp="1"/>
          </p:cNvSpPr>
          <p:nvPr>
            <p:ph type="dt" sz="half" idx="10"/>
          </p:nvPr>
        </p:nvSpPr>
        <p:spPr>
          <a:xfrm>
            <a:off x="6363347" y="6356350"/>
            <a:ext cx="2085975" cy="365125"/>
          </a:xfrm>
          <a:prstGeom prst="rect">
            <a:avLst/>
          </a:prstGeom>
        </p:spPr>
        <p:txBody>
          <a:bodyPr/>
          <a:lstStyle/>
          <a:p>
            <a:pPr>
              <a:defRPr/>
            </a:pPr>
            <a:fld id="{A88C0AFC-CD18-490E-BB37-35238CEDEE93}" type="datetime1">
              <a:rPr lang="en-US" smtClean="0"/>
              <a:t>4/4/2017</a:t>
            </a:fld>
            <a:endParaRPr lang="en-US" dirty="0"/>
          </a:p>
        </p:txBody>
      </p:sp>
      <p:sp>
        <p:nvSpPr>
          <p:cNvPr id="13" name="Slide Number Placeholder 12"/>
          <p:cNvSpPr>
            <a:spLocks noGrp="1"/>
          </p:cNvSpPr>
          <p:nvPr>
            <p:ph type="sldNum" sz="quarter" idx="12"/>
          </p:nvPr>
        </p:nvSpPr>
        <p:spPr>
          <a:xfrm>
            <a:off x="8543278" y="6356350"/>
            <a:ext cx="561975" cy="365125"/>
          </a:xfrm>
          <a:prstGeom prst="rect">
            <a:avLst/>
          </a:prstGeom>
        </p:spPr>
        <p:txBody>
          <a:bodyPr/>
          <a:lstStyle/>
          <a:p>
            <a:pPr>
              <a:defRPr/>
            </a:pPr>
            <a:fld id="{2CFC6613-4938-4A76-AC94-E280416272FA}" type="slidenum">
              <a:rPr lang="en-US"/>
              <a:pPr>
                <a:defRPr/>
              </a:pPr>
              <a:t>7</a:t>
            </a:fld>
            <a:endParaRPr lang="en-US" dirty="0"/>
          </a:p>
        </p:txBody>
      </p:sp>
      <p:sp>
        <p:nvSpPr>
          <p:cNvPr id="2" name="Title 1"/>
          <p:cNvSpPr>
            <a:spLocks noGrp="1"/>
          </p:cNvSpPr>
          <p:nvPr>
            <p:ph type="title"/>
          </p:nvPr>
        </p:nvSpPr>
        <p:spPr/>
        <p:txBody>
          <a:bodyPr>
            <a:normAutofit/>
          </a:bodyPr>
          <a:lstStyle/>
          <a:p>
            <a:pPr eaLnBrk="1" fontAlgn="auto" hangingPunct="1">
              <a:spcAft>
                <a:spcPts val="0"/>
              </a:spcAft>
              <a:defRPr/>
            </a:pPr>
            <a:r>
              <a:rPr lang="en-US" dirty="0" smtClean="0">
                <a:solidFill>
                  <a:schemeClr val="tx2">
                    <a:satMod val="130000"/>
                  </a:schemeClr>
                </a:solidFill>
              </a:rPr>
              <a:t>A Golden Era in Computing</a:t>
            </a:r>
            <a:endParaRPr lang="en-US" dirty="0">
              <a:solidFill>
                <a:schemeClr val="tx2">
                  <a:satMod val="130000"/>
                </a:schemeClr>
              </a:solidFill>
            </a:endParaRPr>
          </a:p>
        </p:txBody>
      </p:sp>
      <p:sp>
        <p:nvSpPr>
          <p:cNvPr id="10" name="Explosion 1 9"/>
          <p:cNvSpPr/>
          <p:nvPr/>
        </p:nvSpPr>
        <p:spPr>
          <a:xfrm>
            <a:off x="1866900" y="3276600"/>
            <a:ext cx="990600" cy="815975"/>
          </a:xfrm>
          <a:prstGeom prst="irregularSeal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200" b="1" dirty="0">
              <a:solidFill>
                <a:prstClr val="white"/>
              </a:solidFill>
            </a:endParaRPr>
          </a:p>
        </p:txBody>
      </p:sp>
      <p:sp>
        <p:nvSpPr>
          <p:cNvPr id="3" name="Explosion 2 2"/>
          <p:cNvSpPr/>
          <p:nvPr/>
        </p:nvSpPr>
        <p:spPr>
          <a:xfrm>
            <a:off x="2826657" y="1832429"/>
            <a:ext cx="914400" cy="762000"/>
          </a:xfrm>
          <a:prstGeom prst="irregularSeal2">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69089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301625" y="1527175"/>
            <a:ext cx="8504238" cy="4572000"/>
          </a:xfrm>
        </p:spPr>
        <p:txBody>
          <a:bodyPr>
            <a:normAutofit lnSpcReduction="10000"/>
          </a:bodyPr>
          <a:lstStyle/>
          <a:p>
            <a:r>
              <a:rPr lang="en-US" sz="2400" dirty="0" smtClean="0">
                <a:solidFill>
                  <a:schemeClr val="tx1"/>
                </a:solidFill>
                <a:latin typeface="Maiandra GD" pitchFamily="34" charset="0"/>
              </a:rPr>
              <a:t>Bioinformatics data: from about 3.3 billion base pairs in a human genome to huge number of sequences of proteins and the analysis of their behaviors</a:t>
            </a:r>
          </a:p>
          <a:p>
            <a:r>
              <a:rPr lang="en-US" sz="2400" dirty="0" smtClean="0">
                <a:solidFill>
                  <a:schemeClr val="tx1"/>
                </a:solidFill>
                <a:latin typeface="Maiandra GD" pitchFamily="34" charset="0"/>
              </a:rPr>
              <a:t>The internet: web logs, </a:t>
            </a:r>
            <a:r>
              <a:rPr lang="en-US" sz="2400" dirty="0" err="1" smtClean="0">
                <a:solidFill>
                  <a:schemeClr val="tx1"/>
                </a:solidFill>
                <a:latin typeface="Maiandra GD" pitchFamily="34" charset="0"/>
              </a:rPr>
              <a:t>facebook</a:t>
            </a:r>
            <a:r>
              <a:rPr lang="en-US" sz="2400" dirty="0" smtClean="0">
                <a:solidFill>
                  <a:schemeClr val="tx1"/>
                </a:solidFill>
                <a:latin typeface="Maiandra GD" pitchFamily="34" charset="0"/>
              </a:rPr>
              <a:t>, twitter, maps, blogs, etc.: Analytics …</a:t>
            </a:r>
          </a:p>
          <a:p>
            <a:r>
              <a:rPr lang="en-US" sz="2400" dirty="0" smtClean="0">
                <a:solidFill>
                  <a:schemeClr val="tx1"/>
                </a:solidFill>
                <a:latin typeface="Maiandra GD" pitchFamily="34" charset="0"/>
              </a:rPr>
              <a:t>Financial applications: that analyze volumes of data for trends and other deeper knowledge</a:t>
            </a:r>
          </a:p>
          <a:p>
            <a:r>
              <a:rPr lang="en-US" sz="2400" dirty="0" smtClean="0">
                <a:solidFill>
                  <a:schemeClr val="tx1"/>
                </a:solidFill>
                <a:latin typeface="Maiandra GD" pitchFamily="34" charset="0"/>
              </a:rPr>
              <a:t>Health Care: huge amount of patient data, drug and treatment data</a:t>
            </a:r>
          </a:p>
          <a:p>
            <a:r>
              <a:rPr lang="en-US" sz="2400" dirty="0" smtClean="0">
                <a:solidFill>
                  <a:schemeClr val="tx1"/>
                </a:solidFill>
                <a:latin typeface="Maiandra GD" pitchFamily="34" charset="0"/>
              </a:rPr>
              <a:t>The universe:  The Hubble ultra deep telescope  shows 100s of galaxies each with billions of stars: Sloan Digital </a:t>
            </a:r>
            <a:r>
              <a:rPr lang="en-US" sz="2400" dirty="0">
                <a:latin typeface="Maiandra GD" pitchFamily="34" charset="0"/>
              </a:rPr>
              <a:t>Sky Survey: http://www.sdss.org/</a:t>
            </a:r>
            <a:endParaRPr lang="en-US" sz="2400" dirty="0" smtClean="0">
              <a:solidFill>
                <a:schemeClr val="tx1"/>
              </a:solidFill>
              <a:latin typeface="Maiandra GD" pitchFamily="34" charset="0"/>
            </a:endParaRPr>
          </a:p>
          <a:p>
            <a:endParaRPr lang="en-US" sz="2400" dirty="0" smtClean="0">
              <a:solidFill>
                <a:schemeClr val="tx1"/>
              </a:solidFill>
            </a:endParaRPr>
          </a:p>
        </p:txBody>
      </p:sp>
      <p:sp>
        <p:nvSpPr>
          <p:cNvPr id="4" name="Date Placeholder 3"/>
          <p:cNvSpPr>
            <a:spLocks noGrp="1"/>
          </p:cNvSpPr>
          <p:nvPr>
            <p:ph type="dt" sz="half" idx="10"/>
          </p:nvPr>
        </p:nvSpPr>
        <p:spPr>
          <a:xfrm>
            <a:off x="6363347" y="6356350"/>
            <a:ext cx="2085975" cy="365125"/>
          </a:xfrm>
          <a:prstGeom prst="rect">
            <a:avLst/>
          </a:prstGeom>
        </p:spPr>
        <p:txBody>
          <a:bodyPr/>
          <a:lstStyle/>
          <a:p>
            <a:pPr>
              <a:defRPr/>
            </a:pPr>
            <a:fld id="{0CCB2842-95BB-423A-BF57-582C669D27D4}" type="datetime1">
              <a:rPr lang="en-US" smtClean="0"/>
              <a:t>4/4/2017</a:t>
            </a:fld>
            <a:endParaRPr lang="en-US"/>
          </a:p>
        </p:txBody>
      </p:sp>
      <p:sp>
        <p:nvSpPr>
          <p:cNvPr id="5" name="Slide Number Placeholder 4"/>
          <p:cNvSpPr>
            <a:spLocks noGrp="1"/>
          </p:cNvSpPr>
          <p:nvPr>
            <p:ph type="sldNum" sz="quarter" idx="12"/>
          </p:nvPr>
        </p:nvSpPr>
        <p:spPr>
          <a:xfrm>
            <a:off x="8543278" y="6356350"/>
            <a:ext cx="561975" cy="365125"/>
          </a:xfrm>
          <a:prstGeom prst="rect">
            <a:avLst/>
          </a:prstGeom>
        </p:spPr>
        <p:txBody>
          <a:bodyPr/>
          <a:lstStyle/>
          <a:p>
            <a:pPr>
              <a:defRPr/>
            </a:pPr>
            <a:fld id="{AAD59926-2617-4435-B539-82CA2F2CB733}" type="slidenum">
              <a:rPr lang="en-US" smtClean="0"/>
              <a:pPr>
                <a:defRPr/>
              </a:pPr>
              <a:t>8</a:t>
            </a:fld>
            <a:endParaRPr lang="en-US"/>
          </a:p>
        </p:txBody>
      </p:sp>
      <p:sp>
        <p:nvSpPr>
          <p:cNvPr id="2" name="Title 1"/>
          <p:cNvSpPr>
            <a:spLocks noGrp="1"/>
          </p:cNvSpPr>
          <p:nvPr>
            <p:ph type="title"/>
          </p:nvPr>
        </p:nvSpPr>
        <p:spPr/>
        <p:txBody>
          <a:bodyPr>
            <a:normAutofit fontScale="90000"/>
          </a:bodyPr>
          <a:lstStyle/>
          <a:p>
            <a:pPr>
              <a:defRPr/>
            </a:pPr>
            <a:r>
              <a:rPr lang="en-US" dirty="0" smtClean="0"/>
              <a:t>Data Deluge: smallest to largest</a:t>
            </a:r>
            <a:endParaRPr lang="en-US" dirty="0"/>
          </a:p>
        </p:txBody>
      </p:sp>
    </p:spTree>
    <p:extLst>
      <p:ext uri="{BB962C8B-B14F-4D97-AF65-F5344CB8AC3E}">
        <p14:creationId xmlns:p14="http://schemas.microsoft.com/office/powerpoint/2010/main" val="41208223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Intelligence is a set of discoveries made by federating/processing information collected from diverse sources.</a:t>
            </a:r>
          </a:p>
          <a:p>
            <a:r>
              <a:rPr lang="en-US" dirty="0" smtClean="0"/>
              <a:t>Information is a cleansed form of raw data.</a:t>
            </a:r>
          </a:p>
          <a:p>
            <a:r>
              <a:rPr lang="en-US" dirty="0" smtClean="0"/>
              <a:t>For statistically significant information we need reasonable amount of data.</a:t>
            </a:r>
          </a:p>
          <a:p>
            <a:r>
              <a:rPr lang="en-US" dirty="0" smtClean="0"/>
              <a:t>For gathering good intelligence we need large amount of information.</a:t>
            </a:r>
          </a:p>
          <a:p>
            <a:r>
              <a:rPr lang="en-US" dirty="0" smtClean="0"/>
              <a:t>As pointed out by Jim Grey in the Fourth Paradigm book enormous amount of data is generated by the millions of experiments and applications.</a:t>
            </a:r>
          </a:p>
          <a:p>
            <a:r>
              <a:rPr lang="en-US" dirty="0" smtClean="0"/>
              <a:t>Thus intelligence applications are invariably data-heavy, data-driven and data-intensive.</a:t>
            </a:r>
          </a:p>
          <a:p>
            <a:r>
              <a:rPr lang="en-US" dirty="0"/>
              <a:t>D</a:t>
            </a:r>
            <a:r>
              <a:rPr lang="en-US" dirty="0" smtClean="0"/>
              <a:t>ata is gathered from the web (public  or private, covert or overt), generated by large number of domain applications.</a:t>
            </a:r>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fld id="{56ADBC66-8AA9-46E3-A92C-E0F6FE05E6EF}" type="datetime1">
              <a:rPr lang="en-US" smtClean="0"/>
              <a:t>4/4/2017</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9</a:t>
            </a:fld>
            <a:endParaRPr lang="en-US"/>
          </a:p>
        </p:txBody>
      </p:sp>
      <p:sp>
        <p:nvSpPr>
          <p:cNvPr id="2" name="Title 1"/>
          <p:cNvSpPr>
            <a:spLocks noGrp="1"/>
          </p:cNvSpPr>
          <p:nvPr>
            <p:ph type="title"/>
          </p:nvPr>
        </p:nvSpPr>
        <p:spPr/>
        <p:txBody>
          <a:bodyPr/>
          <a:lstStyle/>
          <a:p>
            <a:r>
              <a:rPr lang="en-US" dirty="0" smtClean="0"/>
              <a:t>Intelligence and Scale of Data</a:t>
            </a:r>
            <a:endParaRPr lang="en-US" dirty="0"/>
          </a:p>
        </p:txBody>
      </p:sp>
    </p:spTree>
    <p:extLst>
      <p:ext uri="{BB962C8B-B14F-4D97-AF65-F5344CB8AC3E}">
        <p14:creationId xmlns:p14="http://schemas.microsoft.com/office/powerpoint/2010/main" val="1981096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1486</TotalTime>
  <Words>1579</Words>
  <Application>Microsoft Office PowerPoint</Application>
  <PresentationFormat>On-screen Show (4:3)</PresentationFormat>
  <Paragraphs>229</Paragraphs>
  <Slides>22</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Calibri</vt:lpstr>
      <vt:lpstr>Lucida Sans Unicode</vt:lpstr>
      <vt:lpstr>Maiandra GD</vt:lpstr>
      <vt:lpstr>Palatino Linotype</vt:lpstr>
      <vt:lpstr>Times New Roman</vt:lpstr>
      <vt:lpstr>Verdana</vt:lpstr>
      <vt:lpstr>Wingdings 2</vt:lpstr>
      <vt:lpstr>Wingdings 3</vt:lpstr>
      <vt:lpstr>Concourse</vt:lpstr>
      <vt:lpstr>Defining Data-intensive computing</vt:lpstr>
      <vt:lpstr>Data-intensive computing</vt:lpstr>
      <vt:lpstr>PowerPoint Presentation</vt:lpstr>
      <vt:lpstr>PowerPoint Presentation</vt:lpstr>
      <vt:lpstr>Big-data Problem Solving Approaches </vt:lpstr>
      <vt:lpstr>Processing Granularity</vt:lpstr>
      <vt:lpstr>A Golden Era in Computing</vt:lpstr>
      <vt:lpstr>Data Deluge: smallest to largest</vt:lpstr>
      <vt:lpstr>Intelligence and Scale of Data</vt:lpstr>
      <vt:lpstr> Intelligence (or origins of Big-data computing?) </vt:lpstr>
      <vt:lpstr>Characteristics of intelligent applications</vt:lpstr>
      <vt:lpstr>Data-intensive application characteristics</vt:lpstr>
      <vt:lpstr>Basic Elements</vt:lpstr>
      <vt:lpstr>Examples of data-intensive applications</vt:lpstr>
      <vt:lpstr>More intelligent data-intensive applications</vt:lpstr>
      <vt:lpstr>Algorithms</vt:lpstr>
      <vt:lpstr>Different Type of Storage </vt:lpstr>
      <vt:lpstr>Big-data Concepts</vt:lpstr>
      <vt:lpstr>Data &amp; Analytics</vt:lpstr>
      <vt:lpstr>Cloud Computing </vt:lpstr>
      <vt:lpstr>Data</vt:lpstr>
      <vt:lpstr>Data Intensive Computing Certificate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Data-intensive computing</dc:title>
  <dc:creator>bina</dc:creator>
  <cp:lastModifiedBy>bina</cp:lastModifiedBy>
  <cp:revision>42</cp:revision>
  <dcterms:created xsi:type="dcterms:W3CDTF">2010-09-02T18:36:08Z</dcterms:created>
  <dcterms:modified xsi:type="dcterms:W3CDTF">2017-04-05T02:30:46Z</dcterms:modified>
</cp:coreProperties>
</file>