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223AF-C0AC-42D5-83A9-E99E34DB763D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0A67E-A75B-44D0-B3D6-E468DE0D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7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B3FB-E7A9-46DC-A631-81403CA396A4}" type="datetime1">
              <a:rPr lang="en-US" smtClean="0"/>
              <a:t>10/2/2016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ACA0-F536-4298-B4B4-D14290ECDE5A}" type="datetime1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780-EF6D-4C31-9CAD-BACBE4D273E6}" type="datetime1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A185-58D5-436C-8816-5CE022080DD2}" type="datetime1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76F4-1DFA-4A25-B84A-E7C619FDE568}" type="datetime1">
              <a:rPr lang="en-US" smtClean="0"/>
              <a:t>10/2/2016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458E26-9BEA-43C8-893C-524FDA2452FD}" type="datetime1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7A9D-7FC4-4CC6-A166-3E8D08B8F537}" type="datetime1">
              <a:rPr lang="en-US" smtClean="0"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38C-DEF6-4307-8BAE-96B40B51B5D2}" type="datetime1">
              <a:rPr lang="en-US" smtClean="0"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08487-6113-4E78-9A9D-D1BB6E9DA19F}" type="datetime1">
              <a:rPr lang="en-US" smtClean="0"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0CD3-6B2D-425C-B5A0-4CC0B59B3157}" type="datetime1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5627414-82C0-4420-9DEE-6D1A03B7B6B4}" type="datetime1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2F66E6A-A6B5-4942-B949-2EA98BB07439}" type="datetime1">
              <a:rPr lang="en-US" smtClean="0"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ile:///E:\Content\Tutorials\Verilog\VOL\c01\v01078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r>
              <a:rPr lang="en-US" dirty="0" smtClean="0"/>
              <a:t>Based on Chapter 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Hardware Description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F346-6768-4EC0-849E-303E14E411AA}" type="datetime1">
              <a:rPr lang="en-US" smtClean="0"/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7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Lets get the </a:t>
            </a:r>
            <a:r>
              <a:rPr lang="en-US" dirty="0" err="1" smtClean="0"/>
              <a:t>Verilog</a:t>
            </a:r>
            <a:r>
              <a:rPr lang="en-US" dirty="0" smtClean="0"/>
              <a:t> module for this circuit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95312-F611-40A9-915A-4EB0CAC5457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2533" name="Content Placeholder 6" descr="aoi_2b.gi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625" y="1733550"/>
            <a:ext cx="8637588" cy="4438650"/>
          </a:xfrm>
        </p:spPr>
      </p:pic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4343400" y="56388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http://www.doulos.com/knowhow/verilog_designers_guide/wire_assignments/</a:t>
            </a:r>
          </a:p>
        </p:txBody>
      </p:sp>
    </p:spTree>
    <p:extLst>
      <p:ext uri="{BB962C8B-B14F-4D97-AF65-F5344CB8AC3E}">
        <p14:creationId xmlns:p14="http://schemas.microsoft.com/office/powerpoint/2010/main" val="2015697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Solutions using “assign” and </a:t>
            </a:r>
            <a:r>
              <a:rPr lang="en-US" smtClean="0"/>
              <a:t>“wire”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504238" cy="4572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000" smtClean="0"/>
              <a:t>module AOI (input A, B, C, D, output F);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 /* start of a block comment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F;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AB, CD, 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AB = A &amp; B;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CD = C &amp; 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O = AB | CD;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F = ~O;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end of a block comment */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// Equivalent...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AB = A &amp; B;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CD = C &amp; 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O = AB | CD;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F = ~O;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endmodule // end of Verilog code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7C3E12-1B80-403F-9B6A-B9169E828B9B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330C-4381-44A2-9A4C-EE1FB781AA5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6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Module abc in vabc</a:t>
            </a:r>
          </a:p>
        </p:txBody>
      </p:sp>
      <p:sp>
        <p:nvSpPr>
          <p:cNvPr id="18435" name="Date Placeholder 2"/>
          <p:cNvSpPr>
            <a:spLocks noGrp="1"/>
          </p:cNvSpPr>
          <p:nvPr>
            <p:ph type="dt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3B6DC2-A9B2-4A67-A4C2-5DD7064BE959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93A7A0-1557-416E-B2F4-A8B1A81A91B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4581" name="Content Placeholder 7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module </a:t>
            </a:r>
            <a:r>
              <a:rPr lang="en-US" dirty="0" err="1" smtClean="0"/>
              <a:t>vabc</a:t>
            </a:r>
            <a:r>
              <a:rPr lang="en-US" dirty="0" smtClean="0"/>
              <a:t> (d, s);</a:t>
            </a:r>
            <a:br>
              <a:rPr lang="en-US" dirty="0" smtClean="0"/>
            </a:br>
            <a:r>
              <a:rPr lang="en-US" dirty="0" smtClean="0"/>
              <a:t>   input [1:0] s;</a:t>
            </a:r>
            <a:br>
              <a:rPr lang="en-US" dirty="0" smtClean="0"/>
            </a:br>
            <a:r>
              <a:rPr lang="en-US" dirty="0" smtClean="0"/>
              <a:t>   output [3:0] d;    </a:t>
            </a:r>
          </a:p>
          <a:p>
            <a:pPr>
              <a:buFont typeface="Wingdings 2" pitchFamily="18" charset="2"/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abc</a:t>
            </a:r>
            <a:r>
              <a:rPr lang="en-US" dirty="0" smtClean="0"/>
              <a:t> a1 (d[3], d[2], d[1], d[0], s[1], s[0]);</a:t>
            </a:r>
          </a:p>
          <a:p>
            <a:pPr>
              <a:buFont typeface="Wingdings 2" pitchFamily="18" charset="2"/>
              <a:buNone/>
            </a:pPr>
            <a:r>
              <a:rPr lang="en-US" dirty="0" err="1" smtClean="0"/>
              <a:t>endmodule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2974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smtClean="0"/>
              <a:t>Module Definition + Gate Level Diagram</a:t>
            </a:r>
          </a:p>
        </p:txBody>
      </p:sp>
      <p:sp>
        <p:nvSpPr>
          <p:cNvPr id="19459" name="Date Placeholder 2"/>
          <p:cNvSpPr>
            <a:spLocks noGrp="1"/>
          </p:cNvSpPr>
          <p:nvPr>
            <p:ph type="dt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FAB997-F06D-4A47-ADC7-DD99B6E9EEF9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1FCF0-3F32-44F6-8BAD-E874144933D9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module </a:t>
            </a:r>
            <a:r>
              <a:rPr lang="en-US" dirty="0" err="1" smtClean="0"/>
              <a:t>abc</a:t>
            </a:r>
            <a:r>
              <a:rPr lang="en-US" dirty="0" smtClean="0"/>
              <a:t> (a, b, c, d, s1, s0);</a:t>
            </a:r>
            <a:br>
              <a:rPr lang="en-US" dirty="0" smtClean="0"/>
            </a:br>
            <a:r>
              <a:rPr lang="en-US" dirty="0" smtClean="0"/>
              <a:t>   input s1, s0;</a:t>
            </a:r>
            <a:br>
              <a:rPr lang="en-US" dirty="0" smtClean="0"/>
            </a:br>
            <a:r>
              <a:rPr lang="en-US" dirty="0" smtClean="0"/>
              <a:t>   output a, b, </a:t>
            </a:r>
            <a:r>
              <a:rPr lang="en-US" dirty="0" err="1" smtClean="0"/>
              <a:t>c,d</a:t>
            </a:r>
            <a:r>
              <a:rPr lang="en-US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   not (s1_, s1), (s0_, s0);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   and (a, s1_, s0_);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  and (b, s1_, s0);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  and (c, s1, s0_);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  and (d, s1, s0);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endmodule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5606" name="Content Placeholder 6" descr="v0416bg1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0275" y="2713038"/>
            <a:ext cx="1619250" cy="2000250"/>
          </a:xfrm>
        </p:spPr>
      </p:pic>
      <p:pic>
        <p:nvPicPr>
          <p:cNvPr id="7" name="Content Placeholder 6" descr="v0416bg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1310" y="4016017"/>
            <a:ext cx="16192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27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Module Example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module shift (shiftOut, dataIn, shiftCount);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parameter width = 4;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output [width-1:0]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shiftOut; input [width-1:0] dataIn;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input [31:0] shiftCount;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assign shiftOut = dataIn &lt;&lt; shiftCount;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endmodule 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This module can now be used for shifters of various sizes, simply by changing the width parameter. Parameters can be changed per instance.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shift sh1 (shiftedVal, inVal, 7); //instantiation of shift module defparam sh1.width = 16; // parameter redefinition 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2E29E-0F06-43A9-A436-C46922689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99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Net component (connectors)</a:t>
            </a:r>
            <a:endParaRPr lang="en-US" dirty="0"/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smtClean="0"/>
              <a:t>Nets are the things that connect model components together. They are usually thought of as wires in a circuit. Nets are declared in statements like this:</a:t>
            </a:r>
          </a:p>
          <a:p>
            <a:pPr eaLnBrk="1" hangingPunct="1"/>
            <a:r>
              <a:rPr lang="en-US" sz="2000" smtClean="0"/>
              <a:t>  </a:t>
            </a:r>
            <a:r>
              <a:rPr lang="en-US" sz="2000" smtClean="0">
                <a:hlinkClick r:id="rId2" action="ppaction://hlinkfile"/>
              </a:rPr>
              <a:t>net_type</a:t>
            </a:r>
            <a:r>
              <a:rPr lang="en-US" sz="2000" smtClean="0"/>
              <a:t> [</a:t>
            </a:r>
            <a:r>
              <a:rPr lang="en-US" sz="2000" smtClean="0">
                <a:hlinkClick r:id="rId2" action="ppaction://hlinkfile"/>
              </a:rPr>
              <a:t>range</a:t>
            </a:r>
            <a:r>
              <a:rPr lang="en-US" sz="2000" smtClean="0"/>
              <a:t>] [</a:t>
            </a:r>
            <a:r>
              <a:rPr lang="en-US" sz="2000" smtClean="0">
                <a:hlinkClick r:id="rId2" action="ppaction://hlinkfile"/>
              </a:rPr>
              <a:t>delay3</a:t>
            </a:r>
            <a:r>
              <a:rPr lang="en-US" sz="2000" smtClean="0"/>
              <a:t>] </a:t>
            </a:r>
            <a:r>
              <a:rPr lang="en-US" sz="2000" smtClean="0">
                <a:hlinkClick r:id="rId2" action="ppaction://hlinkfile"/>
              </a:rPr>
              <a:t>list_of_net_identifiers</a:t>
            </a:r>
            <a:r>
              <a:rPr lang="en-US" sz="2000" smtClean="0"/>
              <a:t> ;</a:t>
            </a:r>
          </a:p>
          <a:p>
            <a:pPr eaLnBrk="1" hangingPunct="1"/>
            <a:r>
              <a:rPr lang="en-US" sz="2000" smtClean="0"/>
              <a:t>or</a:t>
            </a:r>
          </a:p>
          <a:p>
            <a:pPr eaLnBrk="1" hangingPunct="1"/>
            <a:r>
              <a:rPr lang="en-US" sz="2000" smtClean="0"/>
              <a:t>  net_type [</a:t>
            </a:r>
            <a:r>
              <a:rPr lang="en-US" sz="2000" smtClean="0">
                <a:hlinkClick r:id="rId2" action="ppaction://hlinkfile"/>
              </a:rPr>
              <a:t>drive_strength</a:t>
            </a:r>
            <a:r>
              <a:rPr lang="en-US" sz="2000" smtClean="0"/>
              <a:t>] [range] [delay3]</a:t>
            </a:r>
            <a:br>
              <a:rPr lang="en-US" sz="2000" smtClean="0"/>
            </a:br>
            <a:r>
              <a:rPr lang="en-US" sz="2000" smtClean="0"/>
              <a:t>    </a:t>
            </a:r>
            <a:r>
              <a:rPr lang="en-US" sz="2000" smtClean="0">
                <a:hlinkClick r:id="rId2" action="ppaction://hlinkfile"/>
              </a:rPr>
              <a:t>list_of_net_decl_assignments</a:t>
            </a:r>
            <a:r>
              <a:rPr lang="en-US" sz="2000" smtClean="0"/>
              <a:t> ;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Example: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	  wire w1, w2;</a:t>
            </a:r>
            <a:br>
              <a:rPr lang="en-US" sz="2000" smtClean="0"/>
            </a:br>
            <a:r>
              <a:rPr lang="en-US" sz="2000" smtClean="0"/>
              <a:t>  tri [31:0] bus32;</a:t>
            </a:r>
            <a:br>
              <a:rPr lang="en-US" sz="2000" smtClean="0"/>
            </a:br>
            <a:r>
              <a:rPr lang="en-US" sz="2000" smtClean="0"/>
              <a:t>  wire wire_number_5 = wire_number_2 &amp; wire_number_3;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&amp; here represents AND operation (AND gate)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21878-5CB2-4C1D-B8DE-4F989E09422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13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Register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There are four types of registers: 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en-US" sz="2000" b="1" dirty="0" err="1" smtClean="0"/>
              <a:t>Reg</a:t>
            </a:r>
            <a:r>
              <a:rPr lang="en-US" sz="2000" dirty="0" smtClean="0"/>
              <a:t> This is the generic register data type. A </a:t>
            </a:r>
            <a:r>
              <a:rPr lang="en-US" sz="2000" dirty="0" err="1" smtClean="0"/>
              <a:t>reg</a:t>
            </a:r>
            <a:r>
              <a:rPr lang="en-US" sz="2000" dirty="0" smtClean="0"/>
              <a:t> declaration can specify registers which are 1 bit wide to 1 million bits wide. A register declared as a </a:t>
            </a:r>
            <a:r>
              <a:rPr lang="en-US" sz="2000" dirty="0" err="1" smtClean="0"/>
              <a:t>reg</a:t>
            </a:r>
            <a:r>
              <a:rPr lang="en-US" sz="2000" dirty="0" smtClean="0"/>
              <a:t> is always unsigned.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Integer</a:t>
            </a:r>
            <a:r>
              <a:rPr lang="en-US" sz="2000" dirty="0" smtClean="0"/>
              <a:t> Integers are 32 bit signed values. Arithmetic done on integers is 2's complement.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Time</a:t>
            </a:r>
            <a:r>
              <a:rPr lang="en-US" sz="2000" dirty="0" smtClean="0"/>
              <a:t> Registers declared with the time keyword are 64-bit unsigned integers.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Real (and </a:t>
            </a:r>
            <a:r>
              <a:rPr lang="en-US" sz="2000" b="1" dirty="0" err="1" smtClean="0"/>
              <a:t>Realtime</a:t>
            </a:r>
            <a:r>
              <a:rPr lang="en-US" sz="2000" b="1" dirty="0" smtClean="0"/>
              <a:t>)</a:t>
            </a:r>
            <a:r>
              <a:rPr lang="en-US" sz="2000" dirty="0" smtClean="0"/>
              <a:t> Real registers are 64-bit IEEE floating point. Not all operators can be used with real operands. Real and </a:t>
            </a:r>
            <a:r>
              <a:rPr lang="en-US" sz="2000" dirty="0" err="1" smtClean="0"/>
              <a:t>realtime</a:t>
            </a:r>
            <a:r>
              <a:rPr lang="en-US" sz="2000" dirty="0" smtClean="0"/>
              <a:t> are synonymous.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BB403-FFAC-47CC-8A2D-6B2120B3410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2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Description Language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38C-DEF6-4307-8BAE-96B40B51B5D2}" type="datetime1">
              <a:rPr lang="en-US" smtClean="0"/>
              <a:t>10/2/2016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HDL is a computer based language that describes the hardware of digital systems in a textual form.</a:t>
            </a:r>
          </a:p>
          <a:p>
            <a:r>
              <a:rPr lang="en-US" dirty="0" smtClean="0"/>
              <a:t>The description can be read by both humans and be processed by machines.</a:t>
            </a:r>
          </a:p>
          <a:p>
            <a:r>
              <a:rPr lang="en-US" dirty="0" smtClean="0"/>
              <a:t>HDL is used in several majors steps in the design of an integrated circuit: design entry, logic simulation, logic synthesis, timing verification, fault simulation, etc.</a:t>
            </a:r>
          </a:p>
          <a:p>
            <a:r>
              <a:rPr lang="en-US" dirty="0" smtClean="0"/>
              <a:t>There are public versions as well </a:t>
            </a:r>
            <a:r>
              <a:rPr lang="en-US" smtClean="0"/>
              <a:t>as proprietary </a:t>
            </a:r>
            <a:r>
              <a:rPr lang="en-US" dirty="0" smtClean="0"/>
              <a:t>versions of HDL.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63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HDL (contd.)</a:t>
            </a:r>
          </a:p>
        </p:txBody>
      </p:sp>
      <p:sp>
        <p:nvSpPr>
          <p:cNvPr id="15363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EA1AC-09D1-41EF-B8F7-61EFD987F484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6C80F-1CE6-4011-ADE6-D5AC72A4CAA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principal feature of a hardware description language is that it contains the capability to describe the function of a piece of hardware independently of the implementation.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great advance with modern HDLs was the recognition that a single language could be used to describe the function of the design and also to describe the implementation.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This allows the entire design process to take place in a single language, and thus a single representation of the design.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</a:t>
            </a:r>
          </a:p>
        </p:txBody>
      </p:sp>
      <p:sp>
        <p:nvSpPr>
          <p:cNvPr id="16387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A36674-9AB8-4C13-BCA4-70A9F9C83898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48259-EFA1-4D19-9202-EE78FC6B711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</a:t>
            </a:r>
            <a:r>
              <a:rPr lang="en-US" dirty="0" err="1" smtClean="0"/>
              <a:t>Verilog</a:t>
            </a:r>
            <a:r>
              <a:rPr lang="en-US" dirty="0" smtClean="0"/>
              <a:t> Hardware Description Language, usually just called </a:t>
            </a:r>
            <a:r>
              <a:rPr lang="en-US" dirty="0" err="1" smtClean="0"/>
              <a:t>Verilog</a:t>
            </a:r>
            <a:r>
              <a:rPr lang="en-US" dirty="0" smtClean="0"/>
              <a:t>, was designed and first implemented by Phil </a:t>
            </a:r>
            <a:r>
              <a:rPr lang="en-US" dirty="0" err="1" smtClean="0"/>
              <a:t>Moorby</a:t>
            </a:r>
            <a:r>
              <a:rPr lang="en-US" dirty="0" smtClean="0"/>
              <a:t> at Gateway Design Automation in 1984 and 1985.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simulators are available for most computers at a variety of prices, and which have a variety of performance characteristics and features.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is more heavily used than ever, and it is growing faster than any other hardware description language.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It has truly become the standard hardware description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 </a:t>
            </a:r>
          </a:p>
        </p:txBody>
      </p:sp>
      <p:sp>
        <p:nvSpPr>
          <p:cNvPr id="17411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90FE2-FC64-4BD2-912A-109AF777F7EC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2C2BC-4F35-463E-854E-D39EC319812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7413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 Verilog model is composed of modules. A module is the basic unit of the model, and it may be composed of instances of other modules.</a:t>
            </a:r>
          </a:p>
          <a:p>
            <a:pPr eaLnBrk="1" hangingPunct="1"/>
            <a:r>
              <a:rPr lang="en-US" smtClean="0"/>
              <a:t>A module which is composed of other module instances is called a parent module, and the instances are called child modules.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05000" y="4343400"/>
            <a:ext cx="4876800" cy="1752600"/>
            <a:chOff x="1905000" y="4343400"/>
            <a:chExt cx="4876800" cy="1752600"/>
          </a:xfrm>
        </p:grpSpPr>
        <p:sp>
          <p:nvSpPr>
            <p:cNvPr id="10" name="Rectangle 9"/>
            <p:cNvSpPr/>
            <p:nvPr/>
          </p:nvSpPr>
          <p:spPr>
            <a:xfrm>
              <a:off x="1905000" y="4343400"/>
              <a:ext cx="4876800" cy="17526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system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362200" y="4572000"/>
              <a:ext cx="12954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comp2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57800" y="4572000"/>
              <a:ext cx="9906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comp1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86400" y="5105400"/>
              <a:ext cx="609600" cy="609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/>
                  </a:solidFill>
                </a:rPr>
                <a:t>sub3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83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 Design Concept</a:t>
            </a:r>
          </a:p>
        </p:txBody>
      </p:sp>
      <p:sp>
        <p:nvSpPr>
          <p:cNvPr id="1843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DDF4B3-CE78-4509-9671-AFD6A91685A0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10/2/2016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62155-7C8F-406B-B159-5B014D0FA4A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843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000" i="1" smtClean="0"/>
              <a:t>System instantiates comp1,comp2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i="1" smtClean="0"/>
              <a:t>comp2 instantiates sub3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22098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System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0" y="3886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comp1</a:t>
            </a:r>
          </a:p>
        </p:txBody>
      </p:sp>
      <p:sp>
        <p:nvSpPr>
          <p:cNvPr id="8" name="Rectangle 7"/>
          <p:cNvSpPr/>
          <p:nvPr/>
        </p:nvSpPr>
        <p:spPr>
          <a:xfrm>
            <a:off x="6019800" y="5257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sub3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3886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comp2</a:t>
            </a:r>
          </a:p>
        </p:txBody>
      </p:sp>
      <p:cxnSp>
        <p:nvCxnSpPr>
          <p:cNvPr id="11" name="Straight Connector 10"/>
          <p:cNvCxnSpPr>
            <a:endCxn id="6" idx="2"/>
          </p:cNvCxnSpPr>
          <p:nvPr/>
        </p:nvCxnSpPr>
        <p:spPr>
          <a:xfrm flipV="1">
            <a:off x="3505200" y="3124200"/>
            <a:ext cx="10668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16200000" flipH="1">
            <a:off x="4572000" y="3124200"/>
            <a:ext cx="762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2"/>
            <a:endCxn id="8" idx="0"/>
          </p:cNvCxnSpPr>
          <p:nvPr/>
        </p:nvCxnSpPr>
        <p:spPr>
          <a:xfrm rot="16200000" flipH="1">
            <a:off x="5753100" y="4533900"/>
            <a:ext cx="4572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1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Primitives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Primitives are pre-defined module types. They can be instantiated just like any other module type. </a:t>
            </a:r>
          </a:p>
          <a:p>
            <a:pPr eaLnBrk="1" hangingPunct="1"/>
            <a:r>
              <a:rPr lang="en-US" smtClean="0"/>
              <a:t>The Verilog primitives are sometimes called gates, because for the most part, they are simple logical primitives.</a:t>
            </a:r>
          </a:p>
          <a:p>
            <a:pPr eaLnBrk="1" hangingPunct="1"/>
            <a:r>
              <a:rPr lang="en-US" b="1" smtClean="0"/>
              <a:t>1-output </a:t>
            </a:r>
            <a:r>
              <a:rPr lang="en-US" smtClean="0"/>
              <a:t>and,nand or,nor  </a:t>
            </a:r>
            <a:endParaRPr lang="en-US" b="1" smtClean="0"/>
          </a:p>
          <a:p>
            <a:pPr eaLnBrk="1" hangingPunct="1"/>
            <a:r>
              <a:rPr lang="en-US" b="1" smtClean="0"/>
              <a:t>1-input </a:t>
            </a:r>
            <a:r>
              <a:rPr lang="en-US" smtClean="0"/>
              <a:t>buf,not</a:t>
            </a:r>
            <a:endParaRPr lang="en-US" b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Etc.    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FD4B8-A4A1-4C7D-8D9A-E62D2530750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7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Primitives are instantiated in a module like any other module instance. For example, the module represented by this diagram would be instantiated: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module example1;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wire n1, n2;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reg</a:t>
            </a:r>
            <a:r>
              <a:rPr lang="en-US" dirty="0" smtClean="0"/>
              <a:t> </a:t>
            </a:r>
            <a:r>
              <a:rPr lang="en-US" dirty="0" err="1" smtClean="0"/>
              <a:t>ain</a:t>
            </a:r>
            <a:r>
              <a:rPr lang="en-US" dirty="0" smtClean="0"/>
              <a:t>, bin;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and </a:t>
            </a:r>
            <a:r>
              <a:rPr lang="en-US" dirty="0" err="1" smtClean="0"/>
              <a:t>and_prim</a:t>
            </a:r>
            <a:r>
              <a:rPr lang="en-US" dirty="0" smtClean="0"/>
              <a:t>(n1, </a:t>
            </a:r>
            <a:r>
              <a:rPr lang="en-US" dirty="0" err="1" smtClean="0"/>
              <a:t>ain</a:t>
            </a:r>
            <a:r>
              <a:rPr lang="en-US" dirty="0" smtClean="0"/>
              <a:t>, bin);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not </a:t>
            </a:r>
            <a:r>
              <a:rPr lang="en-US" dirty="0" err="1" smtClean="0"/>
              <a:t>not_prim</a:t>
            </a:r>
            <a:r>
              <a:rPr lang="en-US" dirty="0" smtClean="0"/>
              <a:t>(n2, n1);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err="1" smtClean="0"/>
              <a:t>endmodule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10/2/2016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83B4-F020-48F4-AD00-BF4A00AF533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lowchart: Delay 5"/>
          <p:cNvSpPr/>
          <p:nvPr/>
        </p:nvSpPr>
        <p:spPr>
          <a:xfrm>
            <a:off x="5867400" y="3657600"/>
            <a:ext cx="536575" cy="5334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86600" y="3657600"/>
            <a:ext cx="533400" cy="533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620000" y="3886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Connector 9"/>
          <p:cNvCxnSpPr>
            <a:stCxn id="6" idx="3"/>
            <a:endCxn id="7" idx="3"/>
          </p:cNvCxnSpPr>
          <p:nvPr/>
        </p:nvCxnSpPr>
        <p:spPr>
          <a:xfrm>
            <a:off x="6403975" y="3924300"/>
            <a:ext cx="682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800" y="3810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57800" y="40386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extBox 13"/>
          <p:cNvSpPr txBox="1">
            <a:spLocks noChangeArrowheads="1"/>
          </p:cNvSpPr>
          <p:nvPr/>
        </p:nvSpPr>
        <p:spPr bwMode="auto">
          <a:xfrm>
            <a:off x="5334000" y="34290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ain</a:t>
            </a:r>
          </a:p>
        </p:txBody>
      </p:sp>
      <p:sp>
        <p:nvSpPr>
          <p:cNvPr id="20493" name="TextBox 14"/>
          <p:cNvSpPr txBox="1">
            <a:spLocks noChangeArrowheads="1"/>
          </p:cNvSpPr>
          <p:nvPr/>
        </p:nvSpPr>
        <p:spPr bwMode="auto">
          <a:xfrm>
            <a:off x="5334000" y="38862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bin</a:t>
            </a:r>
          </a:p>
        </p:txBody>
      </p:sp>
      <p:sp>
        <p:nvSpPr>
          <p:cNvPr id="20494" name="TextBox 15"/>
          <p:cNvSpPr txBox="1">
            <a:spLocks noChangeArrowheads="1"/>
          </p:cNvSpPr>
          <p:nvPr/>
        </p:nvSpPr>
        <p:spPr bwMode="auto">
          <a:xfrm>
            <a:off x="6400800" y="3886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5" name="TextBox 17"/>
          <p:cNvSpPr txBox="1">
            <a:spLocks noChangeArrowheads="1"/>
          </p:cNvSpPr>
          <p:nvPr/>
        </p:nvSpPr>
        <p:spPr bwMode="auto">
          <a:xfrm>
            <a:off x="6400800" y="36576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n1</a:t>
            </a:r>
          </a:p>
        </p:txBody>
      </p:sp>
      <p:sp>
        <p:nvSpPr>
          <p:cNvPr id="20496" name="TextBox 18"/>
          <p:cNvSpPr txBox="1">
            <a:spLocks noChangeArrowheads="1"/>
          </p:cNvSpPr>
          <p:nvPr/>
        </p:nvSpPr>
        <p:spPr bwMode="auto">
          <a:xfrm>
            <a:off x="7620000" y="3505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n2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7962900" y="3619500"/>
            <a:ext cx="11113" cy="544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714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Assign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Continuous assignments are sometimes known as data flow statements because they describe how data moves from one place, either a net or register, to another. They are usually thought of as representing combinational logic.</a:t>
            </a:r>
          </a:p>
          <a:p>
            <a:r>
              <a:rPr lang="en-US" smtClean="0"/>
              <a:t>Example: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  		assign w1 = w2 &amp; w3;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7C3E12-1B80-403F-9B6A-B9169E828B9B}" type="datetime1">
              <a:rPr lang="en-US" smtClean="0"/>
              <a:pPr>
                <a:defRPr/>
              </a:pPr>
              <a:t>10/2/2016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ED6DE-9E09-4199-9A15-EEAED2715FC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15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857</TotalTime>
  <Words>798</Words>
  <Application>Microsoft Office PowerPoint</Application>
  <PresentationFormat>On-screen Show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Georgia</vt:lpstr>
      <vt:lpstr>Wingdings</vt:lpstr>
      <vt:lpstr>Wingdings 2</vt:lpstr>
      <vt:lpstr>Civic</vt:lpstr>
      <vt:lpstr>Hardware Description Language</vt:lpstr>
      <vt:lpstr>Hardware Description Language</vt:lpstr>
      <vt:lpstr>HDL (contd.)</vt:lpstr>
      <vt:lpstr>Verilog</vt:lpstr>
      <vt:lpstr>Verilog </vt:lpstr>
      <vt:lpstr>Verilog Design Concept</vt:lpstr>
      <vt:lpstr>Primitives</vt:lpstr>
      <vt:lpstr>Example</vt:lpstr>
      <vt:lpstr>Assign</vt:lpstr>
      <vt:lpstr>Lets get the Verilog module for this circuit</vt:lpstr>
      <vt:lpstr>Solutions using “assign” and “wire”</vt:lpstr>
      <vt:lpstr>Module abc in vabc</vt:lpstr>
      <vt:lpstr>Module Definition + Gate Level Diagram</vt:lpstr>
      <vt:lpstr>Verilog Module Example</vt:lpstr>
      <vt:lpstr>Net component (connectors)</vt:lpstr>
      <vt:lpstr>Register Types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Description Language</dc:title>
  <dc:creator>bina</dc:creator>
  <cp:lastModifiedBy>bina</cp:lastModifiedBy>
  <cp:revision>12</cp:revision>
  <dcterms:created xsi:type="dcterms:W3CDTF">2013-09-26T14:06:41Z</dcterms:created>
  <dcterms:modified xsi:type="dcterms:W3CDTF">2016-10-02T22:39:52Z</dcterms:modified>
</cp:coreProperties>
</file>