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167DA-DA24-4F54-A944-0368E25CD70E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6357-DB4D-4542-B068-6FCAE4EEAC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7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7A4FCB82-D8C6-4A90-A942-D08F31BFB596}" type="slidenum">
              <a:rPr lang="en-US" smtClean="0">
                <a:latin typeface="Times New Roman" pitchFamily="18" charset="0"/>
              </a:rPr>
              <a:pPr/>
              <a:t>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0963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BF21D334-B2CA-4C36-9FFA-E6E14D7CE66B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2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09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F415EDD-942C-4D58-9B81-8CCFA3AD5644}" type="slidenum">
              <a:rPr lang="en-US" smtClean="0">
                <a:latin typeface="Times New Roman" pitchFamily="18" charset="0"/>
              </a:rPr>
              <a:pPr/>
              <a:t>14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2BA9B77-0D22-4096-875E-848428A050EA}" type="slidenum">
              <a:rPr lang="en-US" smtClean="0">
                <a:latin typeface="Times New Roman" pitchFamily="18" charset="0"/>
              </a:rPr>
              <a:pPr/>
              <a:t>15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7887"/>
          </a:xfrm>
          <a:ln w="12700" cap="flat">
            <a:solidFill>
              <a:schemeClr val="tx1"/>
            </a:solidFill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54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18" tIns="46360" rIns="92718" bIns="4636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146064-D2B6-429D-A4AE-2B181381164E}" type="slidenum">
              <a:rPr lang="en-US"/>
              <a:pPr/>
              <a:t>16</a:t>
            </a:fld>
            <a:endParaRPr lang="en-US"/>
          </a:p>
        </p:txBody>
      </p:sp>
      <p:sp>
        <p:nvSpPr>
          <p:cNvPr id="133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728" tIns="46365" rIns="92728" bIns="46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900F8694-C3AC-4E5E-9E3B-BD5CE6921411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7A7BE8CC-7A84-4F67-9767-065B80368113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5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24A20A8E-C54E-423B-8C17-73D3A0BCA1AF}" type="slidenum">
              <a:rPr lang="en-US" smtClean="0">
                <a:latin typeface="Times New Roman" pitchFamily="18" charset="0"/>
              </a:rPr>
              <a:pPr/>
              <a:t>6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4035" name="Rectangle 7"/>
          <p:cNvSpPr txBox="1">
            <a:spLocks noGrp="1" noChangeArrowheads="1"/>
          </p:cNvSpPr>
          <p:nvPr/>
        </p:nvSpPr>
        <p:spPr bwMode="auto">
          <a:xfrm>
            <a:off x="3887391" y="8687405"/>
            <a:ext cx="2970609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b"/>
          <a:lstStyle>
            <a:lvl1pPr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pPr algn="r"/>
            <a:fld id="{4822C646-7DE1-458C-82DA-8F7A21331942}" type="slidenum">
              <a:rPr lang="en-US" sz="1200">
                <a:latin typeface="Times New Roman" pitchFamily="18" charset="0"/>
                <a:ea typeface="MS PGothic" pitchFamily="34" charset="-128"/>
              </a:rPr>
              <a:pPr algn="r"/>
              <a:t>6</a:t>
            </a:fld>
            <a:endParaRPr lang="en-US" sz="1200">
              <a:latin typeface="Times New Roman" pitchFamily="18" charset="0"/>
              <a:ea typeface="MS PGothic" pitchFamily="34" charset="-128"/>
            </a:endParaRPr>
          </a:p>
        </p:txBody>
      </p:sp>
      <p:sp>
        <p:nvSpPr>
          <p:cNvPr id="44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0" rIns="91422" bIns="45710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F4E9A74A-55C8-4942-84E5-7BC6C9464EA4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E4DA003A-B6FE-4195-85ED-BE7B12959598}" type="slidenum">
              <a:rPr lang="en-US" smtClean="0">
                <a:latin typeface="Times New Roman" pitchFamily="18" charset="0"/>
              </a:rPr>
              <a:pPr/>
              <a:t>9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551161CD-354E-4C5E-976A-0FA34910C44D}" type="slidenum">
              <a:rPr lang="en-US" smtClean="0">
                <a:latin typeface="Times New Roman" pitchFamily="18" charset="0"/>
              </a:rPr>
              <a:pPr/>
              <a:t>10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0563"/>
            <a:ext cx="4556125" cy="3417887"/>
          </a:xfrm>
          <a:ln w="12700" cap="flat">
            <a:solidFill>
              <a:schemeClr val="tx1"/>
            </a:solidFill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728" tIns="46365" rIns="92728" bIns="4636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37F1CF05-48C4-44AF-B001-68047AD1A4A0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1A6D0778-835D-4B4D-8744-696D609D3E58}" type="slidenum">
              <a:rPr lang="en-US" smtClean="0">
                <a:latin typeface="Times New Roman" pitchFamily="18" charset="0"/>
              </a:rPr>
              <a:pPr/>
              <a:t>12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02756" indent="-270291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081164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513629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1946095" indent="-216233" defTabSz="914485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fld id="{B6641E80-2471-4ACF-AAB7-8D533C9E542F}" type="slidenum">
              <a:rPr lang="en-US" smtClean="0">
                <a:latin typeface="Times New Roman" pitchFamily="18" charset="0"/>
              </a:rPr>
              <a:pPr/>
              <a:t>13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7863"/>
            <a:ext cx="4600575" cy="34512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434" y="4354286"/>
            <a:ext cx="5082480" cy="412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895" tIns="44946" rIns="89895" bIns="44946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10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10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8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77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0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69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2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2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3570-650A-4617-8E8A-F338DB9F617D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3F727-F460-4F5C-930B-14266E115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52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System Structure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B. Ramamurthy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8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724C46-2286-4375-BCEA-615C1EC6B465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 (contd.)</a:t>
            </a:r>
          </a:p>
        </p:txBody>
      </p:sp>
      <p:sp>
        <p:nvSpPr>
          <p:cNvPr id="1638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All the above are done in the kernel mode in the process context. When the kernel completes these it does one of the following as a part of the dispatcher: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Stay in the parent process. Control returns to the user mode at the point of the fork call of the parent.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to the child process. The child process begins executing at the same point in the code as the parent, at the return from the fork call.</a:t>
            </a:r>
          </a:p>
          <a:p>
            <a:pPr lvl="1">
              <a:lnSpc>
                <a:spcPct val="90000"/>
              </a:lnSpc>
            </a:pPr>
            <a:r>
              <a:rPr lang="en-US" sz="2400" smtClean="0"/>
              <a:t>Transfer control another process leaving both parent and child in the Ready state.</a:t>
            </a:r>
          </a:p>
        </p:txBody>
      </p:sp>
    </p:spTree>
    <p:extLst>
      <p:ext uri="{BB962C8B-B14F-4D97-AF65-F5344CB8AC3E}">
        <p14:creationId xmlns:p14="http://schemas.microsoft.com/office/powerpoint/2010/main" val="1629267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49BBFF-8170-4415-9250-B92624616F70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741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z="2000" b="1" smtClean="0"/>
              <a:t>Parent </a:t>
            </a:r>
            <a:r>
              <a:rPr lang="en-US" sz="2000" smtClean="0"/>
              <a:t>process create </a:t>
            </a:r>
            <a:r>
              <a:rPr lang="en-US" sz="2000" b="1" smtClean="0"/>
              <a:t>children </a:t>
            </a:r>
            <a:r>
              <a:rPr lang="en-US" sz="2000" smtClean="0"/>
              <a:t>processes, which, in turn create other processes, forming a tree of processes</a:t>
            </a:r>
          </a:p>
          <a:p>
            <a:r>
              <a:rPr lang="en-US" sz="2000" smtClean="0"/>
              <a:t>Generally, process identified and managed via </a:t>
            </a:r>
            <a:r>
              <a:rPr lang="en-US" sz="2000" b="1" smtClean="0"/>
              <a:t>a process identifier </a:t>
            </a:r>
            <a:r>
              <a:rPr lang="en-US" sz="2000" smtClean="0"/>
              <a:t>(</a:t>
            </a:r>
            <a:r>
              <a:rPr lang="en-US" sz="2000" b="1" smtClean="0"/>
              <a:t>pid</a:t>
            </a:r>
            <a:r>
              <a:rPr lang="en-US" sz="2000" smtClean="0"/>
              <a:t>)</a:t>
            </a:r>
          </a:p>
          <a:p>
            <a:r>
              <a:rPr lang="en-US" sz="2000" smtClean="0"/>
              <a:t>Resource sharing</a:t>
            </a:r>
          </a:p>
          <a:p>
            <a:pPr lvl="1"/>
            <a:r>
              <a:rPr lang="en-US" sz="2000" smtClean="0"/>
              <a:t>Parent and children share all resources</a:t>
            </a:r>
          </a:p>
          <a:p>
            <a:pPr lvl="1"/>
            <a:r>
              <a:rPr lang="en-US" sz="2000" smtClean="0"/>
              <a:t>Children share subset of parent’s resources</a:t>
            </a:r>
          </a:p>
          <a:p>
            <a:pPr lvl="1"/>
            <a:r>
              <a:rPr lang="en-US" sz="2000" smtClean="0"/>
              <a:t>Parent and child share no resources</a:t>
            </a:r>
          </a:p>
          <a:p>
            <a:r>
              <a:rPr lang="en-US" sz="2000" smtClean="0"/>
              <a:t>Execution</a:t>
            </a:r>
          </a:p>
          <a:p>
            <a:pPr lvl="1"/>
            <a:r>
              <a:rPr lang="en-US" sz="2000" smtClean="0"/>
              <a:t>Parent and children execute concurrently</a:t>
            </a:r>
          </a:p>
          <a:p>
            <a:pPr lvl="1"/>
            <a:r>
              <a:rPr lang="en-US" sz="2000" smtClean="0"/>
              <a:t>Parent waits until children terminate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  <p:extLst>
      <p:ext uri="{BB962C8B-B14F-4D97-AF65-F5344CB8AC3E}">
        <p14:creationId xmlns:p14="http://schemas.microsoft.com/office/powerpoint/2010/main" val="39529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E4DCCB1E-2A87-4D50-AED9-29C81147C7EA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sp>
        <p:nvSpPr>
          <p:cNvPr id="1843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smtClean="0"/>
              <a:t>Address space</a:t>
            </a:r>
          </a:p>
          <a:p>
            <a:pPr lvl="1"/>
            <a:r>
              <a:rPr lang="en-US" smtClean="0"/>
              <a:t>Child duplicate of parent</a:t>
            </a:r>
          </a:p>
          <a:p>
            <a:pPr lvl="1"/>
            <a:r>
              <a:rPr lang="en-US" smtClean="0"/>
              <a:t>Child has a program loaded into it</a:t>
            </a:r>
          </a:p>
          <a:p>
            <a:r>
              <a:rPr lang="en-US" smtClean="0"/>
              <a:t>UNIX examples</a:t>
            </a:r>
          </a:p>
          <a:p>
            <a:pPr lvl="1"/>
            <a:r>
              <a:rPr lang="en-US" b="1" smtClean="0"/>
              <a:t>fork</a:t>
            </a:r>
            <a:r>
              <a:rPr lang="en-US" smtClean="0"/>
              <a:t> system call creates new process</a:t>
            </a:r>
          </a:p>
          <a:p>
            <a:pPr lvl="1"/>
            <a:r>
              <a:rPr lang="en-US" b="1" smtClean="0"/>
              <a:t>exec</a:t>
            </a:r>
            <a:r>
              <a:rPr lang="en-US" smtClean="0"/>
              <a:t> system call used after a </a:t>
            </a:r>
            <a:r>
              <a:rPr lang="en-US" b="1" smtClean="0"/>
              <a:t>fork</a:t>
            </a:r>
            <a:r>
              <a:rPr lang="en-US" smtClean="0"/>
              <a:t> to replace the process’ memory space with a new program</a:t>
            </a:r>
          </a:p>
        </p:txBody>
      </p:sp>
    </p:spTree>
    <p:extLst>
      <p:ext uri="{BB962C8B-B14F-4D97-AF65-F5344CB8AC3E}">
        <p14:creationId xmlns:p14="http://schemas.microsoft.com/office/powerpoint/2010/main" val="34774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5082207-3BC9-4DB5-AA71-453199817796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 (contd.)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444750"/>
            <a:ext cx="7546975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37FE73E6-695F-4D54-989F-BF7E356EAC1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A five-state process model</a:t>
            </a:r>
          </a:p>
        </p:txBody>
      </p:sp>
      <p:sp>
        <p:nvSpPr>
          <p:cNvPr id="27652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>
              <a:lnSpc>
                <a:spcPct val="90000"/>
              </a:lnSpc>
            </a:pPr>
            <a:r>
              <a:rPr lang="en-US" sz="2400" smtClean="0"/>
              <a:t>Five states: New,  Ready,  Running,  Blocked,  Exit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New</a:t>
            </a:r>
            <a:r>
              <a:rPr lang="en-US" sz="2400" smtClean="0"/>
              <a:t> :  A process has been created but has not yet been admitted to the pool of executable processes.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Ready</a:t>
            </a:r>
            <a:r>
              <a:rPr lang="en-US" sz="2400" smtClean="0"/>
              <a:t> : Processes that are prepared to run if given an opportunity. That is, they are not waiting on anything except the CPU availability.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Running</a:t>
            </a:r>
            <a:r>
              <a:rPr lang="en-US" sz="2400" smtClean="0"/>
              <a:t>: The process that is currently being executed. (Assume single processor for simplicity.)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Blocked </a:t>
            </a:r>
            <a:r>
              <a:rPr lang="en-US" sz="2400" smtClean="0"/>
              <a:t>: A process that cannot execute until a specified event such as an IO completion occurs.</a:t>
            </a:r>
          </a:p>
          <a:p>
            <a:pPr>
              <a:lnSpc>
                <a:spcPct val="90000"/>
              </a:lnSpc>
            </a:pPr>
            <a:r>
              <a:rPr lang="en-US" sz="2400" b="1" smtClean="0"/>
              <a:t>Exit</a:t>
            </a:r>
            <a:r>
              <a:rPr lang="en-US" sz="2400" smtClean="0"/>
              <a:t>: A process that has been released by OS either after normal termination or after abnormal termination (error).</a:t>
            </a:r>
          </a:p>
        </p:txBody>
      </p:sp>
    </p:spTree>
    <p:extLst>
      <p:ext uri="{BB962C8B-B14F-4D97-AF65-F5344CB8AC3E}">
        <p14:creationId xmlns:p14="http://schemas.microsoft.com/office/powerpoint/2010/main" val="1979567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F00B8F9C-4E03-43DC-96BB-B77176F5C7C9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dirty="0" smtClean="0"/>
              <a:t>State Transition Diagram  </a:t>
            </a:r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25209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Oval 4"/>
          <p:cNvSpPr>
            <a:spLocks noChangeArrowheads="1"/>
          </p:cNvSpPr>
          <p:nvPr/>
        </p:nvSpPr>
        <p:spPr bwMode="auto">
          <a:xfrm>
            <a:off x="234950" y="2520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Oval 5"/>
          <p:cNvSpPr>
            <a:spLocks noChangeArrowheads="1"/>
          </p:cNvSpPr>
          <p:nvPr/>
        </p:nvSpPr>
        <p:spPr bwMode="auto">
          <a:xfrm>
            <a:off x="73215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Oval 6"/>
          <p:cNvSpPr>
            <a:spLocks noChangeArrowheads="1"/>
          </p:cNvSpPr>
          <p:nvPr/>
        </p:nvSpPr>
        <p:spPr bwMode="auto">
          <a:xfrm>
            <a:off x="4959350" y="24447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Oval 7"/>
          <p:cNvSpPr>
            <a:spLocks noChangeArrowheads="1"/>
          </p:cNvSpPr>
          <p:nvPr/>
        </p:nvSpPr>
        <p:spPr bwMode="auto">
          <a:xfrm>
            <a:off x="3511550" y="4806950"/>
            <a:ext cx="1206500" cy="749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8"/>
          <p:cNvSpPr>
            <a:spLocks noChangeShapeType="1"/>
          </p:cNvSpPr>
          <p:nvPr/>
        </p:nvSpPr>
        <p:spPr bwMode="auto">
          <a:xfrm>
            <a:off x="1447800" y="2819400"/>
            <a:ext cx="1066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9"/>
          <p:cNvSpPr>
            <a:spLocks noChangeShapeType="1"/>
          </p:cNvSpPr>
          <p:nvPr/>
        </p:nvSpPr>
        <p:spPr bwMode="auto">
          <a:xfrm>
            <a:off x="3733800" y="2743200"/>
            <a:ext cx="1219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0"/>
          <p:cNvSpPr>
            <a:spLocks noChangeShapeType="1"/>
          </p:cNvSpPr>
          <p:nvPr/>
        </p:nvSpPr>
        <p:spPr bwMode="auto">
          <a:xfrm>
            <a:off x="6172200" y="2743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1"/>
          <p:cNvSpPr>
            <a:spLocks noChangeShapeType="1"/>
          </p:cNvSpPr>
          <p:nvPr/>
        </p:nvSpPr>
        <p:spPr bwMode="auto">
          <a:xfrm flipH="1">
            <a:off x="3581400" y="30480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Line 12"/>
          <p:cNvSpPr>
            <a:spLocks noChangeShapeType="1"/>
          </p:cNvSpPr>
          <p:nvPr/>
        </p:nvSpPr>
        <p:spPr bwMode="auto">
          <a:xfrm flipH="1">
            <a:off x="4495800" y="3200400"/>
            <a:ext cx="914400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Line 13"/>
          <p:cNvSpPr>
            <a:spLocks noChangeShapeType="1"/>
          </p:cNvSpPr>
          <p:nvPr/>
        </p:nvSpPr>
        <p:spPr bwMode="auto">
          <a:xfrm>
            <a:off x="3276600" y="3200400"/>
            <a:ext cx="6858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4"/>
          <p:cNvSpPr>
            <a:spLocks noChangeArrowheads="1"/>
          </p:cNvSpPr>
          <p:nvPr/>
        </p:nvSpPr>
        <p:spPr bwMode="auto">
          <a:xfrm>
            <a:off x="365125" y="2773363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NEW</a:t>
            </a:r>
          </a:p>
        </p:txBody>
      </p:sp>
      <p:sp>
        <p:nvSpPr>
          <p:cNvPr id="28688" name="Rectangle 15"/>
          <p:cNvSpPr>
            <a:spLocks noChangeArrowheads="1"/>
          </p:cNvSpPr>
          <p:nvPr/>
        </p:nvSpPr>
        <p:spPr bwMode="auto">
          <a:xfrm>
            <a:off x="2574925" y="2697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READY</a:t>
            </a:r>
          </a:p>
        </p:txBody>
      </p:sp>
      <p:sp>
        <p:nvSpPr>
          <p:cNvPr id="28689" name="Rectangle 16"/>
          <p:cNvSpPr>
            <a:spLocks noChangeArrowheads="1"/>
          </p:cNvSpPr>
          <p:nvPr/>
        </p:nvSpPr>
        <p:spPr bwMode="auto">
          <a:xfrm>
            <a:off x="4937125" y="2620963"/>
            <a:ext cx="1397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RUNNING</a:t>
            </a:r>
          </a:p>
        </p:txBody>
      </p:sp>
      <p:sp>
        <p:nvSpPr>
          <p:cNvPr id="28690" name="Rectangle 17"/>
          <p:cNvSpPr>
            <a:spLocks noChangeArrowheads="1"/>
          </p:cNvSpPr>
          <p:nvPr/>
        </p:nvSpPr>
        <p:spPr bwMode="auto">
          <a:xfrm>
            <a:off x="3413125" y="49831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BLOCKED</a:t>
            </a:r>
          </a:p>
        </p:txBody>
      </p:sp>
      <p:sp>
        <p:nvSpPr>
          <p:cNvPr id="28691" name="Rectangle 18"/>
          <p:cNvSpPr>
            <a:spLocks noChangeArrowheads="1"/>
          </p:cNvSpPr>
          <p:nvPr/>
        </p:nvSpPr>
        <p:spPr bwMode="auto">
          <a:xfrm>
            <a:off x="7375525" y="2620963"/>
            <a:ext cx="804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latin typeface="Times New Roman" pitchFamily="18" charset="0"/>
              </a:rPr>
              <a:t>EXIT</a:t>
            </a:r>
          </a:p>
        </p:txBody>
      </p:sp>
      <p:sp>
        <p:nvSpPr>
          <p:cNvPr id="28692" name="Rectangle 19"/>
          <p:cNvSpPr>
            <a:spLocks noChangeArrowheads="1"/>
          </p:cNvSpPr>
          <p:nvPr/>
        </p:nvSpPr>
        <p:spPr bwMode="auto">
          <a:xfrm>
            <a:off x="1508125" y="2468563"/>
            <a:ext cx="833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Admit</a:t>
            </a:r>
          </a:p>
        </p:txBody>
      </p:sp>
      <p:sp>
        <p:nvSpPr>
          <p:cNvPr id="28693" name="Rectangle 20"/>
          <p:cNvSpPr>
            <a:spLocks noChangeArrowheads="1"/>
          </p:cNvSpPr>
          <p:nvPr/>
        </p:nvSpPr>
        <p:spPr bwMode="auto">
          <a:xfrm>
            <a:off x="3717925" y="2316163"/>
            <a:ext cx="1087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Dispatch</a:t>
            </a:r>
          </a:p>
        </p:txBody>
      </p:sp>
      <p:sp>
        <p:nvSpPr>
          <p:cNvPr id="28694" name="Rectangle 21"/>
          <p:cNvSpPr>
            <a:spLocks noChangeArrowheads="1"/>
          </p:cNvSpPr>
          <p:nvPr/>
        </p:nvSpPr>
        <p:spPr bwMode="auto">
          <a:xfrm>
            <a:off x="3717925" y="3078163"/>
            <a:ext cx="1128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Time-out</a:t>
            </a:r>
          </a:p>
        </p:txBody>
      </p:sp>
      <p:sp>
        <p:nvSpPr>
          <p:cNvPr id="28695" name="Rectangle 22"/>
          <p:cNvSpPr>
            <a:spLocks noChangeArrowheads="1"/>
          </p:cNvSpPr>
          <p:nvPr/>
        </p:nvSpPr>
        <p:spPr bwMode="auto">
          <a:xfrm>
            <a:off x="6156325" y="2316163"/>
            <a:ext cx="974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Release</a:t>
            </a:r>
          </a:p>
        </p:txBody>
      </p:sp>
      <p:sp>
        <p:nvSpPr>
          <p:cNvPr id="28696" name="Rectangle 23"/>
          <p:cNvSpPr>
            <a:spLocks noChangeArrowheads="1"/>
          </p:cNvSpPr>
          <p:nvPr/>
        </p:nvSpPr>
        <p:spPr bwMode="auto">
          <a:xfrm>
            <a:off x="5089525" y="3687763"/>
            <a:ext cx="8397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Wait</a:t>
            </a:r>
          </a:p>
        </p:txBody>
      </p:sp>
      <p:sp>
        <p:nvSpPr>
          <p:cNvPr id="28697" name="Rectangle 24"/>
          <p:cNvSpPr>
            <a:spLocks noChangeArrowheads="1"/>
          </p:cNvSpPr>
          <p:nvPr/>
        </p:nvSpPr>
        <p:spPr bwMode="auto">
          <a:xfrm>
            <a:off x="2971800" y="3962400"/>
            <a:ext cx="903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Times New Roman" pitchFamily="18" charset="0"/>
              </a:rPr>
              <a:t>Event </a:t>
            </a:r>
          </a:p>
          <a:p>
            <a:r>
              <a:rPr lang="en-US" sz="2000">
                <a:latin typeface="Times New Roman" pitchFamily="18" charset="0"/>
              </a:rPr>
              <a:t>Occurs</a:t>
            </a:r>
          </a:p>
        </p:txBody>
      </p:sp>
      <p:sp>
        <p:nvSpPr>
          <p:cNvPr id="28698" name="Text Box 25"/>
          <p:cNvSpPr txBox="1">
            <a:spLocks noChangeArrowheads="1"/>
          </p:cNvSpPr>
          <p:nvPr/>
        </p:nvSpPr>
        <p:spPr bwMode="auto">
          <a:xfrm>
            <a:off x="365125" y="5653088"/>
            <a:ext cx="717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Tahoma" pitchFamily="34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Think of the conditions under which state transitions may take place.</a:t>
            </a:r>
          </a:p>
        </p:txBody>
      </p:sp>
      <p:sp>
        <p:nvSpPr>
          <p:cNvPr id="28699" name="Line 26"/>
          <p:cNvSpPr>
            <a:spLocks noChangeShapeType="1"/>
          </p:cNvSpPr>
          <p:nvPr/>
        </p:nvSpPr>
        <p:spPr bwMode="auto">
          <a:xfrm flipV="1">
            <a:off x="3200400" y="1828800"/>
            <a:ext cx="2209800" cy="609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00" name="Line 27"/>
          <p:cNvSpPr>
            <a:spLocks noChangeShapeType="1"/>
          </p:cNvSpPr>
          <p:nvPr/>
        </p:nvSpPr>
        <p:spPr bwMode="auto">
          <a:xfrm>
            <a:off x="5410200" y="1828800"/>
            <a:ext cx="2209800" cy="685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92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Page </a:t>
            </a:r>
            <a:fld id="{506E1F51-9750-492F-BE87-11AC80046ABC}" type="slidenum">
              <a:rPr lang="en-US"/>
              <a:pPr/>
              <a:t>16</a:t>
            </a:fld>
            <a:endParaRPr 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Process creation - Example</a:t>
            </a:r>
          </a:p>
        </p:txBody>
      </p:sp>
      <p:sp>
        <p:nvSpPr>
          <p:cNvPr id="132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main 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int</a:t>
            </a:r>
            <a:r>
              <a:rPr lang="en-US" sz="2400" dirty="0"/>
              <a:t> </a:t>
            </a:r>
            <a:r>
              <a:rPr lang="en-US" sz="2400" dirty="0" err="1"/>
              <a:t>pid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cout</a:t>
            </a:r>
            <a:r>
              <a:rPr lang="en-US" sz="2400" dirty="0"/>
              <a:t> &lt;&lt; “ just one process so far”&lt;&lt;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</a:t>
            </a:r>
            <a:r>
              <a:rPr lang="en-US" sz="2400" dirty="0" err="1"/>
              <a:t>pid</a:t>
            </a:r>
            <a:r>
              <a:rPr lang="en-US" sz="2400" dirty="0"/>
              <a:t> = fork();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if (</a:t>
            </a:r>
            <a:r>
              <a:rPr lang="en-US" sz="2400" dirty="0" err="1"/>
              <a:t>pid</a:t>
            </a:r>
            <a:r>
              <a:rPr lang="en-US" sz="2400" dirty="0"/>
              <a:t> ==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</a:t>
            </a:r>
            <a:r>
              <a:rPr lang="en-US" sz="2400" dirty="0" err="1"/>
              <a:t>cout</a:t>
            </a:r>
            <a:r>
              <a:rPr lang="en-US" sz="2400" dirty="0"/>
              <a:t> &lt;&lt;“I am the child “&lt;&lt;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else if (</a:t>
            </a:r>
            <a:r>
              <a:rPr lang="en-US" sz="2400" dirty="0" err="1"/>
              <a:t>pid</a:t>
            </a:r>
            <a:r>
              <a:rPr lang="en-US" sz="2400" dirty="0"/>
              <a:t> &gt; 0)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&lt;&lt;“I am the parent”&lt;&lt; </a:t>
            </a:r>
            <a:r>
              <a:rPr lang="en-US" sz="2400" dirty="0" err="1"/>
              <a:t>endl</a:t>
            </a:r>
            <a:r>
              <a:rPr lang="en-US" sz="24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else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/>
              <a:t>     </a:t>
            </a:r>
            <a:r>
              <a:rPr lang="en-US" sz="2400" dirty="0" err="1"/>
              <a:t>cout</a:t>
            </a:r>
            <a:r>
              <a:rPr lang="en-US" sz="2400" dirty="0"/>
              <a:t> &lt;&lt; “fork failed”&lt;&lt; </a:t>
            </a:r>
            <a:r>
              <a:rPr lang="en-US" sz="2400" dirty="0" err="1"/>
              <a:t>endl</a:t>
            </a:r>
            <a:r>
              <a:rPr lang="en-US" sz="2400" dirty="0"/>
              <a:t>;}</a:t>
            </a:r>
          </a:p>
        </p:txBody>
      </p:sp>
    </p:spTree>
    <p:extLst>
      <p:ext uri="{BB962C8B-B14F-4D97-AF65-F5344CB8AC3E}">
        <p14:creationId xmlns:p14="http://schemas.microsoft.com/office/powerpoint/2010/main" val="17303946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look at some code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smtClean="0"/>
              <a:t>the demo directory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35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1CAFA2E4-52E1-407E-8658-38826DCF7A5B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49300" y="787400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Traditional UNIX System Structure</a:t>
            </a:r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1558925"/>
            <a:ext cx="6923087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3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D4B8A8B4-6693-4392-90AF-4DD0F7803413}" type="datetime1">
              <a:rPr lang="en-US" sz="1400" smtClean="0"/>
              <a:pPr eaLnBrk="1" hangingPunct="1"/>
              <a:t>9/18/2012</a:t>
            </a:fld>
            <a:endParaRPr lang="en-US" sz="1400" smtClean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B.Ramamurthy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BC6F457-5C2E-4AAF-9CCE-A9787572D1E0}" type="slidenum">
              <a:rPr lang="en-US" sz="1400" smtClean="0"/>
              <a:pPr eaLnBrk="1" hangingPunct="1"/>
              <a:t>3</a:t>
            </a:fld>
            <a:endParaRPr lang="en-US" sz="14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System Call </a:t>
            </a:r>
          </a:p>
        </p:txBody>
      </p:sp>
      <p:sp>
        <p:nvSpPr>
          <p:cNvPr id="204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5651500"/>
            <a:ext cx="7772400" cy="93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/>
              <a:t>There are 11 steps in making the system call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/>
              <a:t>                 read (fd, buffer, nbytes)</a:t>
            </a:r>
          </a:p>
        </p:txBody>
      </p:sp>
      <p:pic>
        <p:nvPicPr>
          <p:cNvPr id="20487" name="Picture 4" descr="1-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87450"/>
            <a:ext cx="5335587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9683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F0DF708-25F3-4691-8FD7-EA5755407340}" type="datetime1">
              <a:rPr lang="en-US" sz="1400" smtClean="0"/>
              <a:pPr eaLnBrk="1" hangingPunct="1"/>
              <a:t>9/18/2012</a:t>
            </a:fld>
            <a:endParaRPr lang="en-US" sz="1400" smtClean="0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sz="1400" smtClean="0"/>
              <a:t>B.Ramamurthy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0817644-F253-408B-A586-5B13581175E0}" type="slidenum">
              <a:rPr lang="en-US" sz="1400" smtClean="0"/>
              <a:pPr eaLnBrk="1" hangingPunct="1"/>
              <a:t>4</a:t>
            </a:fld>
            <a:endParaRPr lang="en-US" sz="14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/>
              <a:t>Some System Calls For Process Management and File Management</a:t>
            </a:r>
            <a:endParaRPr lang="en-US" sz="4000" smtClean="0"/>
          </a:p>
        </p:txBody>
      </p:sp>
      <p:sp>
        <p:nvSpPr>
          <p:cNvPr id="2151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z="3600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2151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843"/>
          <a:stretch>
            <a:fillRect/>
          </a:stretch>
        </p:blipFill>
        <p:spPr bwMode="auto">
          <a:xfrm>
            <a:off x="238125" y="1631950"/>
            <a:ext cx="853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7" b="47963"/>
          <a:stretch>
            <a:fillRect/>
          </a:stretch>
        </p:blipFill>
        <p:spPr bwMode="auto">
          <a:xfrm>
            <a:off x="304800" y="3733800"/>
            <a:ext cx="8534400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399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A44EDB5-EBB0-46EC-9AED-29F9B1DBA0F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8620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API – System Call – Operating system Relationship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t="9875" r="937" b="10126"/>
          <a:stretch>
            <a:fillRect/>
          </a:stretch>
        </p:blipFill>
        <p:spPr bwMode="auto">
          <a:xfrm>
            <a:off x="981075" y="1500188"/>
            <a:ext cx="7489825" cy="4570412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6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404CD37-FA1A-44C8-A023-427F109CA0DA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638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Standard C Library Example</a:t>
            </a:r>
          </a:p>
        </p:txBody>
      </p:sp>
      <p:sp>
        <p:nvSpPr>
          <p:cNvPr id="9220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768350" y="1173163"/>
            <a:ext cx="7642225" cy="5078412"/>
          </a:xfrm>
        </p:spPr>
        <p:txBody>
          <a:bodyPr/>
          <a:lstStyle/>
          <a:p>
            <a:r>
              <a:rPr lang="en-US" sz="2400" smtClean="0"/>
              <a:t>C program invoking printf() library call, which calls write() system call</a:t>
            </a: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6" t="2666" r="17346" b="1784"/>
          <a:stretch>
            <a:fillRect/>
          </a:stretch>
        </p:blipFill>
        <p:spPr bwMode="auto">
          <a:xfrm>
            <a:off x="2627313" y="2039938"/>
            <a:ext cx="3770312" cy="42862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9EFF940-B99F-4ED1-AEC5-C3BDD785B52B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What is a process?</a:t>
            </a:r>
          </a:p>
        </p:txBody>
      </p:sp>
      <p:sp>
        <p:nvSpPr>
          <p:cNvPr id="1126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434340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dirty="0" smtClean="0"/>
              <a:t>A process is simply a program in execution: an instance of a program execution.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Unit of work individually schedulable by an operating system (OS).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A process includes: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program counter 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stack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data section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OS keeps track of all the active processes and allocates system resources to them according to policies devised to meet design performance objectives.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To meet process requirements OS must maintain many data structures efficiently.</a:t>
            </a:r>
          </a:p>
          <a:p>
            <a:pPr>
              <a:lnSpc>
                <a:spcPct val="80000"/>
              </a:lnSpc>
            </a:pPr>
            <a:r>
              <a:rPr lang="en-US" sz="2000" dirty="0" smtClean="0"/>
              <a:t>The process abstraction is a fundamental OS means for management of concurrent program execution. Example: instances of process  co-existing.</a:t>
            </a:r>
          </a:p>
        </p:txBody>
      </p:sp>
    </p:spTree>
    <p:extLst>
      <p:ext uri="{BB962C8B-B14F-4D97-AF65-F5344CB8AC3E}">
        <p14:creationId xmlns:p14="http://schemas.microsoft.com/office/powerpoint/2010/main" val="346177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4671D007-6D17-4E9E-99B8-5118AEF55AA5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in Memory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025" y="1427163"/>
            <a:ext cx="2911475" cy="459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89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6B47A9B8-6AE7-438D-A857-631A20788B41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smtClean="0"/>
              <a:t>Process control</a:t>
            </a:r>
          </a:p>
        </p:txBody>
      </p:sp>
      <p:sp>
        <p:nvSpPr>
          <p:cNvPr id="153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125538" y="1974850"/>
            <a:ext cx="7340600" cy="3740150"/>
          </a:xfrm>
          <a:noFill/>
        </p:spPr>
        <p:txBody>
          <a:bodyPr lIns="92075" tIns="46038" rIns="92075" bIns="46038"/>
          <a:lstStyle/>
          <a:p>
            <a:pPr>
              <a:lnSpc>
                <a:spcPct val="80000"/>
              </a:lnSpc>
            </a:pPr>
            <a:r>
              <a:rPr lang="en-US" sz="2000" smtClean="0"/>
              <a:t>Process creation in unix is by means of the system call fork(). </a:t>
            </a:r>
          </a:p>
          <a:p>
            <a:pPr>
              <a:lnSpc>
                <a:spcPct val="80000"/>
              </a:lnSpc>
            </a:pPr>
            <a:r>
              <a:rPr lang="en-US" sz="2000" smtClean="0"/>
              <a:t>OS in response to a fork() call: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Allocate slot in the process table for new process.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Assigns unique pid to the new process..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Makes a copy of the process image, except for the shared memory.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both child and parent are executing the same code following fork()</a:t>
            </a:r>
          </a:p>
          <a:p>
            <a:pPr lvl="1">
              <a:lnSpc>
                <a:spcPct val="80000"/>
              </a:lnSpc>
            </a:pPr>
            <a:r>
              <a:rPr lang="en-US" sz="2000" smtClean="0"/>
              <a:t>Move child process to Ready queue. </a:t>
            </a:r>
          </a:p>
          <a:p>
            <a:pPr lvl="1">
              <a:lnSpc>
                <a:spcPct val="80000"/>
              </a:lnSpc>
            </a:pPr>
            <a:r>
              <a:rPr lang="en-US" sz="2000" b="1" smtClean="0"/>
              <a:t>it returns pid of the child to the parent, and a zero value to the child</a:t>
            </a:r>
            <a:r>
              <a:rPr lang="en-US" sz="20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764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760</Words>
  <Application>Microsoft Office PowerPoint</Application>
  <PresentationFormat>On-screen Show (4:3)</PresentationFormat>
  <Paragraphs>126</Paragraphs>
  <Slides>17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System Structure </vt:lpstr>
      <vt:lpstr>Traditional UNIX System Structure</vt:lpstr>
      <vt:lpstr>System Call </vt:lpstr>
      <vt:lpstr>Some System Calls For Process Management and File Management</vt:lpstr>
      <vt:lpstr>API – System Call – Operating system Relationship</vt:lpstr>
      <vt:lpstr>Standard C Library Example</vt:lpstr>
      <vt:lpstr>What is a process?</vt:lpstr>
      <vt:lpstr>Process in Memory</vt:lpstr>
      <vt:lpstr>Process control</vt:lpstr>
      <vt:lpstr>Process control (contd.)</vt:lpstr>
      <vt:lpstr>Process Creation (contd.)</vt:lpstr>
      <vt:lpstr>Process Creation (Contd.)</vt:lpstr>
      <vt:lpstr>Process Creation (contd.)</vt:lpstr>
      <vt:lpstr>A five-state process model</vt:lpstr>
      <vt:lpstr>State Transition Diagram  </vt:lpstr>
      <vt:lpstr>Process creation - Example</vt:lpstr>
      <vt:lpstr>Lets look at some code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Structure</dc:title>
  <dc:creator>bina</dc:creator>
  <cp:lastModifiedBy>bina</cp:lastModifiedBy>
  <cp:revision>4</cp:revision>
  <dcterms:created xsi:type="dcterms:W3CDTF">2012-09-19T02:26:41Z</dcterms:created>
  <dcterms:modified xsi:type="dcterms:W3CDTF">2012-09-19T02:56:01Z</dcterms:modified>
</cp:coreProperties>
</file>