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340A-2414-4CAE-BB1C-6A428E93D983}" type="datetimeFigureOut">
              <a:rPr lang="en-US" smtClean="0"/>
              <a:t>9/29/2013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6525B-890D-40F3-A7F4-0CC8BE6C2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9C3CC-8CBC-4D84-AAE2-DF9661050E2F}" type="datetime1">
              <a:rPr lang="en-US" smtClean="0"/>
              <a:t>9/29/2013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AEB4-6D0B-410C-9F26-4A437ED7977A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2340C-AF16-46FA-A9C1-95A448F6268F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5581E-7DAD-4A4B-A3C4-51083BBC07B3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16BAA-98FF-45ED-97AE-581BFA178B2A}" type="datetime1">
              <a:rPr lang="en-US" smtClean="0"/>
              <a:t>9/29/2013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5226B5E-3134-44C0-8DBF-22DD40AADC43}" type="datetime1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1EFCC-E3B2-4FEC-86CB-FF4C6E07A979}" type="datetime1">
              <a:rPr lang="en-US" smtClean="0"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7067E-7EB1-4758-8495-F304B1478C17}" type="datetime1">
              <a:rPr lang="en-US" smtClean="0"/>
              <a:t>9/29/2013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B7B5-CA13-4CDA-B4EA-2EA3C56B30EE}" type="datetime1">
              <a:rPr lang="en-US" smtClean="0"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1ACC2-F066-4963-BF84-383AC011E185}" type="datetime1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68F51B8-7501-48B7-B50F-1747534F6AC6}" type="datetime1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142DF2A-6A84-4E2F-AF56-87F5AA7CD2D1}" type="datetime1">
              <a:rPr lang="en-US" smtClean="0"/>
              <a:t>9/29/2013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csperkins.org/teaching/rtes/lecture04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124A7-FA54-4F66-8436-D86DACB9C6EC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Clock-driven Static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69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C0DE-D504-4EF0-A72E-A48214A34995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formal design of a cyclic executive.</a:t>
            </a:r>
          </a:p>
          <a:p>
            <a:r>
              <a:rPr lang="en-US" dirty="0" smtClean="0"/>
              <a:t>The algorithm discussed is proven method to generate a cyclic executive for a set of period tasks defining a RTOS.</a:t>
            </a:r>
          </a:p>
          <a:p>
            <a:r>
              <a:rPr lang="en-US" dirty="0" smtClean="0"/>
              <a:t>Reference: </a:t>
            </a:r>
            <a:r>
              <a:rPr lang="en-US" dirty="0"/>
              <a:t>Clock-driven </a:t>
            </a:r>
            <a:r>
              <a:rPr lang="en-US" dirty="0" smtClean="0"/>
              <a:t>scheduling</a:t>
            </a:r>
          </a:p>
          <a:p>
            <a:r>
              <a:rPr lang="en-US" sz="2800" dirty="0" smtClean="0">
                <a:hlinkClick r:id="rId2"/>
              </a:rPr>
              <a:t>http</a:t>
            </a:r>
            <a:r>
              <a:rPr lang="en-US" sz="2800">
                <a:hlinkClick r:id="rId2"/>
              </a:rPr>
              <a:t>://</a:t>
            </a:r>
            <a:r>
              <a:rPr lang="en-US" sz="2800" smtClean="0">
                <a:hlinkClick r:id="rId2"/>
              </a:rPr>
              <a:t>csperkins.org/teaching/rtes/lecture04.pdf</a:t>
            </a:r>
            <a:endParaRPr lang="en-US" sz="2800" smtClean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8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(1)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A66A1-DA2C-4774-82C2-54FD9DA393AF}" type="datetime1">
              <a:rPr lang="en-US" smtClean="0"/>
              <a:t>9/29/2013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periodic task is denoted by {t</a:t>
            </a:r>
            <a:r>
              <a:rPr lang="en-US" sz="2400" dirty="0" smtClean="0"/>
              <a:t>ai, </a:t>
            </a:r>
            <a:r>
              <a:rPr lang="en-US" dirty="0" err="1" smtClean="0"/>
              <a:t>e</a:t>
            </a:r>
            <a:r>
              <a:rPr lang="en-US" sz="2400" dirty="0" err="1" smtClean="0"/>
              <a:t>i</a:t>
            </a:r>
            <a:r>
              <a:rPr lang="en-US" dirty="0" smtClean="0"/>
              <a:t> ,p</a:t>
            </a:r>
            <a:r>
              <a:rPr lang="en-US" sz="2400" dirty="0" smtClean="0"/>
              <a:t>i, D</a:t>
            </a:r>
            <a:r>
              <a:rPr lang="en-US" sz="1800" dirty="0" smtClean="0"/>
              <a:t>i</a:t>
            </a:r>
            <a:r>
              <a:rPr lang="en-US" dirty="0" smtClean="0"/>
              <a:t>} where the attributes are arrival time, execution time, period and relative deadline for task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For example {0, 5, 12, 7} means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89214"/>
              </p:ext>
            </p:extLst>
          </p:nvPr>
        </p:nvGraphicFramePr>
        <p:xfrm>
          <a:off x="1066800" y="4953000"/>
          <a:ext cx="6095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0668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791200"/>
            <a:ext cx="1277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Arrival time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66800" y="4431268"/>
            <a:ext cx="6111240" cy="154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31268"/>
            <a:ext cx="15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434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5644396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66800" y="4850130"/>
            <a:ext cx="2362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262080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178040" y="5334000"/>
            <a:ext cx="0" cy="495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9400" y="5829062"/>
            <a:ext cx="174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arrival time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6213634"/>
            <a:ext cx="7302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will the timing diagram be for {1, 5, 12, 7} and for {0, 5,12, 12}? Discuss.</a:t>
            </a:r>
          </a:p>
        </p:txBody>
      </p:sp>
    </p:spTree>
    <p:extLst>
      <p:ext uri="{BB962C8B-B14F-4D97-AF65-F5344CB8AC3E}">
        <p14:creationId xmlns:p14="http://schemas.microsoft.com/office/powerpoint/2010/main" val="42139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N-periodic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42753-9CD8-4AEB-977B-1442ADA8147D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</a:t>
            </a:r>
            <a:r>
              <a:rPr lang="en-US" dirty="0" smtClean="0"/>
              <a:t> periodic tasks with {tai, </a:t>
            </a:r>
            <a:r>
              <a:rPr lang="en-US" dirty="0" err="1" smtClean="0"/>
              <a:t>ei</a:t>
            </a:r>
            <a:r>
              <a:rPr lang="en-US" dirty="0" smtClean="0"/>
              <a:t> ,pi, D</a:t>
            </a:r>
            <a:r>
              <a:rPr lang="en-US" sz="2400" dirty="0" smtClean="0"/>
              <a:t>i</a:t>
            </a:r>
            <a:r>
              <a:rPr lang="en-US" dirty="0" smtClean="0"/>
              <a:t>} with </a:t>
            </a:r>
            <a:r>
              <a:rPr lang="en-US" dirty="0" err="1" smtClean="0"/>
              <a:t>i</a:t>
            </a:r>
            <a:r>
              <a:rPr lang="en-US" dirty="0" smtClean="0"/>
              <a:t> = 1..n need to be scheduled.</a:t>
            </a:r>
          </a:p>
          <a:p>
            <a:r>
              <a:rPr lang="en-US" dirty="0" smtClean="0"/>
              <a:t>Since the four parameters known ahead the scheduling is static and a cyclic executive can be designed to schedule (&amp; execute) the tasks so that they meet their respective deadlines.</a:t>
            </a:r>
          </a:p>
          <a:p>
            <a:r>
              <a:rPr lang="en-US" dirty="0" smtClean="0"/>
              <a:t>Utilization </a:t>
            </a:r>
            <a:r>
              <a:rPr lang="en-US" dirty="0" err="1" smtClean="0"/>
              <a:t>Ui</a:t>
            </a:r>
            <a:r>
              <a:rPr lang="en-US" dirty="0" smtClean="0"/>
              <a:t> = ∑ (</a:t>
            </a:r>
            <a:r>
              <a:rPr lang="en-US" dirty="0" err="1" smtClean="0"/>
              <a:t>ei</a:t>
            </a:r>
            <a:r>
              <a:rPr lang="en-US" dirty="0" smtClean="0"/>
              <a:t>/pi)</a:t>
            </a:r>
          </a:p>
          <a:p>
            <a:r>
              <a:rPr lang="en-US" dirty="0" smtClean="0"/>
              <a:t>Improve utilization by “slack stealing” to schedule a aperiodic task from the queue of aperiodic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8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designing cyclic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A539-117A-4172-8CE8-501BC938F31B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0. if Utilization &gt;1, the tasks cannot be scheduled in the same processor.</a:t>
            </a:r>
          </a:p>
          <a:p>
            <a:pPr marL="0" indent="0">
              <a:buNone/>
            </a:pPr>
            <a:r>
              <a:rPr lang="en-US" dirty="0" smtClean="0"/>
              <a:t>If U is okay, </a:t>
            </a:r>
          </a:p>
          <a:p>
            <a:pPr marL="0" indent="0">
              <a:buNone/>
            </a:pPr>
            <a:r>
              <a:rPr lang="en-US" dirty="0" smtClean="0"/>
              <a:t>Hyperperiod H is lcm (pi) + these constraints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 ≥ max(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should evenly divide H.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There should be at least 1 frame between release time of a task and its deadline:</a:t>
            </a:r>
          </a:p>
          <a:p>
            <a:pPr marL="0" indent="0">
              <a:buNone/>
            </a:pPr>
            <a:r>
              <a:rPr lang="en-US" dirty="0" smtClean="0"/>
              <a:t>      2f –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pi,f</a:t>
            </a:r>
            <a:r>
              <a:rPr lang="en-US" dirty="0" smtClean="0"/>
              <a:t>) ≤ Di </a:t>
            </a:r>
          </a:p>
          <a:p>
            <a:pPr marL="0" indent="0">
              <a:buNone/>
            </a:pPr>
            <a:r>
              <a:rPr lang="en-US" dirty="0" smtClean="0"/>
              <a:t>Very often Di and Pi are same for periodic task. For simplicity in discussion we will assume this default setting.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8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C45E9-420E-4C49-8E7C-1DB306D7757B}" type="datetime1">
              <a:rPr lang="en-US" smtClean="0"/>
              <a:t>9/29/2013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135726"/>
              </p:ext>
            </p:extLst>
          </p:nvPr>
        </p:nvGraphicFramePr>
        <p:xfrm>
          <a:off x="1066800" y="1828800"/>
          <a:ext cx="6705600" cy="27903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4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1.8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5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5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t4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572000"/>
            <a:ext cx="7361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Given the task set above design the cyclic executive schedule </a:t>
            </a:r>
            <a:endParaRPr lang="en-US" b="1" dirty="0" smtClean="0"/>
          </a:p>
          <a:p>
            <a:r>
              <a:rPr lang="en-US" b="1" dirty="0" smtClean="0"/>
              <a:t>or </a:t>
            </a:r>
            <a:r>
              <a:rPr lang="en-US" b="1" dirty="0" smtClean="0"/>
              <a:t>clock driven </a:t>
            </a:r>
            <a:r>
              <a:rPr lang="en-US" b="1" dirty="0" smtClean="0"/>
              <a:t>static </a:t>
            </a:r>
            <a:r>
              <a:rPr lang="en-US" b="1" dirty="0" smtClean="0"/>
              <a:t>schedule.</a:t>
            </a:r>
          </a:p>
        </p:txBody>
      </p:sp>
    </p:spTree>
    <p:extLst>
      <p:ext uri="{BB962C8B-B14F-4D97-AF65-F5344CB8AC3E}">
        <p14:creationId xmlns:p14="http://schemas.microsoft.com/office/powerpoint/2010/main" val="144799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Executive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7A82F-5C12-44BC-A364-6C9053AE9B6B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Hyper-period is integer multiple of lcm(p</a:t>
            </a:r>
            <a:r>
              <a:rPr lang="en-US" baseline="-25000" dirty="0" smtClean="0"/>
              <a:t>i</a:t>
            </a:r>
            <a:r>
              <a:rPr lang="en-US" dirty="0" smtClean="0"/>
              <a:t>)= lcm (4,5,20,20) = 20</a:t>
            </a:r>
          </a:p>
          <a:p>
            <a:r>
              <a:rPr lang="en-US" dirty="0" smtClean="0"/>
              <a:t>Frame is max of e</a:t>
            </a:r>
            <a:r>
              <a:rPr lang="en-US" baseline="-25000" dirty="0" smtClean="0"/>
              <a:t>i</a:t>
            </a:r>
            <a:r>
              <a:rPr lang="en-US" dirty="0" smtClean="0"/>
              <a:t>’s: max{1,1.8,2,2} = 2</a:t>
            </a:r>
          </a:p>
          <a:p>
            <a:r>
              <a:rPr lang="en-US" dirty="0" smtClean="0"/>
              <a:t>f value of 2 evenly divides hyper-period value of 20</a:t>
            </a:r>
          </a:p>
          <a:p>
            <a:r>
              <a:rPr lang="en-US" dirty="0"/>
              <a:t>2f –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pi,f</a:t>
            </a:r>
            <a:r>
              <a:rPr lang="en-US" dirty="0"/>
              <a:t>) ≤ Di </a:t>
            </a:r>
            <a:r>
              <a:rPr lang="en-US" dirty="0" smtClean="0"/>
              <a:t>(satisfied as shown below)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(4,2) = 4-2 &lt;= 4</a:t>
            </a:r>
          </a:p>
          <a:p>
            <a:pPr lvl="1"/>
            <a:r>
              <a:rPr lang="en-US" dirty="0" smtClean="0"/>
              <a:t>2X 2 – </a:t>
            </a:r>
            <a:r>
              <a:rPr lang="en-US" dirty="0" err="1" smtClean="0"/>
              <a:t>gcd</a:t>
            </a:r>
            <a:r>
              <a:rPr lang="en-US" dirty="0" smtClean="0"/>
              <a:t>(5,2) = 4-1 &lt;= 5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marL="57150" indent="0">
              <a:buNone/>
            </a:pPr>
            <a:r>
              <a:rPr lang="en-US" dirty="0" smtClean="0"/>
              <a:t>Design f = 2, </a:t>
            </a:r>
            <a:r>
              <a:rPr lang="en-US" dirty="0" err="1" smtClean="0"/>
              <a:t>hyperperiod</a:t>
            </a:r>
            <a:r>
              <a:rPr lang="en-US" dirty="0" smtClean="0"/>
              <a:t> = 20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6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68233"/>
              </p:ext>
            </p:extLst>
          </p:nvPr>
        </p:nvGraphicFramePr>
        <p:xfrm>
          <a:off x="304800" y="1371600"/>
          <a:ext cx="84582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</a:tblGrid>
              <a:tr h="2493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048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81000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19024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812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1118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4800" y="2193471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7630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" y="2514600"/>
            <a:ext cx="814224" cy="16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052" y="2533650"/>
            <a:ext cx="74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8052" y="3124200"/>
            <a:ext cx="83849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1242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Hyper-period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9812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83971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156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728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6576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2326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" idx="0"/>
          </p:cNvCxnSpPr>
          <p:nvPr/>
        </p:nvCxnSpPr>
        <p:spPr>
          <a:xfrm>
            <a:off x="45339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5185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44886" y="826532"/>
            <a:ext cx="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44685" y="4801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6294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40085" y="48053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86600" y="849477"/>
            <a:ext cx="0" cy="522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19056" y="56488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8741229" y="653534"/>
            <a:ext cx="0" cy="718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24976" y="391886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7924800" y="3352800"/>
            <a:ext cx="990600" cy="6858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297686" y="4223657"/>
            <a:ext cx="889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repeats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551515" y="1600200"/>
            <a:ext cx="0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667000" y="1600200"/>
            <a:ext cx="2477685" cy="2362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819400" y="1600200"/>
            <a:ext cx="4099656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31065" y="4085157"/>
            <a:ext cx="3081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Burn or base or aperiodic tasks</a:t>
            </a:r>
          </a:p>
          <a:p>
            <a:r>
              <a:rPr lang="en-US" dirty="0"/>
              <a:t>c</a:t>
            </a:r>
            <a:r>
              <a:rPr lang="en-US" dirty="0" smtClean="0"/>
              <a:t>an use this slot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276600" y="1600200"/>
            <a:ext cx="5307888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4E15-3A28-4722-9FF1-D6AA13CCC121}" type="datetime1">
              <a:rPr lang="en-US" smtClean="0"/>
              <a:t>9/29/2013</a:t>
            </a:fld>
            <a:endParaRPr lang="en-US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6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F7B48-AF90-4D6A-A662-E65DF75726D4}" type="datetime1">
              <a:rPr lang="en-US" smtClean="0"/>
              <a:t>9/29/2013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{ t1(1); t3(1)}</a:t>
            </a:r>
          </a:p>
          <a:p>
            <a:pPr marL="0" indent="0">
              <a:buNone/>
            </a:pPr>
            <a:r>
              <a:rPr lang="en-US" dirty="0" smtClean="0"/>
              <a:t>{t2(1.8}}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{t4(2)}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cyclic executive of 10 frames with 2 slots each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68973"/>
              </p:ext>
            </p:extLst>
          </p:nvPr>
        </p:nvGraphicFramePr>
        <p:xfrm>
          <a:off x="304800" y="1371600"/>
          <a:ext cx="84582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</a:tblGrid>
              <a:tr h="2493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048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81000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19024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812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1118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4800" y="2193471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7630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" y="2514600"/>
            <a:ext cx="814224" cy="16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052" y="2533650"/>
            <a:ext cx="74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8052" y="3124200"/>
            <a:ext cx="83849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1242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Hyper-period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9812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83971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156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728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6576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2326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" idx="0"/>
          </p:cNvCxnSpPr>
          <p:nvPr/>
        </p:nvCxnSpPr>
        <p:spPr>
          <a:xfrm>
            <a:off x="45339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5185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44886" y="826532"/>
            <a:ext cx="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44685" y="4801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6294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40085" y="48053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86600" y="849477"/>
            <a:ext cx="0" cy="522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19056" y="56488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8741229" y="653534"/>
            <a:ext cx="0" cy="718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24976" y="391886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7924800" y="3352800"/>
            <a:ext cx="990600" cy="6858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297686" y="4223657"/>
            <a:ext cx="889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repeats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551515" y="1600200"/>
            <a:ext cx="0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819400" y="1600200"/>
            <a:ext cx="3111144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31065" y="4085157"/>
            <a:ext cx="3081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Burn or base or aperiodic tasks</a:t>
            </a:r>
          </a:p>
          <a:p>
            <a:r>
              <a:rPr lang="en-US" dirty="0"/>
              <a:t>c</a:t>
            </a:r>
            <a:r>
              <a:rPr lang="en-US" dirty="0" smtClean="0"/>
              <a:t>an use this slot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276600" y="1600200"/>
            <a:ext cx="5307888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4E15-3A28-4722-9FF1-D6AA13CCC121}" type="datetime1">
              <a:rPr lang="en-US" smtClean="0"/>
              <a:t>9/29/2013</a:t>
            </a:fld>
            <a:endParaRPr lang="en-US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cse321-fall2013</a:t>
            </a:r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9</a:t>
            </a:fld>
            <a:endParaRPr lang="en-US"/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2667001" y="1600200"/>
            <a:ext cx="1684858" cy="2362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2920" y="5181600"/>
            <a:ext cx="3568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 alternate and better schedule.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9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354</TotalTime>
  <Words>643</Words>
  <Application>Microsoft Office PowerPoint</Application>
  <PresentationFormat>On-screen Show (4:3)</PresentationFormat>
  <Paragraphs>218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Clock-driven Static scheduling</vt:lpstr>
      <vt:lpstr>Basic concepts (1)</vt:lpstr>
      <vt:lpstr>N-periodic tasks</vt:lpstr>
      <vt:lpstr>Rules for designing cyclic schedule</vt:lpstr>
      <vt:lpstr>Example </vt:lpstr>
      <vt:lpstr>Cyclic Executive Design</vt:lpstr>
      <vt:lpstr>PowerPoint Presentation</vt:lpstr>
      <vt:lpstr>Static Schedule</vt:lpstr>
      <vt:lpstr>PowerPoint Presentation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Clock-driven Static scheduling</dc:title>
  <dc:creator>bina</dc:creator>
  <cp:lastModifiedBy>bina</cp:lastModifiedBy>
  <cp:revision>22</cp:revision>
  <dcterms:created xsi:type="dcterms:W3CDTF">2012-10-02T22:55:56Z</dcterms:created>
  <dcterms:modified xsi:type="dcterms:W3CDTF">2013-09-29T21:38:43Z</dcterms:modified>
</cp:coreProperties>
</file>